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0.jpg" ContentType="image/jpg"/>
  <Override PartName="/ppt/media/image11.jpg" ContentType="image/jpg"/>
  <Override PartName="/ppt/media/image12.jpg" ContentType="image/jpg"/>
  <Override PartName="/ppt/media/image14.jpg" ContentType="image/jpg"/>
  <Override PartName="/ppt/media/image15.jpg" ContentType="image/jpg"/>
  <Override PartName="/ppt/media/image16.jpg" ContentType="image/jpg"/>
  <Override PartName="/ppt/media/image17.jpg" ContentType="image/jpg"/>
  <Override PartName="/ppt/media/image18.jpg" ContentType="image/jpg"/>
  <Override PartName="/ppt/media/image21.jpg" ContentType="image/jpg"/>
  <Override PartName="/ppt/media/image22.jpg" ContentType="image/jpg"/>
  <Override PartName="/ppt/media/image23.jpg" ContentType="image/jpg"/>
  <Override PartName="/ppt/media/image28.jpg" ContentType="image/jpg"/>
  <Override PartName="/ppt/media/image29.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407" r:id="rId3"/>
    <p:sldId id="257" r:id="rId4"/>
    <p:sldId id="408" r:id="rId5"/>
    <p:sldId id="258" r:id="rId6"/>
    <p:sldId id="265" r:id="rId7"/>
    <p:sldId id="264" r:id="rId8"/>
    <p:sldId id="427" r:id="rId9"/>
    <p:sldId id="409" r:id="rId10"/>
    <p:sldId id="410" r:id="rId11"/>
    <p:sldId id="411" r:id="rId12"/>
    <p:sldId id="429" r:id="rId13"/>
    <p:sldId id="412" r:id="rId14"/>
    <p:sldId id="413" r:id="rId15"/>
    <p:sldId id="414" r:id="rId16"/>
    <p:sldId id="415" r:id="rId17"/>
    <p:sldId id="416" r:id="rId18"/>
    <p:sldId id="417" r:id="rId19"/>
    <p:sldId id="428" r:id="rId20"/>
    <p:sldId id="430" r:id="rId21"/>
    <p:sldId id="431" r:id="rId22"/>
    <p:sldId id="419" r:id="rId23"/>
    <p:sldId id="433" r:id="rId24"/>
    <p:sldId id="432" r:id="rId25"/>
    <p:sldId id="434" r:id="rId26"/>
    <p:sldId id="422" r:id="rId27"/>
    <p:sldId id="423" r:id="rId28"/>
    <p:sldId id="259" r:id="rId29"/>
    <p:sldId id="267" r:id="rId30"/>
    <p:sldId id="424" r:id="rId31"/>
    <p:sldId id="425" r:id="rId32"/>
    <p:sldId id="269" r:id="rId33"/>
    <p:sldId id="273" r:id="rId34"/>
    <p:sldId id="274" r:id="rId35"/>
    <p:sldId id="275" r:id="rId36"/>
    <p:sldId id="276" r:id="rId37"/>
    <p:sldId id="27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81" d="100"/>
          <a:sy n="81" d="100"/>
        </p:scale>
        <p:origin x="-1656" y="-8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111.svg"/><Relationship Id="rId1" Type="http://schemas.openxmlformats.org/officeDocument/2006/relationships/image" Target="../media/image39.png"/><Relationship Id="rId6" Type="http://schemas.openxmlformats.org/officeDocument/2006/relationships/image" Target="../media/image115.svg"/><Relationship Id="rId5" Type="http://schemas.openxmlformats.org/officeDocument/2006/relationships/image" Target="../media/image41.png"/><Relationship Id="rId4" Type="http://schemas.openxmlformats.org/officeDocument/2006/relationships/image" Target="../media/image113.svg"/></Relationships>
</file>

<file path=ppt/diagrams/_rels/data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9.svg"/><Relationship Id="rId1" Type="http://schemas.openxmlformats.org/officeDocument/2006/relationships/image" Target="../media/image43.png"/><Relationship Id="rId4" Type="http://schemas.openxmlformats.org/officeDocument/2006/relationships/image" Target="../media/image12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111.svg"/><Relationship Id="rId1" Type="http://schemas.openxmlformats.org/officeDocument/2006/relationships/image" Target="../media/image39.png"/><Relationship Id="rId6" Type="http://schemas.openxmlformats.org/officeDocument/2006/relationships/image" Target="../media/image115.svg"/><Relationship Id="rId5" Type="http://schemas.openxmlformats.org/officeDocument/2006/relationships/image" Target="../media/image41.png"/><Relationship Id="rId4" Type="http://schemas.openxmlformats.org/officeDocument/2006/relationships/image" Target="../media/image1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9.svg"/><Relationship Id="rId1" Type="http://schemas.openxmlformats.org/officeDocument/2006/relationships/image" Target="../media/image43.png"/><Relationship Id="rId4" Type="http://schemas.openxmlformats.org/officeDocument/2006/relationships/image" Target="../media/image12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4380DB25-97F4-4D69-8FB6-60BADF9D741A}"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CF09F5B-9FAC-4D07-AB2F-F280284A733B}">
      <dgm:prSet/>
      <dgm:spPr/>
      <dgm:t>
        <a:bodyPr/>
        <a:lstStyle/>
        <a:p>
          <a:pPr>
            <a:lnSpc>
              <a:spcPct val="100000"/>
            </a:lnSpc>
            <a:defRPr cap="all"/>
          </a:pPr>
          <a:r>
            <a:rPr lang="en-IN"/>
            <a:t>3 phase IGBT technology is highly reliable</a:t>
          </a:r>
          <a:endParaRPr lang="en-US"/>
        </a:p>
      </dgm:t>
    </dgm:pt>
    <dgm:pt modelId="{7876090E-0547-40A7-9B21-8DB831B06BD3}" type="parTrans" cxnId="{2E5C9F23-B733-413B-ACE5-C1B0AB2260CE}">
      <dgm:prSet/>
      <dgm:spPr/>
      <dgm:t>
        <a:bodyPr/>
        <a:lstStyle/>
        <a:p>
          <a:endParaRPr lang="en-US"/>
        </a:p>
      </dgm:t>
    </dgm:pt>
    <dgm:pt modelId="{EA77B970-FA3C-448E-B6AC-682C751DF080}" type="sibTrans" cxnId="{2E5C9F23-B733-413B-ACE5-C1B0AB2260CE}">
      <dgm:prSet/>
      <dgm:spPr/>
      <dgm:t>
        <a:bodyPr/>
        <a:lstStyle/>
        <a:p>
          <a:endParaRPr lang="en-US"/>
        </a:p>
      </dgm:t>
    </dgm:pt>
    <dgm:pt modelId="{66D623AB-0932-4346-BAED-F65AB7253EC0}">
      <dgm:prSet/>
      <dgm:spPr/>
      <dgm:t>
        <a:bodyPr/>
        <a:lstStyle/>
        <a:p>
          <a:pPr>
            <a:lnSpc>
              <a:spcPct val="100000"/>
            </a:lnSpc>
            <a:defRPr cap="all"/>
          </a:pPr>
          <a:r>
            <a:rPr lang="en-IN"/>
            <a:t>Distributed powering has a lot of in built redundancy, since 50-60 % of axles are powered.</a:t>
          </a:r>
          <a:endParaRPr lang="en-US"/>
        </a:p>
      </dgm:t>
    </dgm:pt>
    <dgm:pt modelId="{98D0EF0D-C74D-4881-B5CF-606468636020}" type="parTrans" cxnId="{150F416E-FD4C-4DAE-AF2E-252976A60A96}">
      <dgm:prSet/>
      <dgm:spPr/>
      <dgm:t>
        <a:bodyPr/>
        <a:lstStyle/>
        <a:p>
          <a:endParaRPr lang="en-US"/>
        </a:p>
      </dgm:t>
    </dgm:pt>
    <dgm:pt modelId="{F1FBAE65-1779-4B59-B7F7-8941EAA00C50}" type="sibTrans" cxnId="{150F416E-FD4C-4DAE-AF2E-252976A60A96}">
      <dgm:prSet/>
      <dgm:spPr/>
      <dgm:t>
        <a:bodyPr/>
        <a:lstStyle/>
        <a:p>
          <a:endParaRPr lang="en-US"/>
        </a:p>
      </dgm:t>
    </dgm:pt>
    <dgm:pt modelId="{0DB65F02-A6B0-4719-B6DC-C5A1C22C717B}">
      <dgm:prSet/>
      <dgm:spPr/>
      <dgm:t>
        <a:bodyPr/>
        <a:lstStyle/>
        <a:p>
          <a:pPr>
            <a:lnSpc>
              <a:spcPct val="100000"/>
            </a:lnSpc>
            <a:defRPr cap="all"/>
          </a:pPr>
          <a:r>
            <a:rPr lang="en-IN"/>
            <a:t>Man machine interface gives apt feedback about any issues in the propulsion system.</a:t>
          </a:r>
          <a:endParaRPr lang="en-US"/>
        </a:p>
      </dgm:t>
    </dgm:pt>
    <dgm:pt modelId="{D784D4A2-05B6-4724-A7F3-FE3C30BF078C}" type="parTrans" cxnId="{C0AE34E9-C42D-4826-9E80-D82A9580FF88}">
      <dgm:prSet/>
      <dgm:spPr/>
      <dgm:t>
        <a:bodyPr/>
        <a:lstStyle/>
        <a:p>
          <a:endParaRPr lang="en-US"/>
        </a:p>
      </dgm:t>
    </dgm:pt>
    <dgm:pt modelId="{F7E1BA50-58A8-4655-B8AB-B0F1C6156D32}" type="sibTrans" cxnId="{C0AE34E9-C42D-4826-9E80-D82A9580FF88}">
      <dgm:prSet/>
      <dgm:spPr/>
      <dgm:t>
        <a:bodyPr/>
        <a:lstStyle/>
        <a:p>
          <a:endParaRPr lang="en-US"/>
        </a:p>
      </dgm:t>
    </dgm:pt>
    <dgm:pt modelId="{95975D34-5345-4BF0-9F6C-4C3642013BD7}">
      <dgm:prSet/>
      <dgm:spPr/>
      <dgm:t>
        <a:bodyPr/>
        <a:lstStyle/>
        <a:p>
          <a:pPr>
            <a:lnSpc>
              <a:spcPct val="100000"/>
            </a:lnSpc>
            <a:defRPr cap="all"/>
          </a:pPr>
          <a:r>
            <a:rPr lang="en-IN"/>
            <a:t>In-built fault diagnostics.</a:t>
          </a:r>
          <a:endParaRPr lang="en-US"/>
        </a:p>
      </dgm:t>
    </dgm:pt>
    <dgm:pt modelId="{32B4D132-B58A-4328-8459-0E50CC5B2C37}" type="parTrans" cxnId="{EFEB1F0B-109B-4C88-A8E8-BD18DA72F369}">
      <dgm:prSet/>
      <dgm:spPr/>
      <dgm:t>
        <a:bodyPr/>
        <a:lstStyle/>
        <a:p>
          <a:endParaRPr lang="en-US"/>
        </a:p>
      </dgm:t>
    </dgm:pt>
    <dgm:pt modelId="{85B6C4FC-7611-4C6A-A1B7-8A924EC3EFC5}" type="sibTrans" cxnId="{EFEB1F0B-109B-4C88-A8E8-BD18DA72F369}">
      <dgm:prSet/>
      <dgm:spPr/>
      <dgm:t>
        <a:bodyPr/>
        <a:lstStyle/>
        <a:p>
          <a:endParaRPr lang="en-US"/>
        </a:p>
      </dgm:t>
    </dgm:pt>
    <dgm:pt modelId="{15E9B57E-CE6A-49D4-9156-A22A26AE0C39}" type="pres">
      <dgm:prSet presAssocID="{4380DB25-97F4-4D69-8FB6-60BADF9D741A}" presName="root" presStyleCnt="0">
        <dgm:presLayoutVars>
          <dgm:dir/>
          <dgm:resizeHandles val="exact"/>
        </dgm:presLayoutVars>
      </dgm:prSet>
      <dgm:spPr/>
      <dgm:t>
        <a:bodyPr/>
        <a:lstStyle/>
        <a:p>
          <a:endParaRPr lang="en-US"/>
        </a:p>
      </dgm:t>
    </dgm:pt>
    <dgm:pt modelId="{58360060-9760-4920-9A59-2BE9A95A2323}" type="pres">
      <dgm:prSet presAssocID="{FCF09F5B-9FAC-4D07-AB2F-F280284A733B}" presName="compNode" presStyleCnt="0"/>
      <dgm:spPr/>
    </dgm:pt>
    <dgm:pt modelId="{229E08C4-7DAA-48A3-9C79-3643780B24D8}" type="pres">
      <dgm:prSet presAssocID="{FCF09F5B-9FAC-4D07-AB2F-F280284A733B}" presName="iconBgRect" presStyleLbl="bgShp" presStyleIdx="0" presStyleCnt="4"/>
      <dgm:spPr>
        <a:prstGeom prst="round2DiagRect">
          <a:avLst>
            <a:gd name="adj1" fmla="val 29727"/>
            <a:gd name="adj2" fmla="val 0"/>
          </a:avLst>
        </a:prstGeom>
      </dgm:spPr>
    </dgm:pt>
    <dgm:pt modelId="{88606591-C987-4827-8A8D-59E5DF72AA71}" type="pres">
      <dgm:prSet presAssocID="{FCF09F5B-9FAC-4D07-AB2F-F280284A733B}"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IN"/>
        </a:p>
      </dgm:t>
      <dgm:extLst>
        <a:ext uri="{E40237B7-FDA0-4F09-8148-C483321AD2D9}">
          <dgm14:cNvPr xmlns:dgm14="http://schemas.microsoft.com/office/drawing/2010/diagram" id="0" name="" descr="Computer"/>
        </a:ext>
      </dgm:extLst>
    </dgm:pt>
    <dgm:pt modelId="{3B1514FB-D423-4271-AA31-77CCA954F23C}" type="pres">
      <dgm:prSet presAssocID="{FCF09F5B-9FAC-4D07-AB2F-F280284A733B}" presName="spaceRect" presStyleCnt="0"/>
      <dgm:spPr/>
    </dgm:pt>
    <dgm:pt modelId="{408ACF90-481C-4863-882A-0A260B2C4CB5}" type="pres">
      <dgm:prSet presAssocID="{FCF09F5B-9FAC-4D07-AB2F-F280284A733B}" presName="textRect" presStyleLbl="revTx" presStyleIdx="0" presStyleCnt="4">
        <dgm:presLayoutVars>
          <dgm:chMax val="1"/>
          <dgm:chPref val="1"/>
        </dgm:presLayoutVars>
      </dgm:prSet>
      <dgm:spPr/>
      <dgm:t>
        <a:bodyPr/>
        <a:lstStyle/>
        <a:p>
          <a:endParaRPr lang="en-US"/>
        </a:p>
      </dgm:t>
    </dgm:pt>
    <dgm:pt modelId="{A8AF96FB-F473-4B10-8782-AF9F7E82A632}" type="pres">
      <dgm:prSet presAssocID="{EA77B970-FA3C-448E-B6AC-682C751DF080}" presName="sibTrans" presStyleCnt="0"/>
      <dgm:spPr/>
    </dgm:pt>
    <dgm:pt modelId="{CE5BA27C-54EB-4D5A-9C2F-34B64A6CF8F9}" type="pres">
      <dgm:prSet presAssocID="{66D623AB-0932-4346-BAED-F65AB7253EC0}" presName="compNode" presStyleCnt="0"/>
      <dgm:spPr/>
    </dgm:pt>
    <dgm:pt modelId="{CE83D30D-7147-4D17-BED3-9A5BDE3A24E7}" type="pres">
      <dgm:prSet presAssocID="{66D623AB-0932-4346-BAED-F65AB7253EC0}" presName="iconBgRect" presStyleLbl="bgShp" presStyleIdx="1" presStyleCnt="4"/>
      <dgm:spPr>
        <a:prstGeom prst="round2DiagRect">
          <a:avLst>
            <a:gd name="adj1" fmla="val 29727"/>
            <a:gd name="adj2" fmla="val 0"/>
          </a:avLst>
        </a:prstGeom>
      </dgm:spPr>
    </dgm:pt>
    <dgm:pt modelId="{ABDC3420-A06B-455A-85EA-AA1BCCD20D69}" type="pres">
      <dgm:prSet presAssocID="{66D623AB-0932-4346-BAED-F65AB7253EC0}"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IN"/>
        </a:p>
      </dgm:t>
      <dgm:extLst>
        <a:ext uri="{E40237B7-FDA0-4F09-8148-C483321AD2D9}">
          <dgm14:cNvPr xmlns:dgm14="http://schemas.microsoft.com/office/drawing/2010/diagram" id="0" name="" descr="Electrician"/>
        </a:ext>
      </dgm:extLst>
    </dgm:pt>
    <dgm:pt modelId="{1F44A2A7-F269-4367-A614-E3A8B9E6B759}" type="pres">
      <dgm:prSet presAssocID="{66D623AB-0932-4346-BAED-F65AB7253EC0}" presName="spaceRect" presStyleCnt="0"/>
      <dgm:spPr/>
    </dgm:pt>
    <dgm:pt modelId="{64D49BC6-A8E8-4253-B44B-159F74E2F0F8}" type="pres">
      <dgm:prSet presAssocID="{66D623AB-0932-4346-BAED-F65AB7253EC0}" presName="textRect" presStyleLbl="revTx" presStyleIdx="1" presStyleCnt="4">
        <dgm:presLayoutVars>
          <dgm:chMax val="1"/>
          <dgm:chPref val="1"/>
        </dgm:presLayoutVars>
      </dgm:prSet>
      <dgm:spPr/>
      <dgm:t>
        <a:bodyPr/>
        <a:lstStyle/>
        <a:p>
          <a:endParaRPr lang="en-US"/>
        </a:p>
      </dgm:t>
    </dgm:pt>
    <dgm:pt modelId="{66296B68-5913-4702-B9F6-BBA01946646A}" type="pres">
      <dgm:prSet presAssocID="{F1FBAE65-1779-4B59-B7F7-8941EAA00C50}" presName="sibTrans" presStyleCnt="0"/>
      <dgm:spPr/>
    </dgm:pt>
    <dgm:pt modelId="{9DDFFE20-DB71-4535-A38F-F38702238404}" type="pres">
      <dgm:prSet presAssocID="{0DB65F02-A6B0-4719-B6DC-C5A1C22C717B}" presName="compNode" presStyleCnt="0"/>
      <dgm:spPr/>
    </dgm:pt>
    <dgm:pt modelId="{68756D56-B391-4206-B332-A391D180C4CC}" type="pres">
      <dgm:prSet presAssocID="{0DB65F02-A6B0-4719-B6DC-C5A1C22C717B}" presName="iconBgRect" presStyleLbl="bgShp" presStyleIdx="2" presStyleCnt="4"/>
      <dgm:spPr>
        <a:prstGeom prst="round2DiagRect">
          <a:avLst>
            <a:gd name="adj1" fmla="val 29727"/>
            <a:gd name="adj2" fmla="val 0"/>
          </a:avLst>
        </a:prstGeom>
      </dgm:spPr>
    </dgm:pt>
    <dgm:pt modelId="{9B5ACC78-3FA3-47C2-9D87-3F1EAA379B77}" type="pres">
      <dgm:prSet presAssocID="{0DB65F02-A6B0-4719-B6DC-C5A1C22C717B}"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IN"/>
        </a:p>
      </dgm:t>
      <dgm:extLst>
        <a:ext uri="{E40237B7-FDA0-4F09-8148-C483321AD2D9}">
          <dgm14:cNvPr xmlns:dgm14="http://schemas.microsoft.com/office/drawing/2010/diagram" id="0" name="" descr="Robot"/>
        </a:ext>
      </dgm:extLst>
    </dgm:pt>
    <dgm:pt modelId="{0CEAFBB4-1875-471B-A222-BD7C6CFA4455}" type="pres">
      <dgm:prSet presAssocID="{0DB65F02-A6B0-4719-B6DC-C5A1C22C717B}" presName="spaceRect" presStyleCnt="0"/>
      <dgm:spPr/>
    </dgm:pt>
    <dgm:pt modelId="{A185892A-977A-4611-9B43-8621B8164516}" type="pres">
      <dgm:prSet presAssocID="{0DB65F02-A6B0-4719-B6DC-C5A1C22C717B}" presName="textRect" presStyleLbl="revTx" presStyleIdx="2" presStyleCnt="4">
        <dgm:presLayoutVars>
          <dgm:chMax val="1"/>
          <dgm:chPref val="1"/>
        </dgm:presLayoutVars>
      </dgm:prSet>
      <dgm:spPr/>
      <dgm:t>
        <a:bodyPr/>
        <a:lstStyle/>
        <a:p>
          <a:endParaRPr lang="en-US"/>
        </a:p>
      </dgm:t>
    </dgm:pt>
    <dgm:pt modelId="{D0F76BBF-FC22-4520-A364-BD339890246C}" type="pres">
      <dgm:prSet presAssocID="{F7E1BA50-58A8-4655-B8AB-B0F1C6156D32}" presName="sibTrans" presStyleCnt="0"/>
      <dgm:spPr/>
    </dgm:pt>
    <dgm:pt modelId="{F1E9E23B-C50D-484D-813C-02D49DCF4754}" type="pres">
      <dgm:prSet presAssocID="{95975D34-5345-4BF0-9F6C-4C3642013BD7}" presName="compNode" presStyleCnt="0"/>
      <dgm:spPr/>
    </dgm:pt>
    <dgm:pt modelId="{7C4D9EAD-16BF-4B9F-9F6C-CE4DF09FE3AC}" type="pres">
      <dgm:prSet presAssocID="{95975D34-5345-4BF0-9F6C-4C3642013BD7}" presName="iconBgRect" presStyleLbl="bgShp" presStyleIdx="3" presStyleCnt="4"/>
      <dgm:spPr>
        <a:prstGeom prst="round2DiagRect">
          <a:avLst>
            <a:gd name="adj1" fmla="val 29727"/>
            <a:gd name="adj2" fmla="val 0"/>
          </a:avLst>
        </a:prstGeom>
      </dgm:spPr>
    </dgm:pt>
    <dgm:pt modelId="{55DEBD9F-A21E-4A0C-AE24-F1B37E9C5E61}" type="pres">
      <dgm:prSet presAssocID="{95975D34-5345-4BF0-9F6C-4C3642013BD7}"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en-IN"/>
        </a:p>
      </dgm:t>
      <dgm:extLst>
        <a:ext uri="{E40237B7-FDA0-4F09-8148-C483321AD2D9}">
          <dgm14:cNvPr xmlns:dgm14="http://schemas.microsoft.com/office/drawing/2010/diagram" id="0" name="" descr="Disconnected"/>
        </a:ext>
      </dgm:extLst>
    </dgm:pt>
    <dgm:pt modelId="{A4DDC3D8-6013-4D95-A4AA-C44008001562}" type="pres">
      <dgm:prSet presAssocID="{95975D34-5345-4BF0-9F6C-4C3642013BD7}" presName="spaceRect" presStyleCnt="0"/>
      <dgm:spPr/>
    </dgm:pt>
    <dgm:pt modelId="{F2F8E7B0-709E-4E4A-AB50-E03D96DE978F}" type="pres">
      <dgm:prSet presAssocID="{95975D34-5345-4BF0-9F6C-4C3642013BD7}" presName="textRect" presStyleLbl="revTx" presStyleIdx="3" presStyleCnt="4">
        <dgm:presLayoutVars>
          <dgm:chMax val="1"/>
          <dgm:chPref val="1"/>
        </dgm:presLayoutVars>
      </dgm:prSet>
      <dgm:spPr/>
      <dgm:t>
        <a:bodyPr/>
        <a:lstStyle/>
        <a:p>
          <a:endParaRPr lang="en-US"/>
        </a:p>
      </dgm:t>
    </dgm:pt>
  </dgm:ptLst>
  <dgm:cxnLst>
    <dgm:cxn modelId="{150F416E-FD4C-4DAE-AF2E-252976A60A96}" srcId="{4380DB25-97F4-4D69-8FB6-60BADF9D741A}" destId="{66D623AB-0932-4346-BAED-F65AB7253EC0}" srcOrd="1" destOrd="0" parTransId="{98D0EF0D-C74D-4881-B5CF-606468636020}" sibTransId="{F1FBAE65-1779-4B59-B7F7-8941EAA00C50}"/>
    <dgm:cxn modelId="{EFEB1F0B-109B-4C88-A8E8-BD18DA72F369}" srcId="{4380DB25-97F4-4D69-8FB6-60BADF9D741A}" destId="{95975D34-5345-4BF0-9F6C-4C3642013BD7}" srcOrd="3" destOrd="0" parTransId="{32B4D132-B58A-4328-8459-0E50CC5B2C37}" sibTransId="{85B6C4FC-7611-4C6A-A1B7-8A924EC3EFC5}"/>
    <dgm:cxn modelId="{14E55F2F-B5DD-4C93-B016-33C9401C463E}" type="presOf" srcId="{95975D34-5345-4BF0-9F6C-4C3642013BD7}" destId="{F2F8E7B0-709E-4E4A-AB50-E03D96DE978F}" srcOrd="0" destOrd="0" presId="urn:microsoft.com/office/officeart/2018/5/layout/IconLeafLabelList"/>
    <dgm:cxn modelId="{81E88652-9C83-4451-8F87-D224972DC840}" type="presOf" srcId="{4380DB25-97F4-4D69-8FB6-60BADF9D741A}" destId="{15E9B57E-CE6A-49D4-9156-A22A26AE0C39}" srcOrd="0" destOrd="0" presId="urn:microsoft.com/office/officeart/2018/5/layout/IconLeafLabelList"/>
    <dgm:cxn modelId="{3A043432-14DB-4380-8CC9-8218863D52E9}" type="presOf" srcId="{FCF09F5B-9FAC-4D07-AB2F-F280284A733B}" destId="{408ACF90-481C-4863-882A-0A260B2C4CB5}" srcOrd="0" destOrd="0" presId="urn:microsoft.com/office/officeart/2018/5/layout/IconLeafLabelList"/>
    <dgm:cxn modelId="{B0176B00-FF33-4E96-944C-045E14BB73B8}" type="presOf" srcId="{0DB65F02-A6B0-4719-B6DC-C5A1C22C717B}" destId="{A185892A-977A-4611-9B43-8621B8164516}" srcOrd="0" destOrd="0" presId="urn:microsoft.com/office/officeart/2018/5/layout/IconLeafLabelList"/>
    <dgm:cxn modelId="{2E5C9F23-B733-413B-ACE5-C1B0AB2260CE}" srcId="{4380DB25-97F4-4D69-8FB6-60BADF9D741A}" destId="{FCF09F5B-9FAC-4D07-AB2F-F280284A733B}" srcOrd="0" destOrd="0" parTransId="{7876090E-0547-40A7-9B21-8DB831B06BD3}" sibTransId="{EA77B970-FA3C-448E-B6AC-682C751DF080}"/>
    <dgm:cxn modelId="{C0AE34E9-C42D-4826-9E80-D82A9580FF88}" srcId="{4380DB25-97F4-4D69-8FB6-60BADF9D741A}" destId="{0DB65F02-A6B0-4719-B6DC-C5A1C22C717B}" srcOrd="2" destOrd="0" parTransId="{D784D4A2-05B6-4724-A7F3-FE3C30BF078C}" sibTransId="{F7E1BA50-58A8-4655-B8AB-B0F1C6156D32}"/>
    <dgm:cxn modelId="{C3FD2F99-9248-4C48-973C-75E5BBF38513}" type="presOf" srcId="{66D623AB-0932-4346-BAED-F65AB7253EC0}" destId="{64D49BC6-A8E8-4253-B44B-159F74E2F0F8}" srcOrd="0" destOrd="0" presId="urn:microsoft.com/office/officeart/2018/5/layout/IconLeafLabelList"/>
    <dgm:cxn modelId="{7CE9A91F-94AC-496E-840B-7B43A7A487F9}" type="presParOf" srcId="{15E9B57E-CE6A-49D4-9156-A22A26AE0C39}" destId="{58360060-9760-4920-9A59-2BE9A95A2323}" srcOrd="0" destOrd="0" presId="urn:microsoft.com/office/officeart/2018/5/layout/IconLeafLabelList"/>
    <dgm:cxn modelId="{DDE7513E-CF8A-4739-9740-792053FF8944}" type="presParOf" srcId="{58360060-9760-4920-9A59-2BE9A95A2323}" destId="{229E08C4-7DAA-48A3-9C79-3643780B24D8}" srcOrd="0" destOrd="0" presId="urn:microsoft.com/office/officeart/2018/5/layout/IconLeafLabelList"/>
    <dgm:cxn modelId="{29C5EBA6-AB3A-4A75-8CD0-D8575ECA23CE}" type="presParOf" srcId="{58360060-9760-4920-9A59-2BE9A95A2323}" destId="{88606591-C987-4827-8A8D-59E5DF72AA71}" srcOrd="1" destOrd="0" presId="urn:microsoft.com/office/officeart/2018/5/layout/IconLeafLabelList"/>
    <dgm:cxn modelId="{460DB292-441D-4691-BE10-DADC21AF0229}" type="presParOf" srcId="{58360060-9760-4920-9A59-2BE9A95A2323}" destId="{3B1514FB-D423-4271-AA31-77CCA954F23C}" srcOrd="2" destOrd="0" presId="urn:microsoft.com/office/officeart/2018/5/layout/IconLeafLabelList"/>
    <dgm:cxn modelId="{408AE144-30E8-459D-BD92-25618D3109BE}" type="presParOf" srcId="{58360060-9760-4920-9A59-2BE9A95A2323}" destId="{408ACF90-481C-4863-882A-0A260B2C4CB5}" srcOrd="3" destOrd="0" presId="urn:microsoft.com/office/officeart/2018/5/layout/IconLeafLabelList"/>
    <dgm:cxn modelId="{286EC91D-881A-41F0-875E-976362B79536}" type="presParOf" srcId="{15E9B57E-CE6A-49D4-9156-A22A26AE0C39}" destId="{A8AF96FB-F473-4B10-8782-AF9F7E82A632}" srcOrd="1" destOrd="0" presId="urn:microsoft.com/office/officeart/2018/5/layout/IconLeafLabelList"/>
    <dgm:cxn modelId="{ED65AEAB-EA46-4E43-8E13-14127100212D}" type="presParOf" srcId="{15E9B57E-CE6A-49D4-9156-A22A26AE0C39}" destId="{CE5BA27C-54EB-4D5A-9C2F-34B64A6CF8F9}" srcOrd="2" destOrd="0" presId="urn:microsoft.com/office/officeart/2018/5/layout/IconLeafLabelList"/>
    <dgm:cxn modelId="{72EBC07A-3FD4-4F51-B99F-715B9A3DB6EA}" type="presParOf" srcId="{CE5BA27C-54EB-4D5A-9C2F-34B64A6CF8F9}" destId="{CE83D30D-7147-4D17-BED3-9A5BDE3A24E7}" srcOrd="0" destOrd="0" presId="urn:microsoft.com/office/officeart/2018/5/layout/IconLeafLabelList"/>
    <dgm:cxn modelId="{F705F5D3-5589-4F50-995C-087F8442F3BF}" type="presParOf" srcId="{CE5BA27C-54EB-4D5A-9C2F-34B64A6CF8F9}" destId="{ABDC3420-A06B-455A-85EA-AA1BCCD20D69}" srcOrd="1" destOrd="0" presId="urn:microsoft.com/office/officeart/2018/5/layout/IconLeafLabelList"/>
    <dgm:cxn modelId="{3CD5C387-2F37-4EDA-8C7F-F18BF50CC6E2}" type="presParOf" srcId="{CE5BA27C-54EB-4D5A-9C2F-34B64A6CF8F9}" destId="{1F44A2A7-F269-4367-A614-E3A8B9E6B759}" srcOrd="2" destOrd="0" presId="urn:microsoft.com/office/officeart/2018/5/layout/IconLeafLabelList"/>
    <dgm:cxn modelId="{A68D8F74-E8C6-467A-8BCC-9F4FBB4144C4}" type="presParOf" srcId="{CE5BA27C-54EB-4D5A-9C2F-34B64A6CF8F9}" destId="{64D49BC6-A8E8-4253-B44B-159F74E2F0F8}" srcOrd="3" destOrd="0" presId="urn:microsoft.com/office/officeart/2018/5/layout/IconLeafLabelList"/>
    <dgm:cxn modelId="{E7415E46-7039-4E63-8AE0-F6E3C500839B}" type="presParOf" srcId="{15E9B57E-CE6A-49D4-9156-A22A26AE0C39}" destId="{66296B68-5913-4702-B9F6-BBA01946646A}" srcOrd="3" destOrd="0" presId="urn:microsoft.com/office/officeart/2018/5/layout/IconLeafLabelList"/>
    <dgm:cxn modelId="{0DF843DD-2F7D-49D9-9648-F510BA2F29E0}" type="presParOf" srcId="{15E9B57E-CE6A-49D4-9156-A22A26AE0C39}" destId="{9DDFFE20-DB71-4535-A38F-F38702238404}" srcOrd="4" destOrd="0" presId="urn:microsoft.com/office/officeart/2018/5/layout/IconLeafLabelList"/>
    <dgm:cxn modelId="{B0D1DF32-C78B-44DE-A182-02F25766AF30}" type="presParOf" srcId="{9DDFFE20-DB71-4535-A38F-F38702238404}" destId="{68756D56-B391-4206-B332-A391D180C4CC}" srcOrd="0" destOrd="0" presId="urn:microsoft.com/office/officeart/2018/5/layout/IconLeafLabelList"/>
    <dgm:cxn modelId="{232A0C90-69A8-4F7F-B867-B2AB761A32A5}" type="presParOf" srcId="{9DDFFE20-DB71-4535-A38F-F38702238404}" destId="{9B5ACC78-3FA3-47C2-9D87-3F1EAA379B77}" srcOrd="1" destOrd="0" presId="urn:microsoft.com/office/officeart/2018/5/layout/IconLeafLabelList"/>
    <dgm:cxn modelId="{DF1F109E-60E4-46D7-A2CB-00A011BCCC2D}" type="presParOf" srcId="{9DDFFE20-DB71-4535-A38F-F38702238404}" destId="{0CEAFBB4-1875-471B-A222-BD7C6CFA4455}" srcOrd="2" destOrd="0" presId="urn:microsoft.com/office/officeart/2018/5/layout/IconLeafLabelList"/>
    <dgm:cxn modelId="{1AA24C55-2750-4141-9D48-4695C4B19BE6}" type="presParOf" srcId="{9DDFFE20-DB71-4535-A38F-F38702238404}" destId="{A185892A-977A-4611-9B43-8621B8164516}" srcOrd="3" destOrd="0" presId="urn:microsoft.com/office/officeart/2018/5/layout/IconLeafLabelList"/>
    <dgm:cxn modelId="{30B02D1B-DDD4-45E6-B7DA-334D5E4F414B}" type="presParOf" srcId="{15E9B57E-CE6A-49D4-9156-A22A26AE0C39}" destId="{D0F76BBF-FC22-4520-A364-BD339890246C}" srcOrd="5" destOrd="0" presId="urn:microsoft.com/office/officeart/2018/5/layout/IconLeafLabelList"/>
    <dgm:cxn modelId="{92887ABF-B4D4-4452-A164-E720ED872371}" type="presParOf" srcId="{15E9B57E-CE6A-49D4-9156-A22A26AE0C39}" destId="{F1E9E23B-C50D-484D-813C-02D49DCF4754}" srcOrd="6" destOrd="0" presId="urn:microsoft.com/office/officeart/2018/5/layout/IconLeafLabelList"/>
    <dgm:cxn modelId="{AC0CDC66-7282-475D-B3F3-C3D830DC1B44}" type="presParOf" srcId="{F1E9E23B-C50D-484D-813C-02D49DCF4754}" destId="{7C4D9EAD-16BF-4B9F-9F6C-CE4DF09FE3AC}" srcOrd="0" destOrd="0" presId="urn:microsoft.com/office/officeart/2018/5/layout/IconLeafLabelList"/>
    <dgm:cxn modelId="{331A7775-B27E-44AB-8A90-9AEB4D0907A0}" type="presParOf" srcId="{F1E9E23B-C50D-484D-813C-02D49DCF4754}" destId="{55DEBD9F-A21E-4A0C-AE24-F1B37E9C5E61}" srcOrd="1" destOrd="0" presId="urn:microsoft.com/office/officeart/2018/5/layout/IconLeafLabelList"/>
    <dgm:cxn modelId="{14575D47-3004-4849-A15C-06AED687F20E}" type="presParOf" srcId="{F1E9E23B-C50D-484D-813C-02D49DCF4754}" destId="{A4DDC3D8-6013-4D95-A4AA-C44008001562}" srcOrd="2" destOrd="0" presId="urn:microsoft.com/office/officeart/2018/5/layout/IconLeafLabelList"/>
    <dgm:cxn modelId="{4896F929-CEC5-4646-94FF-FA465F424E22}" type="presParOf" srcId="{F1E9E23B-C50D-484D-813C-02D49DCF4754}" destId="{F2F8E7B0-709E-4E4A-AB50-E03D96DE978F}"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3406F5-54AF-4BB6-A4EC-537B8BC16A3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6053B4D-0A70-4DF6-93ED-D48E61DC40D5}">
      <dgm:prSet/>
      <dgm:spPr/>
      <dgm:t>
        <a:bodyPr/>
        <a:lstStyle/>
        <a:p>
          <a:r>
            <a:rPr lang="en-IN"/>
            <a:t>Faster acceleration &amp; deceleration leads in time required to clear a critical section</a:t>
          </a:r>
          <a:endParaRPr lang="en-US"/>
        </a:p>
      </dgm:t>
    </dgm:pt>
    <dgm:pt modelId="{A814B3F0-DF77-47AE-972C-3C5CE60086C2}" type="parTrans" cxnId="{549F74E6-0BD3-4AAC-BB93-37D72B046E64}">
      <dgm:prSet/>
      <dgm:spPr/>
      <dgm:t>
        <a:bodyPr/>
        <a:lstStyle/>
        <a:p>
          <a:endParaRPr lang="en-US"/>
        </a:p>
      </dgm:t>
    </dgm:pt>
    <dgm:pt modelId="{B294ECAB-3A06-45B6-BDD7-053A3224857F}" type="sibTrans" cxnId="{549F74E6-0BD3-4AAC-BB93-37D72B046E64}">
      <dgm:prSet/>
      <dgm:spPr/>
      <dgm:t>
        <a:bodyPr/>
        <a:lstStyle/>
        <a:p>
          <a:endParaRPr lang="en-US"/>
        </a:p>
      </dgm:t>
    </dgm:pt>
    <dgm:pt modelId="{E9113368-6573-42A4-A69C-748AE92E26D4}">
      <dgm:prSet/>
      <dgm:spPr/>
      <dgm:t>
        <a:bodyPr/>
        <a:lstStyle/>
        <a:p>
          <a:r>
            <a:rPr lang="en-IN"/>
            <a:t>Higher carrying capacity of DPRS will reduce number of trains required for same throughput.</a:t>
          </a:r>
          <a:endParaRPr lang="en-US"/>
        </a:p>
      </dgm:t>
    </dgm:pt>
    <dgm:pt modelId="{C3ECF643-66D1-4D53-8A5F-589303FC87AF}" type="parTrans" cxnId="{91382936-A14F-4909-8053-782BEF2C3A0E}">
      <dgm:prSet/>
      <dgm:spPr/>
      <dgm:t>
        <a:bodyPr/>
        <a:lstStyle/>
        <a:p>
          <a:endParaRPr lang="en-US"/>
        </a:p>
      </dgm:t>
    </dgm:pt>
    <dgm:pt modelId="{040D0814-1532-408D-BAEA-38968D863404}" type="sibTrans" cxnId="{91382936-A14F-4909-8053-782BEF2C3A0E}">
      <dgm:prSet/>
      <dgm:spPr/>
      <dgm:t>
        <a:bodyPr/>
        <a:lstStyle/>
        <a:p>
          <a:endParaRPr lang="en-US"/>
        </a:p>
      </dgm:t>
    </dgm:pt>
    <dgm:pt modelId="{ACBAC47F-6722-4E80-B7E9-459DE109E8FC}" type="pres">
      <dgm:prSet presAssocID="{EC3406F5-54AF-4BB6-A4EC-537B8BC16A39}" presName="root" presStyleCnt="0">
        <dgm:presLayoutVars>
          <dgm:dir/>
          <dgm:resizeHandles val="exact"/>
        </dgm:presLayoutVars>
      </dgm:prSet>
      <dgm:spPr/>
      <dgm:t>
        <a:bodyPr/>
        <a:lstStyle/>
        <a:p>
          <a:endParaRPr lang="en-US"/>
        </a:p>
      </dgm:t>
    </dgm:pt>
    <dgm:pt modelId="{6033D31D-DC8C-4588-B579-3BED70895855}" type="pres">
      <dgm:prSet presAssocID="{D6053B4D-0A70-4DF6-93ED-D48E61DC40D5}" presName="compNode" presStyleCnt="0"/>
      <dgm:spPr/>
    </dgm:pt>
    <dgm:pt modelId="{B028E4E0-027F-4BB7-887C-9926B70C3504}" type="pres">
      <dgm:prSet presAssocID="{D6053B4D-0A70-4DF6-93ED-D48E61DC40D5}" presName="bgRect" presStyleLbl="bgShp" presStyleIdx="0" presStyleCnt="2"/>
      <dgm:spPr/>
    </dgm:pt>
    <dgm:pt modelId="{496F5CD6-391F-4BFA-BCE2-CDF7D9C61F47}" type="pres">
      <dgm:prSet presAssocID="{D6053B4D-0A70-4DF6-93ED-D48E61DC40D5}"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IN"/>
        </a:p>
      </dgm:t>
      <dgm:extLst>
        <a:ext uri="{E40237B7-FDA0-4F09-8148-C483321AD2D9}">
          <dgm14:cNvPr xmlns:dgm14="http://schemas.microsoft.com/office/drawing/2010/diagram" id="0" name="" descr="Gauge"/>
        </a:ext>
      </dgm:extLst>
    </dgm:pt>
    <dgm:pt modelId="{532758A1-F115-485A-B7FC-A940BD380763}" type="pres">
      <dgm:prSet presAssocID="{D6053B4D-0A70-4DF6-93ED-D48E61DC40D5}" presName="spaceRect" presStyleCnt="0"/>
      <dgm:spPr/>
    </dgm:pt>
    <dgm:pt modelId="{1D3959F2-FAD0-4F6B-A522-EEF24E96514F}" type="pres">
      <dgm:prSet presAssocID="{D6053B4D-0A70-4DF6-93ED-D48E61DC40D5}" presName="parTx" presStyleLbl="revTx" presStyleIdx="0" presStyleCnt="2">
        <dgm:presLayoutVars>
          <dgm:chMax val="0"/>
          <dgm:chPref val="0"/>
        </dgm:presLayoutVars>
      </dgm:prSet>
      <dgm:spPr/>
      <dgm:t>
        <a:bodyPr/>
        <a:lstStyle/>
        <a:p>
          <a:endParaRPr lang="en-US"/>
        </a:p>
      </dgm:t>
    </dgm:pt>
    <dgm:pt modelId="{5FA055A2-3A7A-404C-BE79-22222F04617E}" type="pres">
      <dgm:prSet presAssocID="{B294ECAB-3A06-45B6-BDD7-053A3224857F}" presName="sibTrans" presStyleCnt="0"/>
      <dgm:spPr/>
    </dgm:pt>
    <dgm:pt modelId="{4E1DA44C-629A-4325-9710-5C26C578DEDD}" type="pres">
      <dgm:prSet presAssocID="{E9113368-6573-42A4-A69C-748AE92E26D4}" presName="compNode" presStyleCnt="0"/>
      <dgm:spPr/>
    </dgm:pt>
    <dgm:pt modelId="{920C64ED-0401-45B6-B0EC-3BAC804B3A61}" type="pres">
      <dgm:prSet presAssocID="{E9113368-6573-42A4-A69C-748AE92E26D4}" presName="bgRect" presStyleLbl="bgShp" presStyleIdx="1" presStyleCnt="2"/>
      <dgm:spPr/>
    </dgm:pt>
    <dgm:pt modelId="{91C84BA5-CEBC-42B1-865E-D6BBEB705636}" type="pres">
      <dgm:prSet presAssocID="{E9113368-6573-42A4-A69C-748AE92E26D4}"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IN"/>
        </a:p>
      </dgm:t>
      <dgm:extLst>
        <a:ext uri="{E40237B7-FDA0-4F09-8148-C483321AD2D9}">
          <dgm14:cNvPr xmlns:dgm14="http://schemas.microsoft.com/office/drawing/2010/diagram" id="0" name="" descr="Train"/>
        </a:ext>
      </dgm:extLst>
    </dgm:pt>
    <dgm:pt modelId="{721A35C2-6FA3-4A77-B22C-DC2D5406E8E1}" type="pres">
      <dgm:prSet presAssocID="{E9113368-6573-42A4-A69C-748AE92E26D4}" presName="spaceRect" presStyleCnt="0"/>
      <dgm:spPr/>
    </dgm:pt>
    <dgm:pt modelId="{9DCD5437-C633-4E36-A8A7-9852C2D119CB}" type="pres">
      <dgm:prSet presAssocID="{E9113368-6573-42A4-A69C-748AE92E26D4}" presName="parTx" presStyleLbl="revTx" presStyleIdx="1" presStyleCnt="2">
        <dgm:presLayoutVars>
          <dgm:chMax val="0"/>
          <dgm:chPref val="0"/>
        </dgm:presLayoutVars>
      </dgm:prSet>
      <dgm:spPr/>
      <dgm:t>
        <a:bodyPr/>
        <a:lstStyle/>
        <a:p>
          <a:endParaRPr lang="en-US"/>
        </a:p>
      </dgm:t>
    </dgm:pt>
  </dgm:ptLst>
  <dgm:cxnLst>
    <dgm:cxn modelId="{91382936-A14F-4909-8053-782BEF2C3A0E}" srcId="{EC3406F5-54AF-4BB6-A4EC-537B8BC16A39}" destId="{E9113368-6573-42A4-A69C-748AE92E26D4}" srcOrd="1" destOrd="0" parTransId="{C3ECF643-66D1-4D53-8A5F-589303FC87AF}" sibTransId="{040D0814-1532-408D-BAEA-38968D863404}"/>
    <dgm:cxn modelId="{BAFE859B-47BA-4252-8B2B-D00E1BDDB7A4}" type="presOf" srcId="{EC3406F5-54AF-4BB6-A4EC-537B8BC16A39}" destId="{ACBAC47F-6722-4E80-B7E9-459DE109E8FC}" srcOrd="0" destOrd="0" presId="urn:microsoft.com/office/officeart/2018/2/layout/IconVerticalSolidList"/>
    <dgm:cxn modelId="{85D8AD6D-F205-4EC1-BA55-D05FB225838F}" type="presOf" srcId="{D6053B4D-0A70-4DF6-93ED-D48E61DC40D5}" destId="{1D3959F2-FAD0-4F6B-A522-EEF24E96514F}" srcOrd="0" destOrd="0" presId="urn:microsoft.com/office/officeart/2018/2/layout/IconVerticalSolidList"/>
    <dgm:cxn modelId="{33E00E74-9F4A-4E66-82D7-E11FA28402CB}" type="presOf" srcId="{E9113368-6573-42A4-A69C-748AE92E26D4}" destId="{9DCD5437-C633-4E36-A8A7-9852C2D119CB}" srcOrd="0" destOrd="0" presId="urn:microsoft.com/office/officeart/2018/2/layout/IconVerticalSolidList"/>
    <dgm:cxn modelId="{549F74E6-0BD3-4AAC-BB93-37D72B046E64}" srcId="{EC3406F5-54AF-4BB6-A4EC-537B8BC16A39}" destId="{D6053B4D-0A70-4DF6-93ED-D48E61DC40D5}" srcOrd="0" destOrd="0" parTransId="{A814B3F0-DF77-47AE-972C-3C5CE60086C2}" sibTransId="{B294ECAB-3A06-45B6-BDD7-053A3224857F}"/>
    <dgm:cxn modelId="{826134BD-0DC6-44A9-9E8A-8069D15EF0E4}" type="presParOf" srcId="{ACBAC47F-6722-4E80-B7E9-459DE109E8FC}" destId="{6033D31D-DC8C-4588-B579-3BED70895855}" srcOrd="0" destOrd="0" presId="urn:microsoft.com/office/officeart/2018/2/layout/IconVerticalSolidList"/>
    <dgm:cxn modelId="{46066836-CB6C-4D76-B86B-E0E3ED062718}" type="presParOf" srcId="{6033D31D-DC8C-4588-B579-3BED70895855}" destId="{B028E4E0-027F-4BB7-887C-9926B70C3504}" srcOrd="0" destOrd="0" presId="urn:microsoft.com/office/officeart/2018/2/layout/IconVerticalSolidList"/>
    <dgm:cxn modelId="{2B89CF42-7243-4F14-B120-DDDF048B3BB9}" type="presParOf" srcId="{6033D31D-DC8C-4588-B579-3BED70895855}" destId="{496F5CD6-391F-4BFA-BCE2-CDF7D9C61F47}" srcOrd="1" destOrd="0" presId="urn:microsoft.com/office/officeart/2018/2/layout/IconVerticalSolidList"/>
    <dgm:cxn modelId="{60D66E08-9FB0-4F45-9AC5-053F42B73D50}" type="presParOf" srcId="{6033D31D-DC8C-4588-B579-3BED70895855}" destId="{532758A1-F115-485A-B7FC-A940BD380763}" srcOrd="2" destOrd="0" presId="urn:microsoft.com/office/officeart/2018/2/layout/IconVerticalSolidList"/>
    <dgm:cxn modelId="{A54E1C52-A475-4E36-A55F-982864C68974}" type="presParOf" srcId="{6033D31D-DC8C-4588-B579-3BED70895855}" destId="{1D3959F2-FAD0-4F6B-A522-EEF24E96514F}" srcOrd="3" destOrd="0" presId="urn:microsoft.com/office/officeart/2018/2/layout/IconVerticalSolidList"/>
    <dgm:cxn modelId="{AFC6AE13-03C7-4C7A-840F-7826C0B0A941}" type="presParOf" srcId="{ACBAC47F-6722-4E80-B7E9-459DE109E8FC}" destId="{5FA055A2-3A7A-404C-BE79-22222F04617E}" srcOrd="1" destOrd="0" presId="urn:microsoft.com/office/officeart/2018/2/layout/IconVerticalSolidList"/>
    <dgm:cxn modelId="{5A1D2630-B20D-4300-A11B-8252677C9895}" type="presParOf" srcId="{ACBAC47F-6722-4E80-B7E9-459DE109E8FC}" destId="{4E1DA44C-629A-4325-9710-5C26C578DEDD}" srcOrd="2" destOrd="0" presId="urn:microsoft.com/office/officeart/2018/2/layout/IconVerticalSolidList"/>
    <dgm:cxn modelId="{64B7E046-4A59-4A36-BD94-7A818853D630}" type="presParOf" srcId="{4E1DA44C-629A-4325-9710-5C26C578DEDD}" destId="{920C64ED-0401-45B6-B0EC-3BAC804B3A61}" srcOrd="0" destOrd="0" presId="urn:microsoft.com/office/officeart/2018/2/layout/IconVerticalSolidList"/>
    <dgm:cxn modelId="{687EDE49-79B8-4F24-B767-70E7FA669223}" type="presParOf" srcId="{4E1DA44C-629A-4325-9710-5C26C578DEDD}" destId="{91C84BA5-CEBC-42B1-865E-D6BBEB705636}" srcOrd="1" destOrd="0" presId="urn:microsoft.com/office/officeart/2018/2/layout/IconVerticalSolidList"/>
    <dgm:cxn modelId="{36901B8E-96A7-49B0-B662-1A902288407F}" type="presParOf" srcId="{4E1DA44C-629A-4325-9710-5C26C578DEDD}" destId="{721A35C2-6FA3-4A77-B22C-DC2D5406E8E1}" srcOrd="2" destOrd="0" presId="urn:microsoft.com/office/officeart/2018/2/layout/IconVerticalSolidList"/>
    <dgm:cxn modelId="{73DB6C83-2D46-4A3D-92A8-7E5466BFC613}" type="presParOf" srcId="{4E1DA44C-629A-4325-9710-5C26C578DEDD}" destId="{9DCD5437-C633-4E36-A8A7-9852C2D119C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E08C4-7DAA-48A3-9C79-3643780B24D8}">
      <dsp:nvSpPr>
        <dsp:cNvPr id="0" name=""/>
        <dsp:cNvSpPr/>
      </dsp:nvSpPr>
      <dsp:spPr>
        <a:xfrm>
          <a:off x="1153607" y="9679"/>
          <a:ext cx="1463137" cy="146313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606591-C987-4827-8A8D-59E5DF72AA71}">
      <dsp:nvSpPr>
        <dsp:cNvPr id="0" name=""/>
        <dsp:cNvSpPr/>
      </dsp:nvSpPr>
      <dsp:spPr>
        <a:xfrm>
          <a:off x="1465423" y="321495"/>
          <a:ext cx="839505" cy="83950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8ACF90-481C-4863-882A-0A260B2C4CB5}">
      <dsp:nvSpPr>
        <dsp:cNvPr id="0" name=""/>
        <dsp:cNvSpPr/>
      </dsp:nvSpPr>
      <dsp:spPr>
        <a:xfrm>
          <a:off x="685882" y="1928548"/>
          <a:ext cx="239858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en-IN" sz="1200" kern="1200"/>
            <a:t>3 phase IGBT technology is highly reliable</a:t>
          </a:r>
          <a:endParaRPr lang="en-US" sz="1200" kern="1200"/>
        </a:p>
      </dsp:txBody>
      <dsp:txXfrm>
        <a:off x="685882" y="1928548"/>
        <a:ext cx="2398586" cy="720000"/>
      </dsp:txXfrm>
    </dsp:sp>
    <dsp:sp modelId="{CE83D30D-7147-4D17-BED3-9A5BDE3A24E7}">
      <dsp:nvSpPr>
        <dsp:cNvPr id="0" name=""/>
        <dsp:cNvSpPr/>
      </dsp:nvSpPr>
      <dsp:spPr>
        <a:xfrm>
          <a:off x="3971946" y="9679"/>
          <a:ext cx="1463137" cy="146313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DC3420-A06B-455A-85EA-AA1BCCD20D69}">
      <dsp:nvSpPr>
        <dsp:cNvPr id="0" name=""/>
        <dsp:cNvSpPr/>
      </dsp:nvSpPr>
      <dsp:spPr>
        <a:xfrm>
          <a:off x="4283762" y="321495"/>
          <a:ext cx="839505" cy="83950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D49BC6-A8E8-4253-B44B-159F74E2F0F8}">
      <dsp:nvSpPr>
        <dsp:cNvPr id="0" name=""/>
        <dsp:cNvSpPr/>
      </dsp:nvSpPr>
      <dsp:spPr>
        <a:xfrm>
          <a:off x="3504221" y="1928548"/>
          <a:ext cx="239858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en-IN" sz="1200" kern="1200"/>
            <a:t>Distributed powering has a lot of in built redundancy, since 50-60 % of axles are powered.</a:t>
          </a:r>
          <a:endParaRPr lang="en-US" sz="1200" kern="1200"/>
        </a:p>
      </dsp:txBody>
      <dsp:txXfrm>
        <a:off x="3504221" y="1928548"/>
        <a:ext cx="2398586" cy="720000"/>
      </dsp:txXfrm>
    </dsp:sp>
    <dsp:sp modelId="{68756D56-B391-4206-B332-A391D180C4CC}">
      <dsp:nvSpPr>
        <dsp:cNvPr id="0" name=""/>
        <dsp:cNvSpPr/>
      </dsp:nvSpPr>
      <dsp:spPr>
        <a:xfrm>
          <a:off x="1153607" y="3248194"/>
          <a:ext cx="1463137" cy="146313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5ACC78-3FA3-47C2-9D87-3F1EAA379B77}">
      <dsp:nvSpPr>
        <dsp:cNvPr id="0" name=""/>
        <dsp:cNvSpPr/>
      </dsp:nvSpPr>
      <dsp:spPr>
        <a:xfrm>
          <a:off x="1465423" y="3560011"/>
          <a:ext cx="839505" cy="83950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85892A-977A-4611-9B43-8621B8164516}">
      <dsp:nvSpPr>
        <dsp:cNvPr id="0" name=""/>
        <dsp:cNvSpPr/>
      </dsp:nvSpPr>
      <dsp:spPr>
        <a:xfrm>
          <a:off x="685882" y="5167063"/>
          <a:ext cx="239858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en-IN" sz="1200" kern="1200"/>
            <a:t>Man machine interface gives apt feedback about any issues in the propulsion system.</a:t>
          </a:r>
          <a:endParaRPr lang="en-US" sz="1200" kern="1200"/>
        </a:p>
      </dsp:txBody>
      <dsp:txXfrm>
        <a:off x="685882" y="5167063"/>
        <a:ext cx="2398586" cy="720000"/>
      </dsp:txXfrm>
    </dsp:sp>
    <dsp:sp modelId="{7C4D9EAD-16BF-4B9F-9F6C-CE4DF09FE3AC}">
      <dsp:nvSpPr>
        <dsp:cNvPr id="0" name=""/>
        <dsp:cNvSpPr/>
      </dsp:nvSpPr>
      <dsp:spPr>
        <a:xfrm>
          <a:off x="3971946" y="3248194"/>
          <a:ext cx="1463137" cy="146313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DEBD9F-A21E-4A0C-AE24-F1B37E9C5E61}">
      <dsp:nvSpPr>
        <dsp:cNvPr id="0" name=""/>
        <dsp:cNvSpPr/>
      </dsp:nvSpPr>
      <dsp:spPr>
        <a:xfrm>
          <a:off x="4283762" y="3560011"/>
          <a:ext cx="839505" cy="83950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F8E7B0-709E-4E4A-AB50-E03D96DE978F}">
      <dsp:nvSpPr>
        <dsp:cNvPr id="0" name=""/>
        <dsp:cNvSpPr/>
      </dsp:nvSpPr>
      <dsp:spPr>
        <a:xfrm>
          <a:off x="3504221" y="5167063"/>
          <a:ext cx="239858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en-IN" sz="1200" kern="1200"/>
            <a:t>In-built fault diagnostics.</a:t>
          </a:r>
          <a:endParaRPr lang="en-US" sz="1200" kern="1200"/>
        </a:p>
      </dsp:txBody>
      <dsp:txXfrm>
        <a:off x="3504221" y="5167063"/>
        <a:ext cx="2398586"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8E4E0-027F-4BB7-887C-9926B70C3504}">
      <dsp:nvSpPr>
        <dsp:cNvPr id="0" name=""/>
        <dsp:cNvSpPr/>
      </dsp:nvSpPr>
      <dsp:spPr>
        <a:xfrm>
          <a:off x="0" y="958220"/>
          <a:ext cx="6588691" cy="176902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6F5CD6-391F-4BFA-BCE2-CDF7D9C61F47}">
      <dsp:nvSpPr>
        <dsp:cNvPr id="0" name=""/>
        <dsp:cNvSpPr/>
      </dsp:nvSpPr>
      <dsp:spPr>
        <a:xfrm>
          <a:off x="535129" y="1356250"/>
          <a:ext cx="972962" cy="97296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3959F2-FAD0-4F6B-A522-EEF24E96514F}">
      <dsp:nvSpPr>
        <dsp:cNvPr id="0" name=""/>
        <dsp:cNvSpPr/>
      </dsp:nvSpPr>
      <dsp:spPr>
        <a:xfrm>
          <a:off x="2043221" y="958220"/>
          <a:ext cx="4545469" cy="1769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222" tIns="187222" rIns="187222" bIns="187222" numCol="1" spcCol="1270" anchor="ctr" anchorCtr="0">
          <a:noAutofit/>
        </a:bodyPr>
        <a:lstStyle/>
        <a:p>
          <a:pPr lvl="0" algn="l" defTabSz="1066800">
            <a:lnSpc>
              <a:spcPct val="90000"/>
            </a:lnSpc>
            <a:spcBef>
              <a:spcPct val="0"/>
            </a:spcBef>
            <a:spcAft>
              <a:spcPct val="35000"/>
            </a:spcAft>
          </a:pPr>
          <a:r>
            <a:rPr lang="en-IN" sz="2400" kern="1200"/>
            <a:t>Faster acceleration &amp; deceleration leads in time required to clear a critical section</a:t>
          </a:r>
          <a:endParaRPr lang="en-US" sz="2400" kern="1200"/>
        </a:p>
      </dsp:txBody>
      <dsp:txXfrm>
        <a:off x="2043221" y="958220"/>
        <a:ext cx="4545469" cy="1769022"/>
      </dsp:txXfrm>
    </dsp:sp>
    <dsp:sp modelId="{920C64ED-0401-45B6-B0EC-3BAC804B3A61}">
      <dsp:nvSpPr>
        <dsp:cNvPr id="0" name=""/>
        <dsp:cNvSpPr/>
      </dsp:nvSpPr>
      <dsp:spPr>
        <a:xfrm>
          <a:off x="0" y="3169499"/>
          <a:ext cx="6588691" cy="176902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C84BA5-CEBC-42B1-865E-D6BBEB705636}">
      <dsp:nvSpPr>
        <dsp:cNvPr id="0" name=""/>
        <dsp:cNvSpPr/>
      </dsp:nvSpPr>
      <dsp:spPr>
        <a:xfrm>
          <a:off x="535129" y="3567529"/>
          <a:ext cx="972962" cy="97296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CD5437-C633-4E36-A8A7-9852C2D119CB}">
      <dsp:nvSpPr>
        <dsp:cNvPr id="0" name=""/>
        <dsp:cNvSpPr/>
      </dsp:nvSpPr>
      <dsp:spPr>
        <a:xfrm>
          <a:off x="2043221" y="3169499"/>
          <a:ext cx="4545469" cy="1769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222" tIns="187222" rIns="187222" bIns="187222" numCol="1" spcCol="1270" anchor="ctr" anchorCtr="0">
          <a:noAutofit/>
        </a:bodyPr>
        <a:lstStyle/>
        <a:p>
          <a:pPr lvl="0" algn="l" defTabSz="1066800">
            <a:lnSpc>
              <a:spcPct val="90000"/>
            </a:lnSpc>
            <a:spcBef>
              <a:spcPct val="0"/>
            </a:spcBef>
            <a:spcAft>
              <a:spcPct val="35000"/>
            </a:spcAft>
          </a:pPr>
          <a:r>
            <a:rPr lang="en-IN" sz="2400" kern="1200"/>
            <a:t>Higher carrying capacity of DPRS will reduce number of trains required for same throughput.</a:t>
          </a:r>
          <a:endParaRPr lang="en-US" sz="2400" kern="1200"/>
        </a:p>
      </dsp:txBody>
      <dsp:txXfrm>
        <a:off x="2043221" y="3169499"/>
        <a:ext cx="4545469" cy="1769022"/>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F99A-30DC-4596-AE2A-B80177C06781}" type="datetimeFigureOut">
              <a:rPr lang="en-IN" smtClean="0"/>
              <a:t>06-04-2026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AAF74B-D3D3-4202-BB97-0490E8883C82}" type="slidenum">
              <a:rPr lang="en-IN" smtClean="0"/>
              <a:t>‹#›</a:t>
            </a:fld>
            <a:endParaRPr lang="en-IN"/>
          </a:p>
        </p:txBody>
      </p:sp>
    </p:spTree>
    <p:extLst>
      <p:ext uri="{BB962C8B-B14F-4D97-AF65-F5344CB8AC3E}">
        <p14:creationId xmlns:p14="http://schemas.microsoft.com/office/powerpoint/2010/main" val="478007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14F418-C6B1-4DC6-9703-2B5430EA1B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 xmlns:a16="http://schemas.microsoft.com/office/drawing/2014/main" id="{C5F5CDBF-9F34-4C7D-B7AF-E7ED339AD9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 xmlns:a16="http://schemas.microsoft.com/office/drawing/2014/main" id="{CA995E8C-B060-4DD6-BD18-5FB7A85D0AC2}"/>
              </a:ext>
            </a:extLst>
          </p:cNvPr>
          <p:cNvSpPr>
            <a:spLocks noGrp="1"/>
          </p:cNvSpPr>
          <p:nvPr>
            <p:ph type="dt" sz="half" idx="10"/>
          </p:nvPr>
        </p:nvSpPr>
        <p:spPr/>
        <p:txBody>
          <a:bodyPr/>
          <a:lstStyle/>
          <a:p>
            <a:fld id="{3247CD8F-F8C9-4A2F-B738-45EDA473D98E}" type="datetimeFigureOut">
              <a:rPr lang="en-IN" smtClean="0"/>
              <a:t>06-04-2026</a:t>
            </a:fld>
            <a:endParaRPr lang="en-IN"/>
          </a:p>
        </p:txBody>
      </p:sp>
      <p:sp>
        <p:nvSpPr>
          <p:cNvPr id="5" name="Footer Placeholder 4">
            <a:extLst>
              <a:ext uri="{FF2B5EF4-FFF2-40B4-BE49-F238E27FC236}">
                <a16:creationId xmlns="" xmlns:a16="http://schemas.microsoft.com/office/drawing/2014/main" id="{56C0394E-8D29-4BE8-ACBD-AE5BF1F201B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EDDFFA8F-64AF-44C2-BB40-61D76637934D}"/>
              </a:ext>
            </a:extLst>
          </p:cNvPr>
          <p:cNvSpPr>
            <a:spLocks noGrp="1"/>
          </p:cNvSpPr>
          <p:nvPr>
            <p:ph type="sldNum" sz="quarter" idx="12"/>
          </p:nvPr>
        </p:nvSpPr>
        <p:spPr/>
        <p:txBody>
          <a:bodyPr/>
          <a:lstStyle/>
          <a:p>
            <a:fld id="{1D25C5AC-021B-4929-83CA-51A9D89C5343}" type="slidenum">
              <a:rPr lang="en-IN" smtClean="0"/>
              <a:t>‹#›</a:t>
            </a:fld>
            <a:endParaRPr lang="en-IN"/>
          </a:p>
        </p:txBody>
      </p:sp>
    </p:spTree>
    <p:extLst>
      <p:ext uri="{BB962C8B-B14F-4D97-AF65-F5344CB8AC3E}">
        <p14:creationId xmlns:p14="http://schemas.microsoft.com/office/powerpoint/2010/main" val="680938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A93576-2C43-42E0-9112-2C95AE53BF18}"/>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A195E983-5DE3-4B2D-8011-2AEFA76B3D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FBC449B6-BB5A-43DF-9B80-AD91EB2F5655}"/>
              </a:ext>
            </a:extLst>
          </p:cNvPr>
          <p:cNvSpPr>
            <a:spLocks noGrp="1"/>
          </p:cNvSpPr>
          <p:nvPr>
            <p:ph type="dt" sz="half" idx="10"/>
          </p:nvPr>
        </p:nvSpPr>
        <p:spPr/>
        <p:txBody>
          <a:bodyPr/>
          <a:lstStyle/>
          <a:p>
            <a:fld id="{3247CD8F-F8C9-4A2F-B738-45EDA473D98E}" type="datetimeFigureOut">
              <a:rPr lang="en-IN" smtClean="0"/>
              <a:t>06-04-2026</a:t>
            </a:fld>
            <a:endParaRPr lang="en-IN"/>
          </a:p>
        </p:txBody>
      </p:sp>
      <p:sp>
        <p:nvSpPr>
          <p:cNvPr id="5" name="Footer Placeholder 4">
            <a:extLst>
              <a:ext uri="{FF2B5EF4-FFF2-40B4-BE49-F238E27FC236}">
                <a16:creationId xmlns="" xmlns:a16="http://schemas.microsoft.com/office/drawing/2014/main" id="{60521CF4-5A21-48F6-8C89-A92C1D8C9B4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51A72B7C-46CD-4CAB-B75E-5B1F43BF51B6}"/>
              </a:ext>
            </a:extLst>
          </p:cNvPr>
          <p:cNvSpPr>
            <a:spLocks noGrp="1"/>
          </p:cNvSpPr>
          <p:nvPr>
            <p:ph type="sldNum" sz="quarter" idx="12"/>
          </p:nvPr>
        </p:nvSpPr>
        <p:spPr/>
        <p:txBody>
          <a:bodyPr/>
          <a:lstStyle/>
          <a:p>
            <a:fld id="{1D25C5AC-021B-4929-83CA-51A9D89C5343}" type="slidenum">
              <a:rPr lang="en-IN" smtClean="0"/>
              <a:t>‹#›</a:t>
            </a:fld>
            <a:endParaRPr lang="en-IN"/>
          </a:p>
        </p:txBody>
      </p:sp>
    </p:spTree>
    <p:extLst>
      <p:ext uri="{BB962C8B-B14F-4D97-AF65-F5344CB8AC3E}">
        <p14:creationId xmlns:p14="http://schemas.microsoft.com/office/powerpoint/2010/main" val="2824537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B9E3E46-44A8-421E-A3EC-6D817D1FAD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F294FED0-3929-4D13-B1FF-8AA5B1C591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F25C27A4-E021-42C5-9176-C9D571782E92}"/>
              </a:ext>
            </a:extLst>
          </p:cNvPr>
          <p:cNvSpPr>
            <a:spLocks noGrp="1"/>
          </p:cNvSpPr>
          <p:nvPr>
            <p:ph type="dt" sz="half" idx="10"/>
          </p:nvPr>
        </p:nvSpPr>
        <p:spPr/>
        <p:txBody>
          <a:bodyPr/>
          <a:lstStyle/>
          <a:p>
            <a:fld id="{3247CD8F-F8C9-4A2F-B738-45EDA473D98E}" type="datetimeFigureOut">
              <a:rPr lang="en-IN" smtClean="0"/>
              <a:t>06-04-2026</a:t>
            </a:fld>
            <a:endParaRPr lang="en-IN"/>
          </a:p>
        </p:txBody>
      </p:sp>
      <p:sp>
        <p:nvSpPr>
          <p:cNvPr id="5" name="Footer Placeholder 4">
            <a:extLst>
              <a:ext uri="{FF2B5EF4-FFF2-40B4-BE49-F238E27FC236}">
                <a16:creationId xmlns="" xmlns:a16="http://schemas.microsoft.com/office/drawing/2014/main" id="{7425BE54-8E18-4C5B-B44E-F1D9EED81F5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A314A412-4B27-4059-A535-1FF6EC5631AD}"/>
              </a:ext>
            </a:extLst>
          </p:cNvPr>
          <p:cNvSpPr>
            <a:spLocks noGrp="1"/>
          </p:cNvSpPr>
          <p:nvPr>
            <p:ph type="sldNum" sz="quarter" idx="12"/>
          </p:nvPr>
        </p:nvSpPr>
        <p:spPr/>
        <p:txBody>
          <a:bodyPr/>
          <a:lstStyle/>
          <a:p>
            <a:fld id="{1D25C5AC-021B-4929-83CA-51A9D89C5343}" type="slidenum">
              <a:rPr lang="en-IN" smtClean="0"/>
              <a:t>‹#›</a:t>
            </a:fld>
            <a:endParaRPr lang="en-IN"/>
          </a:p>
        </p:txBody>
      </p:sp>
    </p:spTree>
    <p:extLst>
      <p:ext uri="{BB962C8B-B14F-4D97-AF65-F5344CB8AC3E}">
        <p14:creationId xmlns:p14="http://schemas.microsoft.com/office/powerpoint/2010/main" val="230510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18D8C7-86DC-4B7C-8D75-64856BC1E97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E041D27E-7095-4F7E-9D0D-C173DC2AD1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9C787C19-46CF-4B1F-B70C-9586E97C13DE}"/>
              </a:ext>
            </a:extLst>
          </p:cNvPr>
          <p:cNvSpPr>
            <a:spLocks noGrp="1"/>
          </p:cNvSpPr>
          <p:nvPr>
            <p:ph type="dt" sz="half" idx="10"/>
          </p:nvPr>
        </p:nvSpPr>
        <p:spPr/>
        <p:txBody>
          <a:bodyPr/>
          <a:lstStyle/>
          <a:p>
            <a:fld id="{3247CD8F-F8C9-4A2F-B738-45EDA473D98E}" type="datetimeFigureOut">
              <a:rPr lang="en-IN" smtClean="0"/>
              <a:t>06-04-2026</a:t>
            </a:fld>
            <a:endParaRPr lang="en-IN"/>
          </a:p>
        </p:txBody>
      </p:sp>
      <p:sp>
        <p:nvSpPr>
          <p:cNvPr id="5" name="Footer Placeholder 4">
            <a:extLst>
              <a:ext uri="{FF2B5EF4-FFF2-40B4-BE49-F238E27FC236}">
                <a16:creationId xmlns="" xmlns:a16="http://schemas.microsoft.com/office/drawing/2014/main" id="{A805C7E0-18DC-4730-A7CE-D76820853AA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0CDF11C3-CB4B-4316-BBA7-C49DA5DB7D5A}"/>
              </a:ext>
            </a:extLst>
          </p:cNvPr>
          <p:cNvSpPr>
            <a:spLocks noGrp="1"/>
          </p:cNvSpPr>
          <p:nvPr>
            <p:ph type="sldNum" sz="quarter" idx="12"/>
          </p:nvPr>
        </p:nvSpPr>
        <p:spPr/>
        <p:txBody>
          <a:bodyPr/>
          <a:lstStyle/>
          <a:p>
            <a:fld id="{1D25C5AC-021B-4929-83CA-51A9D89C5343}" type="slidenum">
              <a:rPr lang="en-IN" smtClean="0"/>
              <a:t>‹#›</a:t>
            </a:fld>
            <a:endParaRPr lang="en-IN"/>
          </a:p>
        </p:txBody>
      </p:sp>
    </p:spTree>
    <p:extLst>
      <p:ext uri="{BB962C8B-B14F-4D97-AF65-F5344CB8AC3E}">
        <p14:creationId xmlns:p14="http://schemas.microsoft.com/office/powerpoint/2010/main" val="3923990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9C3CD3-5ECD-4E6C-80BD-E90E42E19C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 xmlns:a16="http://schemas.microsoft.com/office/drawing/2014/main" id="{441A6311-4A19-464B-8CEA-1E537FEADE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ACDBAD3-2C87-4D38-B8C3-BCCC062B4E05}"/>
              </a:ext>
            </a:extLst>
          </p:cNvPr>
          <p:cNvSpPr>
            <a:spLocks noGrp="1"/>
          </p:cNvSpPr>
          <p:nvPr>
            <p:ph type="dt" sz="half" idx="10"/>
          </p:nvPr>
        </p:nvSpPr>
        <p:spPr/>
        <p:txBody>
          <a:bodyPr/>
          <a:lstStyle/>
          <a:p>
            <a:fld id="{3247CD8F-F8C9-4A2F-B738-45EDA473D98E}" type="datetimeFigureOut">
              <a:rPr lang="en-IN" smtClean="0"/>
              <a:t>06-04-2026</a:t>
            </a:fld>
            <a:endParaRPr lang="en-IN"/>
          </a:p>
        </p:txBody>
      </p:sp>
      <p:sp>
        <p:nvSpPr>
          <p:cNvPr id="5" name="Footer Placeholder 4">
            <a:extLst>
              <a:ext uri="{FF2B5EF4-FFF2-40B4-BE49-F238E27FC236}">
                <a16:creationId xmlns="" xmlns:a16="http://schemas.microsoft.com/office/drawing/2014/main" id="{66940978-249A-4259-A8FC-F0D6F134E9C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84FFEEA5-C488-4997-BB81-49A258D35D12}"/>
              </a:ext>
            </a:extLst>
          </p:cNvPr>
          <p:cNvSpPr>
            <a:spLocks noGrp="1"/>
          </p:cNvSpPr>
          <p:nvPr>
            <p:ph type="sldNum" sz="quarter" idx="12"/>
          </p:nvPr>
        </p:nvSpPr>
        <p:spPr/>
        <p:txBody>
          <a:bodyPr/>
          <a:lstStyle/>
          <a:p>
            <a:fld id="{1D25C5AC-021B-4929-83CA-51A9D89C5343}" type="slidenum">
              <a:rPr lang="en-IN" smtClean="0"/>
              <a:t>‹#›</a:t>
            </a:fld>
            <a:endParaRPr lang="en-IN"/>
          </a:p>
        </p:txBody>
      </p:sp>
    </p:spTree>
    <p:extLst>
      <p:ext uri="{BB962C8B-B14F-4D97-AF65-F5344CB8AC3E}">
        <p14:creationId xmlns:p14="http://schemas.microsoft.com/office/powerpoint/2010/main" val="1942172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BB4879-D203-4AD9-BBBF-61657ECABB4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AC05F539-22C8-4BC3-BC9B-AA496FFD5C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 xmlns:a16="http://schemas.microsoft.com/office/drawing/2014/main" id="{4EDB20C3-E549-405B-BB79-9633DF7954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 xmlns:a16="http://schemas.microsoft.com/office/drawing/2014/main" id="{CF1A70E1-4A53-44EC-86CE-18F10B301FE5}"/>
              </a:ext>
            </a:extLst>
          </p:cNvPr>
          <p:cNvSpPr>
            <a:spLocks noGrp="1"/>
          </p:cNvSpPr>
          <p:nvPr>
            <p:ph type="dt" sz="half" idx="10"/>
          </p:nvPr>
        </p:nvSpPr>
        <p:spPr/>
        <p:txBody>
          <a:bodyPr/>
          <a:lstStyle/>
          <a:p>
            <a:fld id="{3247CD8F-F8C9-4A2F-B738-45EDA473D98E}" type="datetimeFigureOut">
              <a:rPr lang="en-IN" smtClean="0"/>
              <a:t>06-04-2026</a:t>
            </a:fld>
            <a:endParaRPr lang="en-IN"/>
          </a:p>
        </p:txBody>
      </p:sp>
      <p:sp>
        <p:nvSpPr>
          <p:cNvPr id="6" name="Footer Placeholder 5">
            <a:extLst>
              <a:ext uri="{FF2B5EF4-FFF2-40B4-BE49-F238E27FC236}">
                <a16:creationId xmlns="" xmlns:a16="http://schemas.microsoft.com/office/drawing/2014/main" id="{9C71FD8E-29C4-4792-B5EB-8A5C02A8625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3A136B84-5E2E-449E-AB91-5DC5F5203DAF}"/>
              </a:ext>
            </a:extLst>
          </p:cNvPr>
          <p:cNvSpPr>
            <a:spLocks noGrp="1"/>
          </p:cNvSpPr>
          <p:nvPr>
            <p:ph type="sldNum" sz="quarter" idx="12"/>
          </p:nvPr>
        </p:nvSpPr>
        <p:spPr/>
        <p:txBody>
          <a:bodyPr/>
          <a:lstStyle/>
          <a:p>
            <a:fld id="{1D25C5AC-021B-4929-83CA-51A9D89C5343}" type="slidenum">
              <a:rPr lang="en-IN" smtClean="0"/>
              <a:t>‹#›</a:t>
            </a:fld>
            <a:endParaRPr lang="en-IN"/>
          </a:p>
        </p:txBody>
      </p:sp>
    </p:spTree>
    <p:extLst>
      <p:ext uri="{BB962C8B-B14F-4D97-AF65-F5344CB8AC3E}">
        <p14:creationId xmlns:p14="http://schemas.microsoft.com/office/powerpoint/2010/main" val="355791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F45000-5879-4AF6-9953-6FFF0B098306}"/>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6FCA93EB-17B3-48BD-A19D-D9347E14FB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8BD117F-8B9B-43CB-A6F7-877482F38C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 xmlns:a16="http://schemas.microsoft.com/office/drawing/2014/main" id="{EE26E6D2-5864-40C3-9146-F04DF3CB4E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54ED0E6-134B-457F-A048-3B2469B1C8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 xmlns:a16="http://schemas.microsoft.com/office/drawing/2014/main" id="{F298C2E4-91E4-491C-B97E-1570BC14BF17}"/>
              </a:ext>
            </a:extLst>
          </p:cNvPr>
          <p:cNvSpPr>
            <a:spLocks noGrp="1"/>
          </p:cNvSpPr>
          <p:nvPr>
            <p:ph type="dt" sz="half" idx="10"/>
          </p:nvPr>
        </p:nvSpPr>
        <p:spPr/>
        <p:txBody>
          <a:bodyPr/>
          <a:lstStyle/>
          <a:p>
            <a:fld id="{3247CD8F-F8C9-4A2F-B738-45EDA473D98E}" type="datetimeFigureOut">
              <a:rPr lang="en-IN" smtClean="0"/>
              <a:t>06-04-2026</a:t>
            </a:fld>
            <a:endParaRPr lang="en-IN"/>
          </a:p>
        </p:txBody>
      </p:sp>
      <p:sp>
        <p:nvSpPr>
          <p:cNvPr id="8" name="Footer Placeholder 7">
            <a:extLst>
              <a:ext uri="{FF2B5EF4-FFF2-40B4-BE49-F238E27FC236}">
                <a16:creationId xmlns="" xmlns:a16="http://schemas.microsoft.com/office/drawing/2014/main" id="{11BCF255-24DD-4C6E-AC1B-7618B525E986}"/>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 xmlns:a16="http://schemas.microsoft.com/office/drawing/2014/main" id="{09882051-D281-4773-A641-9DD0E3B33678}"/>
              </a:ext>
            </a:extLst>
          </p:cNvPr>
          <p:cNvSpPr>
            <a:spLocks noGrp="1"/>
          </p:cNvSpPr>
          <p:nvPr>
            <p:ph type="sldNum" sz="quarter" idx="12"/>
          </p:nvPr>
        </p:nvSpPr>
        <p:spPr/>
        <p:txBody>
          <a:bodyPr/>
          <a:lstStyle/>
          <a:p>
            <a:fld id="{1D25C5AC-021B-4929-83CA-51A9D89C5343}" type="slidenum">
              <a:rPr lang="en-IN" smtClean="0"/>
              <a:t>‹#›</a:t>
            </a:fld>
            <a:endParaRPr lang="en-IN"/>
          </a:p>
        </p:txBody>
      </p:sp>
    </p:spTree>
    <p:extLst>
      <p:ext uri="{BB962C8B-B14F-4D97-AF65-F5344CB8AC3E}">
        <p14:creationId xmlns:p14="http://schemas.microsoft.com/office/powerpoint/2010/main" val="3989688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1CCB15-7F2C-4F6E-8068-AF078E007F15}"/>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 xmlns:a16="http://schemas.microsoft.com/office/drawing/2014/main" id="{7171D239-9C40-41B2-95BB-2CA478C2C3F8}"/>
              </a:ext>
            </a:extLst>
          </p:cNvPr>
          <p:cNvSpPr>
            <a:spLocks noGrp="1"/>
          </p:cNvSpPr>
          <p:nvPr>
            <p:ph type="dt" sz="half" idx="10"/>
          </p:nvPr>
        </p:nvSpPr>
        <p:spPr/>
        <p:txBody>
          <a:bodyPr/>
          <a:lstStyle/>
          <a:p>
            <a:fld id="{3247CD8F-F8C9-4A2F-B738-45EDA473D98E}" type="datetimeFigureOut">
              <a:rPr lang="en-IN" smtClean="0"/>
              <a:t>06-04-2026</a:t>
            </a:fld>
            <a:endParaRPr lang="en-IN"/>
          </a:p>
        </p:txBody>
      </p:sp>
      <p:sp>
        <p:nvSpPr>
          <p:cNvPr id="4" name="Footer Placeholder 3">
            <a:extLst>
              <a:ext uri="{FF2B5EF4-FFF2-40B4-BE49-F238E27FC236}">
                <a16:creationId xmlns="" xmlns:a16="http://schemas.microsoft.com/office/drawing/2014/main" id="{6ED9D6DD-4C36-44F0-8AF1-EA9173492C0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 xmlns:a16="http://schemas.microsoft.com/office/drawing/2014/main" id="{AA6A809F-471C-4881-8126-0054EDC9840B}"/>
              </a:ext>
            </a:extLst>
          </p:cNvPr>
          <p:cNvSpPr>
            <a:spLocks noGrp="1"/>
          </p:cNvSpPr>
          <p:nvPr>
            <p:ph type="sldNum" sz="quarter" idx="12"/>
          </p:nvPr>
        </p:nvSpPr>
        <p:spPr/>
        <p:txBody>
          <a:bodyPr/>
          <a:lstStyle/>
          <a:p>
            <a:fld id="{1D25C5AC-021B-4929-83CA-51A9D89C5343}" type="slidenum">
              <a:rPr lang="en-IN" smtClean="0"/>
              <a:t>‹#›</a:t>
            </a:fld>
            <a:endParaRPr lang="en-IN"/>
          </a:p>
        </p:txBody>
      </p:sp>
    </p:spTree>
    <p:extLst>
      <p:ext uri="{BB962C8B-B14F-4D97-AF65-F5344CB8AC3E}">
        <p14:creationId xmlns:p14="http://schemas.microsoft.com/office/powerpoint/2010/main" val="308576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B9E172A-DB91-4943-BE89-3BE30A7E568E}"/>
              </a:ext>
            </a:extLst>
          </p:cNvPr>
          <p:cNvSpPr>
            <a:spLocks noGrp="1"/>
          </p:cNvSpPr>
          <p:nvPr>
            <p:ph type="dt" sz="half" idx="10"/>
          </p:nvPr>
        </p:nvSpPr>
        <p:spPr/>
        <p:txBody>
          <a:bodyPr/>
          <a:lstStyle/>
          <a:p>
            <a:fld id="{3247CD8F-F8C9-4A2F-B738-45EDA473D98E}" type="datetimeFigureOut">
              <a:rPr lang="en-IN" smtClean="0"/>
              <a:t>06-04-2026</a:t>
            </a:fld>
            <a:endParaRPr lang="en-IN"/>
          </a:p>
        </p:txBody>
      </p:sp>
      <p:sp>
        <p:nvSpPr>
          <p:cNvPr id="3" name="Footer Placeholder 2">
            <a:extLst>
              <a:ext uri="{FF2B5EF4-FFF2-40B4-BE49-F238E27FC236}">
                <a16:creationId xmlns="" xmlns:a16="http://schemas.microsoft.com/office/drawing/2014/main" id="{C8125214-053C-4EB0-93B7-3B8499772CB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 xmlns:a16="http://schemas.microsoft.com/office/drawing/2014/main" id="{CA212FC1-55D7-44A5-92F9-13BA1FC82E09}"/>
              </a:ext>
            </a:extLst>
          </p:cNvPr>
          <p:cNvSpPr>
            <a:spLocks noGrp="1"/>
          </p:cNvSpPr>
          <p:nvPr>
            <p:ph type="sldNum" sz="quarter" idx="12"/>
          </p:nvPr>
        </p:nvSpPr>
        <p:spPr/>
        <p:txBody>
          <a:bodyPr/>
          <a:lstStyle/>
          <a:p>
            <a:fld id="{1D25C5AC-021B-4929-83CA-51A9D89C5343}" type="slidenum">
              <a:rPr lang="en-IN" smtClean="0"/>
              <a:t>‹#›</a:t>
            </a:fld>
            <a:endParaRPr lang="en-IN"/>
          </a:p>
        </p:txBody>
      </p:sp>
    </p:spTree>
    <p:extLst>
      <p:ext uri="{BB962C8B-B14F-4D97-AF65-F5344CB8AC3E}">
        <p14:creationId xmlns:p14="http://schemas.microsoft.com/office/powerpoint/2010/main" val="325674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368586-B974-402B-8333-2498D7A964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880EF2C1-2027-46BD-A072-6C31C86D6C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 xmlns:a16="http://schemas.microsoft.com/office/drawing/2014/main" id="{AA1FCA06-6F53-4F1A-88C0-C513B5069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161BE93-9F95-45DA-9C74-3BB5B86BD9D0}"/>
              </a:ext>
            </a:extLst>
          </p:cNvPr>
          <p:cNvSpPr>
            <a:spLocks noGrp="1"/>
          </p:cNvSpPr>
          <p:nvPr>
            <p:ph type="dt" sz="half" idx="10"/>
          </p:nvPr>
        </p:nvSpPr>
        <p:spPr/>
        <p:txBody>
          <a:bodyPr/>
          <a:lstStyle/>
          <a:p>
            <a:fld id="{3247CD8F-F8C9-4A2F-B738-45EDA473D98E}" type="datetimeFigureOut">
              <a:rPr lang="en-IN" smtClean="0"/>
              <a:t>06-04-2026</a:t>
            </a:fld>
            <a:endParaRPr lang="en-IN"/>
          </a:p>
        </p:txBody>
      </p:sp>
      <p:sp>
        <p:nvSpPr>
          <p:cNvPr id="6" name="Footer Placeholder 5">
            <a:extLst>
              <a:ext uri="{FF2B5EF4-FFF2-40B4-BE49-F238E27FC236}">
                <a16:creationId xmlns="" xmlns:a16="http://schemas.microsoft.com/office/drawing/2014/main" id="{3E1745C3-507F-488F-801E-12F6F7F53C4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06209BC1-0CCA-49B1-BE53-0A32CD187EC9}"/>
              </a:ext>
            </a:extLst>
          </p:cNvPr>
          <p:cNvSpPr>
            <a:spLocks noGrp="1"/>
          </p:cNvSpPr>
          <p:nvPr>
            <p:ph type="sldNum" sz="quarter" idx="12"/>
          </p:nvPr>
        </p:nvSpPr>
        <p:spPr/>
        <p:txBody>
          <a:bodyPr/>
          <a:lstStyle/>
          <a:p>
            <a:fld id="{1D25C5AC-021B-4929-83CA-51A9D89C5343}" type="slidenum">
              <a:rPr lang="en-IN" smtClean="0"/>
              <a:t>‹#›</a:t>
            </a:fld>
            <a:endParaRPr lang="en-IN"/>
          </a:p>
        </p:txBody>
      </p:sp>
    </p:spTree>
    <p:extLst>
      <p:ext uri="{BB962C8B-B14F-4D97-AF65-F5344CB8AC3E}">
        <p14:creationId xmlns:p14="http://schemas.microsoft.com/office/powerpoint/2010/main" val="2926463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38888B-95C9-4BE2-9DB3-6B4C210EE0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 xmlns:a16="http://schemas.microsoft.com/office/drawing/2014/main" id="{90DBFD5A-3928-45F8-87BE-D409A49AF9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 xmlns:a16="http://schemas.microsoft.com/office/drawing/2014/main" id="{255169C0-5938-4A5D-B519-83D058823B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AAEA768-2A6D-466A-AF26-8223091DBE22}"/>
              </a:ext>
            </a:extLst>
          </p:cNvPr>
          <p:cNvSpPr>
            <a:spLocks noGrp="1"/>
          </p:cNvSpPr>
          <p:nvPr>
            <p:ph type="dt" sz="half" idx="10"/>
          </p:nvPr>
        </p:nvSpPr>
        <p:spPr/>
        <p:txBody>
          <a:bodyPr/>
          <a:lstStyle/>
          <a:p>
            <a:fld id="{3247CD8F-F8C9-4A2F-B738-45EDA473D98E}" type="datetimeFigureOut">
              <a:rPr lang="en-IN" smtClean="0"/>
              <a:t>06-04-2026</a:t>
            </a:fld>
            <a:endParaRPr lang="en-IN"/>
          </a:p>
        </p:txBody>
      </p:sp>
      <p:sp>
        <p:nvSpPr>
          <p:cNvPr id="6" name="Footer Placeholder 5">
            <a:extLst>
              <a:ext uri="{FF2B5EF4-FFF2-40B4-BE49-F238E27FC236}">
                <a16:creationId xmlns="" xmlns:a16="http://schemas.microsoft.com/office/drawing/2014/main" id="{94D9BDC8-1E3E-4160-8A97-591C530E659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98D397D3-F9D3-4FA5-9882-CAEB15C427A8}"/>
              </a:ext>
            </a:extLst>
          </p:cNvPr>
          <p:cNvSpPr>
            <a:spLocks noGrp="1"/>
          </p:cNvSpPr>
          <p:nvPr>
            <p:ph type="sldNum" sz="quarter" idx="12"/>
          </p:nvPr>
        </p:nvSpPr>
        <p:spPr/>
        <p:txBody>
          <a:bodyPr/>
          <a:lstStyle/>
          <a:p>
            <a:fld id="{1D25C5AC-021B-4929-83CA-51A9D89C5343}" type="slidenum">
              <a:rPr lang="en-IN" smtClean="0"/>
              <a:t>‹#›</a:t>
            </a:fld>
            <a:endParaRPr lang="en-IN"/>
          </a:p>
        </p:txBody>
      </p:sp>
    </p:spTree>
    <p:extLst>
      <p:ext uri="{BB962C8B-B14F-4D97-AF65-F5344CB8AC3E}">
        <p14:creationId xmlns:p14="http://schemas.microsoft.com/office/powerpoint/2010/main" val="1826084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BA3E7FB-6EDF-4A8D-8F1E-2E0BD636AB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CA78057A-06AA-4318-88A2-4B7B38C4C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EF6DC46A-30C4-4323-BAC6-41AC7BF2EE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7CD8F-F8C9-4A2F-B738-45EDA473D98E}" type="datetimeFigureOut">
              <a:rPr lang="en-IN" smtClean="0"/>
              <a:t>06-04-2026</a:t>
            </a:fld>
            <a:endParaRPr lang="en-IN"/>
          </a:p>
        </p:txBody>
      </p:sp>
      <p:sp>
        <p:nvSpPr>
          <p:cNvPr id="5" name="Footer Placeholder 4">
            <a:extLst>
              <a:ext uri="{FF2B5EF4-FFF2-40B4-BE49-F238E27FC236}">
                <a16:creationId xmlns="" xmlns:a16="http://schemas.microsoft.com/office/drawing/2014/main" id="{98CE0B28-487A-42C4-B01E-CE066FE610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 xmlns:a16="http://schemas.microsoft.com/office/drawing/2014/main" id="{B5E62C8A-C372-4C5B-A99C-1566FFB0D9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25C5AC-021B-4929-83CA-51A9D89C5343}" type="slidenum">
              <a:rPr lang="en-IN" smtClean="0"/>
              <a:t>‹#›</a:t>
            </a:fld>
            <a:endParaRPr lang="en-IN"/>
          </a:p>
        </p:txBody>
      </p:sp>
    </p:spTree>
    <p:extLst>
      <p:ext uri="{BB962C8B-B14F-4D97-AF65-F5344CB8AC3E}">
        <p14:creationId xmlns:p14="http://schemas.microsoft.com/office/powerpoint/2010/main" val="2281282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 xmlns:a16="http://schemas.microsoft.com/office/drawing/2014/main" id="{27AD6A48-49F6-4486-B272-7A7FDF56FC2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458" b="16542"/>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 xmlns:a16="http://schemas.microsoft.com/office/drawing/2014/main" id="{499FE5C7-1A19-4E87-B65D-ABB6622D4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790" b="7790"/>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Japan's bullet trains to offer network-wide free Wi-Fi by next year -  Nikkei Asia">
            <a:extLst>
              <a:ext uri="{FF2B5EF4-FFF2-40B4-BE49-F238E27FC236}">
                <a16:creationId xmlns="" xmlns:a16="http://schemas.microsoft.com/office/drawing/2014/main" id="{4095A28C-4218-47BD-90D7-E08818C030F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0" y="3429000"/>
            <a:ext cx="609598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ndia First Engine Less Train Interior Is Good Run Form Varanasi To Delhi -  देश की पहली बिना इंजन वाली ट्रेन के इंटीरियर से नहीं हटेगी नजर, वाराणसी से  दिल्ली चलेगी -">
            <a:extLst>
              <a:ext uri="{FF2B5EF4-FFF2-40B4-BE49-F238E27FC236}">
                <a16:creationId xmlns="" xmlns:a16="http://schemas.microsoft.com/office/drawing/2014/main" id="{CB4E2B46-4D52-4E53-9B2D-D972399768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277" b="3390"/>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060" name="Rectangle 78">
            <a:extLst>
              <a:ext uri="{FF2B5EF4-FFF2-40B4-BE49-F238E27FC236}">
                <a16:creationId xmlns="" xmlns:a16="http://schemas.microsoft.com/office/drawing/2014/main"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Frame 80">
            <a:extLst>
              <a:ext uri="{FF2B5EF4-FFF2-40B4-BE49-F238E27FC236}">
                <a16:creationId xmlns="" xmlns:a16="http://schemas.microsoft.com/office/drawing/2014/main"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 xmlns:a16="http://schemas.microsoft.com/office/drawing/2014/main" id="{EE3FA555-8B19-4095-AC54-BB42FD3C7F0F}"/>
              </a:ext>
            </a:extLst>
          </p:cNvPr>
          <p:cNvSpPr>
            <a:spLocks noGrp="1"/>
          </p:cNvSpPr>
          <p:nvPr>
            <p:ph type="subTitle" idx="1"/>
          </p:nvPr>
        </p:nvSpPr>
        <p:spPr>
          <a:xfrm>
            <a:off x="4739232" y="3704076"/>
            <a:ext cx="2700944" cy="917166"/>
          </a:xfrm>
          <a:noFill/>
        </p:spPr>
        <p:txBody>
          <a:bodyPr>
            <a:normAutofit/>
          </a:bodyPr>
          <a:lstStyle/>
          <a:p>
            <a:r>
              <a:rPr lang="en-US" b="1" dirty="0" smtClean="0">
                <a:solidFill>
                  <a:srgbClr val="080808"/>
                </a:solidFill>
                <a:latin typeface="Agency FB" panose="020B0503020202020204" pitchFamily="34" charset="0"/>
              </a:rPr>
              <a:t>SIDDHARTH SHANKAR</a:t>
            </a:r>
            <a:endParaRPr lang="en-US" b="1" dirty="0">
              <a:solidFill>
                <a:srgbClr val="080808"/>
              </a:solidFill>
              <a:latin typeface="Agency FB" panose="020B0503020202020204" pitchFamily="34" charset="0"/>
            </a:endParaRPr>
          </a:p>
          <a:p>
            <a:r>
              <a:rPr lang="en-US" b="1" dirty="0">
                <a:solidFill>
                  <a:srgbClr val="080808"/>
                </a:solidFill>
                <a:latin typeface="Agency FB" panose="020B0503020202020204" pitchFamily="34" charset="0"/>
              </a:rPr>
              <a:t>P(Trainset)/IRIMEE</a:t>
            </a:r>
            <a:endParaRPr lang="en-IN" b="1" dirty="0">
              <a:solidFill>
                <a:srgbClr val="080808"/>
              </a:solidFill>
              <a:latin typeface="Agency FB" panose="020B0503020202020204" pitchFamily="34" charset="0"/>
            </a:endParaRPr>
          </a:p>
        </p:txBody>
      </p:sp>
      <p:sp>
        <p:nvSpPr>
          <p:cNvPr id="2" name="Title 1">
            <a:extLst>
              <a:ext uri="{FF2B5EF4-FFF2-40B4-BE49-F238E27FC236}">
                <a16:creationId xmlns="" xmlns:a16="http://schemas.microsoft.com/office/drawing/2014/main" id="{A9305DF3-39F6-49BD-B894-B1DE56EC622C}"/>
              </a:ext>
            </a:extLst>
          </p:cNvPr>
          <p:cNvSpPr>
            <a:spLocks noGrp="1"/>
          </p:cNvSpPr>
          <p:nvPr>
            <p:ph type="ctrTitle"/>
          </p:nvPr>
        </p:nvSpPr>
        <p:spPr>
          <a:xfrm>
            <a:off x="3587262" y="2579077"/>
            <a:ext cx="4893222" cy="912910"/>
          </a:xfrm>
          <a:noFill/>
        </p:spPr>
        <p:txBody>
          <a:bodyPr anchor="ctr">
            <a:normAutofit fontScale="90000"/>
          </a:bodyPr>
          <a:lstStyle/>
          <a:p>
            <a:r>
              <a:rPr lang="en-US" b="1" dirty="0" smtClean="0">
                <a:solidFill>
                  <a:srgbClr val="080808"/>
                </a:solidFill>
                <a:latin typeface="Agency FB" panose="020B0503020202020204" pitchFamily="34" charset="0"/>
              </a:rPr>
              <a:t>DPRS/TRAINSET</a:t>
            </a:r>
            <a:endParaRPr lang="en-IN" b="1" dirty="0">
              <a:solidFill>
                <a:srgbClr val="080808"/>
              </a:solidFill>
              <a:latin typeface="Agency FB" panose="020B0503020202020204" pitchFamily="34" charset="0"/>
            </a:endParaRPr>
          </a:p>
        </p:txBody>
      </p:sp>
      <p:cxnSp>
        <p:nvCxnSpPr>
          <p:cNvPr id="5" name="Straight Connector 4">
            <a:extLst>
              <a:ext uri="{FF2B5EF4-FFF2-40B4-BE49-F238E27FC236}">
                <a16:creationId xmlns="" xmlns:a16="http://schemas.microsoft.com/office/drawing/2014/main" id="{774FAC1B-5A5A-4463-BDAB-43179910EE7E}"/>
              </a:ext>
            </a:extLst>
          </p:cNvPr>
          <p:cNvCxnSpPr/>
          <p:nvPr/>
        </p:nvCxnSpPr>
        <p:spPr>
          <a:xfrm>
            <a:off x="5048250" y="3423285"/>
            <a:ext cx="209550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0954580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36204" y="6037190"/>
            <a:ext cx="2719591" cy="569214"/>
          </a:xfrm>
          <a:prstGeom prst="rect">
            <a:avLst/>
          </a:prstGeom>
        </p:spPr>
        <p:txBody>
          <a:bodyPr vert="horz" wrap="square" lIns="0" tIns="10941" rIns="0" bIns="0" rtlCol="0">
            <a:spAutoFit/>
          </a:bodyPr>
          <a:lstStyle/>
          <a:p>
            <a:pPr marL="11516">
              <a:spcBef>
                <a:spcPts val="86"/>
              </a:spcBef>
            </a:pPr>
            <a:r>
              <a:rPr sz="3627" b="1" spc="-394" dirty="0">
                <a:latin typeface="Arial"/>
                <a:cs typeface="Arial"/>
              </a:rPr>
              <a:t>Adhesion</a:t>
            </a:r>
            <a:r>
              <a:rPr sz="3627" b="1" spc="-340" dirty="0">
                <a:latin typeface="Arial"/>
                <a:cs typeface="Arial"/>
              </a:rPr>
              <a:t> </a:t>
            </a:r>
            <a:r>
              <a:rPr sz="3627" b="1" spc="-317" dirty="0">
                <a:latin typeface="Arial"/>
                <a:cs typeface="Arial"/>
              </a:rPr>
              <a:t>Limit</a:t>
            </a:r>
            <a:endParaRPr sz="3627">
              <a:latin typeface="Arial"/>
              <a:cs typeface="Arial"/>
            </a:endParaRPr>
          </a:p>
        </p:txBody>
      </p:sp>
      <p:sp>
        <p:nvSpPr>
          <p:cNvPr id="3" name="object 3"/>
          <p:cNvSpPr/>
          <p:nvPr/>
        </p:nvSpPr>
        <p:spPr>
          <a:xfrm>
            <a:off x="2468880" y="132080"/>
            <a:ext cx="7579360" cy="5811519"/>
          </a:xfrm>
          <a:prstGeom prst="rect">
            <a:avLst/>
          </a:prstGeom>
          <a:blipFill>
            <a:blip r:embed="rId2" cstate="print"/>
            <a:stretch>
              <a:fillRect/>
            </a:stretch>
          </a:blipFill>
        </p:spPr>
        <p:txBody>
          <a:bodyPr wrap="square" lIns="0" tIns="0" rIns="0" bIns="0" rtlCol="0"/>
          <a:lstStyle/>
          <a:p>
            <a:endParaRPr sz="1632"/>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86284" y="6001060"/>
            <a:ext cx="5864713" cy="569214"/>
          </a:xfrm>
          <a:prstGeom prst="rect">
            <a:avLst/>
          </a:prstGeom>
        </p:spPr>
        <p:txBody>
          <a:bodyPr vert="horz" wrap="square" lIns="0" tIns="10941" rIns="0" bIns="0" rtlCol="0">
            <a:spAutoFit/>
          </a:bodyPr>
          <a:lstStyle/>
          <a:p>
            <a:pPr marL="11516">
              <a:spcBef>
                <a:spcPts val="86"/>
              </a:spcBef>
            </a:pPr>
            <a:r>
              <a:rPr sz="3627" b="1" spc="-381" dirty="0">
                <a:latin typeface="Arial"/>
                <a:cs typeface="Arial"/>
              </a:rPr>
              <a:t>Why </a:t>
            </a:r>
            <a:r>
              <a:rPr sz="3627" b="1" spc="-416" dirty="0">
                <a:latin typeface="Arial"/>
                <a:cs typeface="Arial"/>
              </a:rPr>
              <a:t>is </a:t>
            </a:r>
            <a:r>
              <a:rPr sz="3627" b="1" spc="-222" dirty="0">
                <a:latin typeface="Arial"/>
                <a:cs typeface="Arial"/>
              </a:rPr>
              <a:t>there </a:t>
            </a:r>
            <a:r>
              <a:rPr sz="3627" b="1" spc="-345" dirty="0">
                <a:latin typeface="Arial"/>
                <a:cs typeface="Arial"/>
              </a:rPr>
              <a:t>an </a:t>
            </a:r>
            <a:r>
              <a:rPr sz="3627" b="1" spc="-394" dirty="0">
                <a:latin typeface="Arial"/>
                <a:cs typeface="Arial"/>
              </a:rPr>
              <a:t>Adhesion</a:t>
            </a:r>
            <a:r>
              <a:rPr sz="3627" b="1" spc="41" dirty="0">
                <a:latin typeface="Arial"/>
                <a:cs typeface="Arial"/>
              </a:rPr>
              <a:t> </a:t>
            </a:r>
            <a:r>
              <a:rPr sz="3627" b="1" spc="-354" dirty="0">
                <a:latin typeface="Arial"/>
                <a:cs typeface="Arial"/>
              </a:rPr>
              <a:t>Limit?</a:t>
            </a:r>
            <a:endParaRPr sz="3627" dirty="0">
              <a:latin typeface="Arial"/>
              <a:cs typeface="Arial"/>
            </a:endParaRPr>
          </a:p>
        </p:txBody>
      </p:sp>
      <p:sp>
        <p:nvSpPr>
          <p:cNvPr id="3" name="object 3"/>
          <p:cNvSpPr/>
          <p:nvPr/>
        </p:nvSpPr>
        <p:spPr>
          <a:xfrm>
            <a:off x="2661920" y="406400"/>
            <a:ext cx="6959599" cy="5476240"/>
          </a:xfrm>
          <a:prstGeom prst="rect">
            <a:avLst/>
          </a:prstGeom>
          <a:blipFill>
            <a:blip r:embed="rId2" cstate="print"/>
            <a:stretch>
              <a:fillRect/>
            </a:stretch>
          </a:blipFill>
        </p:spPr>
        <p:txBody>
          <a:bodyPr wrap="square" lIns="0" tIns="0" rIns="0" bIns="0" rtlCol="0"/>
          <a:lstStyle/>
          <a:p>
            <a:endParaRPr sz="1632"/>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9AB86FA-B78C-4D1B-B77C-5620D84FAB04}"/>
              </a:ext>
            </a:extLst>
          </p:cNvPr>
          <p:cNvPicPr>
            <a:picLocks noChangeAspect="1"/>
          </p:cNvPicPr>
          <p:nvPr/>
        </p:nvPicPr>
        <p:blipFill>
          <a:blip r:embed="rId2"/>
          <a:stretch>
            <a:fillRect/>
          </a:stretch>
        </p:blipFill>
        <p:spPr>
          <a:xfrm>
            <a:off x="1720625" y="590404"/>
            <a:ext cx="8750750" cy="5677192"/>
          </a:xfrm>
          <a:prstGeom prst="rect">
            <a:avLst/>
          </a:prstGeom>
        </p:spPr>
      </p:pic>
    </p:spTree>
    <p:extLst>
      <p:ext uri="{BB962C8B-B14F-4D97-AF65-F5344CB8AC3E}">
        <p14:creationId xmlns:p14="http://schemas.microsoft.com/office/powerpoint/2010/main" val="191252854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96018" y="5155632"/>
            <a:ext cx="4831118" cy="625643"/>
          </a:xfrm>
          <a:prstGeom prst="rect">
            <a:avLst/>
          </a:prstGeom>
        </p:spPr>
        <p:txBody>
          <a:bodyPr vert="horz" wrap="square" lIns="0" tIns="11516" rIns="0" bIns="0" rtlCol="0">
            <a:spAutoFit/>
          </a:bodyPr>
          <a:lstStyle/>
          <a:p>
            <a:pPr marL="11516">
              <a:spcBef>
                <a:spcPts val="91"/>
              </a:spcBef>
            </a:pPr>
            <a:r>
              <a:rPr sz="3990" spc="-304" dirty="0">
                <a:latin typeface="Arial"/>
                <a:cs typeface="Arial"/>
              </a:rPr>
              <a:t>The </a:t>
            </a:r>
            <a:r>
              <a:rPr sz="3990" spc="-331" dirty="0">
                <a:latin typeface="Arial"/>
                <a:cs typeface="Arial"/>
              </a:rPr>
              <a:t>Law </a:t>
            </a:r>
            <a:r>
              <a:rPr sz="3990" spc="-32" dirty="0">
                <a:latin typeface="Arial"/>
                <a:cs typeface="Arial"/>
              </a:rPr>
              <a:t>of </a:t>
            </a:r>
            <a:r>
              <a:rPr sz="3990" spc="-281" dirty="0">
                <a:latin typeface="Arial"/>
                <a:cs typeface="Arial"/>
              </a:rPr>
              <a:t>Rail</a:t>
            </a:r>
            <a:r>
              <a:rPr sz="3990" spc="-190" dirty="0">
                <a:latin typeface="Arial"/>
                <a:cs typeface="Arial"/>
              </a:rPr>
              <a:t> </a:t>
            </a:r>
            <a:r>
              <a:rPr sz="3990" spc="-195" dirty="0">
                <a:latin typeface="Arial"/>
                <a:cs typeface="Arial"/>
              </a:rPr>
              <a:t>Traction</a:t>
            </a:r>
            <a:endParaRPr sz="3990">
              <a:latin typeface="Arial"/>
              <a:cs typeface="Arial"/>
            </a:endParaRPr>
          </a:p>
        </p:txBody>
      </p:sp>
      <p:sp>
        <p:nvSpPr>
          <p:cNvPr id="3" name="object 3"/>
          <p:cNvSpPr/>
          <p:nvPr/>
        </p:nvSpPr>
        <p:spPr>
          <a:xfrm>
            <a:off x="3100821" y="836603"/>
            <a:ext cx="5988053" cy="3862077"/>
          </a:xfrm>
          <a:prstGeom prst="rect">
            <a:avLst/>
          </a:prstGeom>
          <a:blipFill>
            <a:blip r:embed="rId2" cstate="print"/>
            <a:stretch>
              <a:fillRect/>
            </a:stretch>
          </a:blipFill>
        </p:spPr>
        <p:txBody>
          <a:bodyPr wrap="square" lIns="0" tIns="0" rIns="0" bIns="0" rtlCol="0"/>
          <a:lstStyle/>
          <a:p>
            <a:endParaRPr sz="1632"/>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96333" y="6058328"/>
            <a:ext cx="2148955" cy="569214"/>
          </a:xfrm>
          <a:prstGeom prst="rect">
            <a:avLst/>
          </a:prstGeom>
        </p:spPr>
        <p:txBody>
          <a:bodyPr vert="horz" wrap="square" lIns="0" tIns="10941" rIns="0" bIns="0" rtlCol="0">
            <a:spAutoFit/>
          </a:bodyPr>
          <a:lstStyle/>
          <a:p>
            <a:pPr marL="11516">
              <a:spcBef>
                <a:spcPts val="86"/>
              </a:spcBef>
            </a:pPr>
            <a:r>
              <a:rPr sz="3627" b="1" spc="-408" dirty="0">
                <a:latin typeface="Arial"/>
                <a:cs typeface="Arial"/>
              </a:rPr>
              <a:t>Speed</a:t>
            </a:r>
            <a:r>
              <a:rPr sz="3627" b="1" spc="-349" dirty="0">
                <a:latin typeface="Arial"/>
                <a:cs typeface="Arial"/>
              </a:rPr>
              <a:t> </a:t>
            </a:r>
            <a:r>
              <a:rPr sz="3627" b="1" spc="-308" dirty="0">
                <a:latin typeface="Arial"/>
                <a:cs typeface="Arial"/>
              </a:rPr>
              <a:t>Limit</a:t>
            </a:r>
            <a:endParaRPr sz="3627" dirty="0">
              <a:latin typeface="Arial"/>
              <a:cs typeface="Arial"/>
            </a:endParaRPr>
          </a:p>
        </p:txBody>
      </p:sp>
      <p:sp>
        <p:nvSpPr>
          <p:cNvPr id="3" name="object 3"/>
          <p:cNvSpPr/>
          <p:nvPr/>
        </p:nvSpPr>
        <p:spPr>
          <a:xfrm>
            <a:off x="3116254" y="695768"/>
            <a:ext cx="5702626" cy="5075112"/>
          </a:xfrm>
          <a:prstGeom prst="rect">
            <a:avLst/>
          </a:prstGeom>
          <a:blipFill>
            <a:blip r:embed="rId2" cstate="print"/>
            <a:stretch>
              <a:fillRect/>
            </a:stretch>
          </a:blipFill>
        </p:spPr>
        <p:txBody>
          <a:bodyPr wrap="square" lIns="0" tIns="0" rIns="0" bIns="0" rtlCol="0"/>
          <a:lstStyle/>
          <a:p>
            <a:endParaRPr sz="1632"/>
          </a:p>
        </p:txBody>
      </p:sp>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68749" y="5386340"/>
            <a:ext cx="5054536" cy="569214"/>
          </a:xfrm>
          <a:prstGeom prst="rect">
            <a:avLst/>
          </a:prstGeom>
        </p:spPr>
        <p:txBody>
          <a:bodyPr vert="horz" wrap="square" lIns="0" tIns="10941" rIns="0" bIns="0" rtlCol="0">
            <a:spAutoFit/>
          </a:bodyPr>
          <a:lstStyle/>
          <a:p>
            <a:pPr marL="11516">
              <a:spcBef>
                <a:spcPts val="86"/>
              </a:spcBef>
            </a:pPr>
            <a:r>
              <a:rPr sz="3627" b="1" spc="-381" dirty="0">
                <a:latin typeface="Arial"/>
                <a:cs typeface="Arial"/>
              </a:rPr>
              <a:t>Why </a:t>
            </a:r>
            <a:r>
              <a:rPr sz="3627" b="1" spc="-416" dirty="0">
                <a:latin typeface="Arial"/>
                <a:cs typeface="Arial"/>
              </a:rPr>
              <a:t>is </a:t>
            </a:r>
            <a:r>
              <a:rPr sz="3627" b="1" spc="-222" dirty="0">
                <a:latin typeface="Arial"/>
                <a:cs typeface="Arial"/>
              </a:rPr>
              <a:t>there </a:t>
            </a:r>
            <a:r>
              <a:rPr sz="3627" b="1" spc="-313" dirty="0">
                <a:latin typeface="Arial"/>
                <a:cs typeface="Arial"/>
              </a:rPr>
              <a:t>a </a:t>
            </a:r>
            <a:r>
              <a:rPr sz="3627" b="1" spc="-399" dirty="0">
                <a:latin typeface="Arial"/>
                <a:cs typeface="Arial"/>
              </a:rPr>
              <a:t>Speed</a:t>
            </a:r>
            <a:r>
              <a:rPr sz="3627" b="1" spc="-9" dirty="0">
                <a:latin typeface="Arial"/>
                <a:cs typeface="Arial"/>
              </a:rPr>
              <a:t> </a:t>
            </a:r>
            <a:r>
              <a:rPr sz="3627" b="1" spc="-358" dirty="0">
                <a:latin typeface="Arial"/>
                <a:cs typeface="Arial"/>
              </a:rPr>
              <a:t>Limit?</a:t>
            </a:r>
            <a:endParaRPr sz="3627">
              <a:latin typeface="Arial"/>
              <a:cs typeface="Arial"/>
            </a:endParaRPr>
          </a:p>
        </p:txBody>
      </p:sp>
      <p:sp>
        <p:nvSpPr>
          <p:cNvPr id="3" name="object 3"/>
          <p:cNvSpPr/>
          <p:nvPr/>
        </p:nvSpPr>
        <p:spPr>
          <a:xfrm>
            <a:off x="3116024" y="784956"/>
            <a:ext cx="5957649" cy="4116873"/>
          </a:xfrm>
          <a:prstGeom prst="rect">
            <a:avLst/>
          </a:prstGeom>
          <a:blipFill>
            <a:blip r:embed="rId2" cstate="print"/>
            <a:stretch>
              <a:fillRect/>
            </a:stretch>
          </a:blipFill>
        </p:spPr>
        <p:txBody>
          <a:bodyPr wrap="square" lIns="0" tIns="0" rIns="0" bIns="0" rtlCol="0"/>
          <a:lstStyle/>
          <a:p>
            <a:endParaRPr sz="1632"/>
          </a:p>
        </p:txBody>
      </p:sp>
    </p:spTree>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989726" y="1737859"/>
            <a:ext cx="6997554" cy="503464"/>
          </a:xfrm>
          <a:prstGeom prst="rect">
            <a:avLst/>
          </a:prstGeom>
        </p:spPr>
        <p:txBody>
          <a:bodyPr vert="horz" wrap="square" lIns="0" tIns="66795" rIns="0" bIns="0" rtlCol="0" anchor="ctr">
            <a:spAutoFit/>
          </a:bodyPr>
          <a:lstStyle/>
          <a:p>
            <a:pPr marL="2554329" marR="4607" indent="-2543388">
              <a:lnSpc>
                <a:spcPts val="3427"/>
              </a:lnSpc>
              <a:spcBef>
                <a:spcPts val="526"/>
              </a:spcBef>
            </a:pPr>
            <a:r>
              <a:rPr sz="3174" b="1" spc="-9" dirty="0">
                <a:latin typeface="+mn-lt"/>
              </a:rPr>
              <a:t>Other </a:t>
            </a:r>
            <a:r>
              <a:rPr sz="3174" b="1" spc="-5" dirty="0">
                <a:latin typeface="+mn-lt"/>
              </a:rPr>
              <a:t>Factors </a:t>
            </a:r>
            <a:r>
              <a:rPr sz="3174" b="1" dirty="0">
                <a:latin typeface="+mn-lt"/>
              </a:rPr>
              <a:t>Limiting </a:t>
            </a:r>
            <a:r>
              <a:rPr sz="3174" b="1" spc="-5" dirty="0">
                <a:latin typeface="+mn-lt"/>
              </a:rPr>
              <a:t>Maximum  </a:t>
            </a:r>
            <a:r>
              <a:rPr sz="3174" b="1" dirty="0">
                <a:latin typeface="+mn-lt"/>
              </a:rPr>
              <a:t>Speed</a:t>
            </a:r>
          </a:p>
        </p:txBody>
      </p:sp>
      <p:sp>
        <p:nvSpPr>
          <p:cNvPr id="4" name="object 4"/>
          <p:cNvSpPr txBox="1"/>
          <p:nvPr/>
        </p:nvSpPr>
        <p:spPr>
          <a:xfrm>
            <a:off x="2645622" y="2836792"/>
            <a:ext cx="5583138" cy="1447338"/>
          </a:xfrm>
          <a:prstGeom prst="rect">
            <a:avLst/>
          </a:prstGeom>
        </p:spPr>
        <p:txBody>
          <a:bodyPr vert="horz" wrap="square" lIns="0" tIns="10941" rIns="0" bIns="0" rtlCol="0">
            <a:spAutoFit/>
          </a:bodyPr>
          <a:lstStyle/>
          <a:p>
            <a:pPr marL="426105" indent="-415164">
              <a:lnSpc>
                <a:spcPts val="2893"/>
              </a:lnSpc>
              <a:spcBef>
                <a:spcPts val="86"/>
              </a:spcBef>
              <a:buFont typeface="Arial"/>
              <a:buChar char="•"/>
              <a:tabLst>
                <a:tab pos="425530" algn="l"/>
                <a:tab pos="426680" algn="l"/>
              </a:tabLst>
            </a:pPr>
            <a:r>
              <a:rPr sz="2539" b="1" spc="-5" dirty="0">
                <a:latin typeface="Arial"/>
                <a:cs typeface="Arial"/>
              </a:rPr>
              <a:t>Bearing </a:t>
            </a:r>
            <a:r>
              <a:rPr sz="2539" b="1" spc="-9" dirty="0">
                <a:latin typeface="Arial"/>
                <a:cs typeface="Arial"/>
              </a:rPr>
              <a:t>Design</a:t>
            </a:r>
            <a:endParaRPr sz="2539" dirty="0">
              <a:latin typeface="Arial"/>
              <a:cs typeface="Arial"/>
            </a:endParaRPr>
          </a:p>
          <a:p>
            <a:pPr marL="426105" indent="-415164">
              <a:lnSpc>
                <a:spcPts val="2743"/>
              </a:lnSpc>
              <a:buFont typeface="Arial"/>
              <a:buChar char="•"/>
              <a:tabLst>
                <a:tab pos="425530" algn="l"/>
                <a:tab pos="426680" algn="l"/>
              </a:tabLst>
            </a:pPr>
            <a:r>
              <a:rPr sz="2539" b="1" spc="-9" dirty="0">
                <a:latin typeface="Arial"/>
                <a:cs typeface="Arial"/>
              </a:rPr>
              <a:t>Vibrations</a:t>
            </a:r>
            <a:endParaRPr sz="2539" dirty="0">
              <a:latin typeface="Arial"/>
              <a:cs typeface="Arial"/>
            </a:endParaRPr>
          </a:p>
          <a:p>
            <a:pPr marL="426105" indent="-415164">
              <a:lnSpc>
                <a:spcPts val="2743"/>
              </a:lnSpc>
              <a:buFont typeface="Arial"/>
              <a:buChar char="•"/>
              <a:tabLst>
                <a:tab pos="425530" algn="l"/>
                <a:tab pos="426680" algn="l"/>
              </a:tabLst>
            </a:pPr>
            <a:r>
              <a:rPr sz="2539" b="1" spc="-5" dirty="0">
                <a:latin typeface="Arial"/>
                <a:cs typeface="Arial"/>
              </a:rPr>
              <a:t>Mechanical </a:t>
            </a:r>
            <a:r>
              <a:rPr sz="2539" b="1" spc="-18" dirty="0">
                <a:latin typeface="Arial"/>
                <a:cs typeface="Arial"/>
              </a:rPr>
              <a:t>Transmission</a:t>
            </a:r>
            <a:r>
              <a:rPr sz="2539" b="1" spc="54" dirty="0">
                <a:latin typeface="Arial"/>
                <a:cs typeface="Arial"/>
              </a:rPr>
              <a:t> </a:t>
            </a:r>
            <a:r>
              <a:rPr sz="2539" b="1" spc="-9" dirty="0">
                <a:latin typeface="Arial"/>
                <a:cs typeface="Arial"/>
              </a:rPr>
              <a:t>System</a:t>
            </a:r>
            <a:endParaRPr sz="2539" dirty="0">
              <a:latin typeface="Arial"/>
              <a:cs typeface="Arial"/>
            </a:endParaRPr>
          </a:p>
          <a:p>
            <a:pPr marL="426105" indent="-415164">
              <a:lnSpc>
                <a:spcPts val="2893"/>
              </a:lnSpc>
              <a:buFont typeface="Arial"/>
              <a:buChar char="•"/>
              <a:tabLst>
                <a:tab pos="425530" algn="l"/>
                <a:tab pos="426680" algn="l"/>
              </a:tabLst>
            </a:pPr>
            <a:r>
              <a:rPr sz="2539" b="1" spc="-5" dirty="0">
                <a:latin typeface="Arial"/>
                <a:cs typeface="Arial"/>
              </a:rPr>
              <a:t>External - </a:t>
            </a:r>
            <a:r>
              <a:rPr sz="2539" b="1" spc="-32" dirty="0">
                <a:latin typeface="Arial"/>
                <a:cs typeface="Arial"/>
              </a:rPr>
              <a:t>Tracks </a:t>
            </a:r>
            <a:r>
              <a:rPr sz="2539" b="1" spc="-5" dirty="0">
                <a:latin typeface="Arial"/>
                <a:cs typeface="Arial"/>
              </a:rPr>
              <a:t>and</a:t>
            </a:r>
            <a:r>
              <a:rPr sz="2539" b="1" spc="86" dirty="0">
                <a:latin typeface="Arial"/>
                <a:cs typeface="Arial"/>
              </a:rPr>
              <a:t> </a:t>
            </a:r>
            <a:r>
              <a:rPr sz="2539" b="1" spc="-5" dirty="0">
                <a:latin typeface="Arial"/>
                <a:cs typeface="Arial"/>
              </a:rPr>
              <a:t>Structures</a:t>
            </a:r>
            <a:endParaRPr sz="2539" dirty="0">
              <a:latin typeface="Arial"/>
              <a:cs typeface="Aria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05402" y="5264775"/>
            <a:ext cx="5533617" cy="1127379"/>
          </a:xfrm>
          <a:prstGeom prst="rect">
            <a:avLst/>
          </a:prstGeom>
        </p:spPr>
        <p:txBody>
          <a:bodyPr vert="horz" wrap="square" lIns="0" tIns="10941" rIns="0" bIns="0" rtlCol="0">
            <a:spAutoFit/>
          </a:bodyPr>
          <a:lstStyle/>
          <a:p>
            <a:pPr marL="11516" algn="ctr">
              <a:spcBef>
                <a:spcPts val="86"/>
              </a:spcBef>
            </a:pPr>
            <a:r>
              <a:rPr sz="3627" b="1" spc="-349" dirty="0">
                <a:latin typeface="Arial"/>
                <a:cs typeface="Arial"/>
              </a:rPr>
              <a:t>Tractive </a:t>
            </a:r>
            <a:r>
              <a:rPr sz="3627" b="1" spc="-295" dirty="0">
                <a:latin typeface="Arial"/>
                <a:cs typeface="Arial"/>
              </a:rPr>
              <a:t>Effort </a:t>
            </a:r>
            <a:r>
              <a:rPr sz="3627" b="1" spc="-230" dirty="0">
                <a:latin typeface="Arial"/>
                <a:cs typeface="Arial"/>
              </a:rPr>
              <a:t>of </a:t>
            </a:r>
            <a:r>
              <a:rPr sz="3627" b="1" spc="-313" dirty="0">
                <a:latin typeface="Arial"/>
                <a:cs typeface="Arial"/>
              </a:rPr>
              <a:t>a</a:t>
            </a:r>
            <a:r>
              <a:rPr sz="3627" b="1" spc="-195" dirty="0">
                <a:latin typeface="Arial"/>
                <a:cs typeface="Arial"/>
              </a:rPr>
              <a:t> </a:t>
            </a:r>
            <a:r>
              <a:rPr lang="en-US" sz="3627" b="1" spc="-376" dirty="0">
                <a:latin typeface="Arial"/>
                <a:cs typeface="Arial"/>
              </a:rPr>
              <a:t>Powered Rolling stock</a:t>
            </a:r>
            <a:endParaRPr sz="3627" dirty="0">
              <a:latin typeface="Arial"/>
              <a:cs typeface="Arial"/>
            </a:endParaRPr>
          </a:p>
        </p:txBody>
      </p:sp>
      <p:sp>
        <p:nvSpPr>
          <p:cNvPr id="3" name="object 3"/>
          <p:cNvSpPr/>
          <p:nvPr/>
        </p:nvSpPr>
        <p:spPr>
          <a:xfrm>
            <a:off x="2633718" y="892749"/>
            <a:ext cx="6238188" cy="3883321"/>
          </a:xfrm>
          <a:prstGeom prst="rect">
            <a:avLst/>
          </a:prstGeom>
          <a:blipFill>
            <a:blip r:embed="rId2" cstate="print"/>
            <a:stretch>
              <a:fillRect/>
            </a:stretch>
          </a:blipFill>
        </p:spPr>
        <p:txBody>
          <a:bodyPr wrap="square" lIns="0" tIns="0" rIns="0" bIns="0" rtlCol="0"/>
          <a:lstStyle/>
          <a:p>
            <a:endParaRPr sz="1632"/>
          </a:p>
        </p:txBody>
      </p:sp>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25882" y="5755374"/>
            <a:ext cx="8175797" cy="569214"/>
          </a:xfrm>
          <a:prstGeom prst="rect">
            <a:avLst/>
          </a:prstGeom>
        </p:spPr>
        <p:txBody>
          <a:bodyPr vert="horz" wrap="square" lIns="0" tIns="10941" rIns="0" bIns="0" rtlCol="0">
            <a:spAutoFit/>
          </a:bodyPr>
          <a:lstStyle/>
          <a:p>
            <a:pPr marL="11516">
              <a:spcBef>
                <a:spcPts val="86"/>
              </a:spcBef>
            </a:pPr>
            <a:r>
              <a:rPr sz="3627" b="1" spc="-413" dirty="0">
                <a:latin typeface="Arial"/>
                <a:cs typeface="Arial"/>
              </a:rPr>
              <a:t>Resistance </a:t>
            </a:r>
            <a:r>
              <a:rPr sz="3627" b="1" spc="-190" dirty="0">
                <a:latin typeface="Arial"/>
                <a:cs typeface="Arial"/>
              </a:rPr>
              <a:t>to </a:t>
            </a:r>
            <a:r>
              <a:rPr sz="3627" b="1" spc="-281" dirty="0">
                <a:latin typeface="Arial"/>
                <a:cs typeface="Arial"/>
              </a:rPr>
              <a:t>Movement </a:t>
            </a:r>
            <a:r>
              <a:rPr sz="3627" b="1" spc="-249" dirty="0">
                <a:latin typeface="Arial"/>
                <a:cs typeface="Arial"/>
              </a:rPr>
              <a:t>of </a:t>
            </a:r>
            <a:r>
              <a:rPr lang="en-US" sz="3627" b="1" spc="-313" dirty="0">
                <a:latin typeface="Arial"/>
                <a:cs typeface="Arial"/>
              </a:rPr>
              <a:t>Rolling Stock</a:t>
            </a:r>
            <a:endParaRPr sz="3627" dirty="0">
              <a:latin typeface="Arial"/>
              <a:cs typeface="Arial"/>
            </a:endParaRPr>
          </a:p>
        </p:txBody>
      </p:sp>
      <p:sp>
        <p:nvSpPr>
          <p:cNvPr id="3" name="object 3"/>
          <p:cNvSpPr/>
          <p:nvPr/>
        </p:nvSpPr>
        <p:spPr>
          <a:xfrm>
            <a:off x="2098309" y="551893"/>
            <a:ext cx="8691611" cy="5203481"/>
          </a:xfrm>
          <a:prstGeom prst="rect">
            <a:avLst/>
          </a:prstGeom>
          <a:blipFill>
            <a:blip r:embed="rId2" cstate="print"/>
            <a:stretch>
              <a:fillRect/>
            </a:stretch>
          </a:blipFill>
        </p:spPr>
        <p:txBody>
          <a:bodyPr wrap="square" lIns="0" tIns="0" rIns="0" bIns="0" rtlCol="0"/>
          <a:lstStyle/>
          <a:p>
            <a:endParaRPr sz="1632"/>
          </a:p>
        </p:txBody>
      </p:sp>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B775CD93-9DF2-48CB-9F57-1BCA9A46C7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6343" y="448056"/>
            <a:ext cx="1920339" cy="2894124"/>
          </a:xfrm>
          <a:prstGeom prst="rect">
            <a:avLst/>
          </a:prstGeom>
          <a:solidFill>
            <a:srgbClr val="67352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 xmlns:a16="http://schemas.microsoft.com/office/drawing/2014/main" id="{6166C6D1-23AC-49C4-BA07-238E4E9F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6343" y="3515821"/>
            <a:ext cx="1920338" cy="2883258"/>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5" name="Content Placeholder 4" descr="Chart&#10;&#10;Description automatically generated">
            <a:extLst>
              <a:ext uri="{FF2B5EF4-FFF2-40B4-BE49-F238E27FC236}">
                <a16:creationId xmlns="" xmlns:a16="http://schemas.microsoft.com/office/drawing/2014/main" id="{FFDCB1B9-723D-4F2C-AB3E-A1AD5C42E079}"/>
              </a:ext>
            </a:extLst>
          </p:cNvPr>
          <p:cNvPicPr>
            <a:picLocks noGrp="1" noChangeAspect="1"/>
          </p:cNvPicPr>
          <p:nvPr>
            <p:ph idx="1"/>
          </p:nvPr>
        </p:nvPicPr>
        <p:blipFill rotWithShape="1">
          <a:blip r:embed="rId2"/>
          <a:srcRect r="1682"/>
          <a:stretch/>
        </p:blipFill>
        <p:spPr>
          <a:xfrm>
            <a:off x="2551176" y="448056"/>
            <a:ext cx="9180576" cy="5952744"/>
          </a:xfrm>
          <a:prstGeom prst="rect">
            <a:avLst/>
          </a:prstGeom>
        </p:spPr>
      </p:pic>
    </p:spTree>
    <p:extLst>
      <p:ext uri="{BB962C8B-B14F-4D97-AF65-F5344CB8AC3E}">
        <p14:creationId xmlns:p14="http://schemas.microsoft.com/office/powerpoint/2010/main" val="327270190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Mitsubishi Heavy Industries, Ltd. Global Website | Transportation">
            <a:extLst>
              <a:ext uri="{FF2B5EF4-FFF2-40B4-BE49-F238E27FC236}">
                <a16:creationId xmlns="" xmlns:a16="http://schemas.microsoft.com/office/drawing/2014/main" id="{5EBF8A1A-219C-4E49-A0AB-FB9B832526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4" t="9091" r="24570"/>
          <a:stretch/>
        </p:blipFill>
        <p:spPr bwMode="auto">
          <a:xfrm>
            <a:off x="2562726" y="1"/>
            <a:ext cx="9629274" cy="685799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E967123E-5D44-4CB4-9E9A-99F1339B938B}"/>
              </a:ext>
            </a:extLst>
          </p:cNvPr>
          <p:cNvSpPr>
            <a:spLocks noGrp="1"/>
          </p:cNvSpPr>
          <p:nvPr>
            <p:ph type="title"/>
          </p:nvPr>
        </p:nvSpPr>
        <p:spPr>
          <a:xfrm>
            <a:off x="304821" y="159126"/>
            <a:ext cx="5648960" cy="2248122"/>
          </a:xfrm>
        </p:spPr>
        <p:txBody>
          <a:bodyPr vert="horz" lIns="91440" tIns="45720" rIns="91440" bIns="45720" rtlCol="0" anchor="b">
            <a:normAutofit/>
          </a:bodyPr>
          <a:lstStyle/>
          <a:p>
            <a:r>
              <a:rPr lang="en-US" sz="5400" b="1" dirty="0"/>
              <a:t>What is a </a:t>
            </a:r>
            <a:r>
              <a:rPr lang="en-US" sz="5400" b="1" dirty="0" smtClean="0"/>
              <a:t>DPRS </a:t>
            </a:r>
            <a:r>
              <a:rPr lang="en-US" sz="5400" b="1" dirty="0"/>
              <a:t>?</a:t>
            </a:r>
          </a:p>
        </p:txBody>
      </p:sp>
    </p:spTree>
    <p:extLst>
      <p:ext uri="{BB962C8B-B14F-4D97-AF65-F5344CB8AC3E}">
        <p14:creationId xmlns:p14="http://schemas.microsoft.com/office/powerpoint/2010/main" val="154993254"/>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42852"/>
            <a:ext cx="9036496" cy="1252728"/>
          </a:xfrm>
        </p:spPr>
        <p:txBody>
          <a:bodyPr>
            <a:noAutofit/>
          </a:bodyPr>
          <a:lstStyle/>
          <a:p>
            <a:pPr algn="ctr">
              <a:defRPr/>
            </a:pPr>
            <a:r>
              <a:rPr lang="en-US" sz="4200" b="1" dirty="0"/>
              <a:t>Aerodynamic drag of a typical train</a:t>
            </a:r>
            <a:endParaRPr lang="en-GB" sz="4200" b="1" dirty="0">
              <a:solidFill>
                <a:schemeClr val="accent1">
                  <a:satMod val="150000"/>
                </a:schemeClr>
              </a:solidFill>
            </a:endParaRPr>
          </a:p>
        </p:txBody>
      </p:sp>
      <p:grpSp>
        <p:nvGrpSpPr>
          <p:cNvPr id="3" name="Group 138"/>
          <p:cNvGrpSpPr>
            <a:grpSpLocks/>
          </p:cNvGrpSpPr>
          <p:nvPr/>
        </p:nvGrpSpPr>
        <p:grpSpPr bwMode="auto">
          <a:xfrm>
            <a:off x="1921329" y="1395580"/>
            <a:ext cx="7962900" cy="4693543"/>
            <a:chOff x="571472" y="1669309"/>
            <a:chExt cx="7500990" cy="4458296"/>
          </a:xfrm>
        </p:grpSpPr>
        <p:grpSp>
          <p:nvGrpSpPr>
            <p:cNvPr id="4" name="Group 94"/>
            <p:cNvGrpSpPr>
              <a:grpSpLocks/>
            </p:cNvGrpSpPr>
            <p:nvPr/>
          </p:nvGrpSpPr>
          <p:grpSpPr bwMode="auto">
            <a:xfrm>
              <a:off x="2946400" y="2285992"/>
              <a:ext cx="3268674" cy="3571900"/>
              <a:chOff x="4640" y="199"/>
              <a:chExt cx="2622" cy="2852"/>
            </a:xfrm>
          </p:grpSpPr>
          <p:grpSp>
            <p:nvGrpSpPr>
              <p:cNvPr id="5" name="Group 95"/>
              <p:cNvGrpSpPr>
                <a:grpSpLocks/>
              </p:cNvGrpSpPr>
              <p:nvPr/>
            </p:nvGrpSpPr>
            <p:grpSpPr bwMode="auto">
              <a:xfrm>
                <a:off x="5938" y="208"/>
                <a:ext cx="305" cy="1301"/>
                <a:chOff x="5938" y="208"/>
                <a:chExt cx="305" cy="1301"/>
              </a:xfrm>
            </p:grpSpPr>
            <p:sp>
              <p:nvSpPr>
                <p:cNvPr id="17453" name="Freeform 96"/>
                <p:cNvSpPr>
                  <a:spLocks/>
                </p:cNvSpPr>
                <p:nvPr/>
              </p:nvSpPr>
              <p:spPr bwMode="auto">
                <a:xfrm>
                  <a:off x="5938" y="208"/>
                  <a:ext cx="305" cy="1301"/>
                </a:xfrm>
                <a:custGeom>
                  <a:avLst/>
                  <a:gdLst>
                    <a:gd name="T0" fmla="*/ 0 w 305"/>
                    <a:gd name="T1" fmla="*/ 0 h 1301"/>
                    <a:gd name="T2" fmla="*/ 13 w 305"/>
                    <a:gd name="T3" fmla="*/ 1301 h 1301"/>
                    <a:gd name="T4" fmla="*/ 304 w 305"/>
                    <a:gd name="T5" fmla="*/ 33 h 1301"/>
                    <a:gd name="T6" fmla="*/ 285 w 305"/>
                    <a:gd name="T7" fmla="*/ 29 h 1301"/>
                    <a:gd name="T8" fmla="*/ 207 w 305"/>
                    <a:gd name="T9" fmla="*/ 15 h 1301"/>
                    <a:gd name="T10" fmla="*/ 127 w 305"/>
                    <a:gd name="T11" fmla="*/ 5 h 1301"/>
                    <a:gd name="T12" fmla="*/ 67 w 305"/>
                    <a:gd name="T13" fmla="*/ 2 h 1301"/>
                    <a:gd name="T14" fmla="*/ 0 w 305"/>
                    <a:gd name="T15" fmla="*/ 0 h 1301"/>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301"/>
                    <a:gd name="T26" fmla="*/ 305 w 305"/>
                    <a:gd name="T27" fmla="*/ 1301 h 13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301">
                      <a:moveTo>
                        <a:pt x="0" y="0"/>
                      </a:moveTo>
                      <a:lnTo>
                        <a:pt x="13" y="1301"/>
                      </a:lnTo>
                      <a:lnTo>
                        <a:pt x="304" y="33"/>
                      </a:lnTo>
                      <a:lnTo>
                        <a:pt x="285" y="29"/>
                      </a:lnTo>
                      <a:lnTo>
                        <a:pt x="207" y="15"/>
                      </a:lnTo>
                      <a:lnTo>
                        <a:pt x="127" y="5"/>
                      </a:lnTo>
                      <a:lnTo>
                        <a:pt x="67" y="2"/>
                      </a:lnTo>
                      <a:lnTo>
                        <a:pt x="0" y="0"/>
                      </a:lnTo>
                    </a:path>
                  </a:pathLst>
                </a:custGeom>
                <a:solidFill>
                  <a:srgbClr val="9A9AFF"/>
                </a:solidFill>
                <a:ln w="9525">
                  <a:noFill/>
                  <a:round/>
                  <a:headEnd/>
                  <a:tailEnd/>
                </a:ln>
              </p:spPr>
              <p:txBody>
                <a:bodyPr/>
                <a:lstStyle/>
                <a:p>
                  <a:endParaRPr lang="en-US"/>
                </a:p>
              </p:txBody>
            </p:sp>
          </p:grpSp>
          <p:grpSp>
            <p:nvGrpSpPr>
              <p:cNvPr id="6" name="Group 97"/>
              <p:cNvGrpSpPr>
                <a:grpSpLocks/>
              </p:cNvGrpSpPr>
              <p:nvPr/>
            </p:nvGrpSpPr>
            <p:grpSpPr bwMode="auto">
              <a:xfrm>
                <a:off x="5938" y="208"/>
                <a:ext cx="305" cy="1301"/>
                <a:chOff x="5938" y="208"/>
                <a:chExt cx="305" cy="1301"/>
              </a:xfrm>
            </p:grpSpPr>
            <p:sp>
              <p:nvSpPr>
                <p:cNvPr id="17452" name="Freeform 98"/>
                <p:cNvSpPr>
                  <a:spLocks/>
                </p:cNvSpPr>
                <p:nvPr/>
              </p:nvSpPr>
              <p:spPr bwMode="auto">
                <a:xfrm>
                  <a:off x="5938" y="208"/>
                  <a:ext cx="305" cy="1301"/>
                </a:xfrm>
                <a:custGeom>
                  <a:avLst/>
                  <a:gdLst>
                    <a:gd name="T0" fmla="*/ 304 w 305"/>
                    <a:gd name="T1" fmla="*/ 33 h 1301"/>
                    <a:gd name="T2" fmla="*/ 226 w 305"/>
                    <a:gd name="T3" fmla="*/ 18 h 1301"/>
                    <a:gd name="T4" fmla="*/ 147 w 305"/>
                    <a:gd name="T5" fmla="*/ 7 h 1301"/>
                    <a:gd name="T6" fmla="*/ 87 w 305"/>
                    <a:gd name="T7" fmla="*/ 3 h 1301"/>
                    <a:gd name="T8" fmla="*/ 26 w 305"/>
                    <a:gd name="T9" fmla="*/ 1 h 1301"/>
                    <a:gd name="T10" fmla="*/ 1 w 305"/>
                    <a:gd name="T11" fmla="*/ 1 h 1301"/>
                    <a:gd name="T12" fmla="*/ 0 w 305"/>
                    <a:gd name="T13" fmla="*/ 0 h 1301"/>
                    <a:gd name="T14" fmla="*/ 13 w 305"/>
                    <a:gd name="T15" fmla="*/ 1301 h 1301"/>
                    <a:gd name="T16" fmla="*/ 304 w 305"/>
                    <a:gd name="T17" fmla="*/ 33 h 13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5"/>
                    <a:gd name="T28" fmla="*/ 0 h 1301"/>
                    <a:gd name="T29" fmla="*/ 305 w 305"/>
                    <a:gd name="T30" fmla="*/ 1301 h 13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5" h="1301">
                      <a:moveTo>
                        <a:pt x="304" y="33"/>
                      </a:moveTo>
                      <a:lnTo>
                        <a:pt x="226" y="18"/>
                      </a:lnTo>
                      <a:lnTo>
                        <a:pt x="147" y="7"/>
                      </a:lnTo>
                      <a:lnTo>
                        <a:pt x="87" y="3"/>
                      </a:lnTo>
                      <a:lnTo>
                        <a:pt x="26" y="1"/>
                      </a:lnTo>
                      <a:lnTo>
                        <a:pt x="1" y="1"/>
                      </a:lnTo>
                      <a:lnTo>
                        <a:pt x="0" y="0"/>
                      </a:lnTo>
                      <a:lnTo>
                        <a:pt x="13" y="1301"/>
                      </a:lnTo>
                      <a:lnTo>
                        <a:pt x="304" y="33"/>
                      </a:lnTo>
                      <a:close/>
                    </a:path>
                  </a:pathLst>
                </a:custGeom>
                <a:noFill/>
                <a:ln w="12192">
                  <a:solidFill>
                    <a:srgbClr val="000000"/>
                  </a:solidFill>
                  <a:round/>
                  <a:headEnd/>
                  <a:tailEnd/>
                </a:ln>
              </p:spPr>
              <p:txBody>
                <a:bodyPr/>
                <a:lstStyle/>
                <a:p>
                  <a:endParaRPr lang="en-US"/>
                </a:p>
              </p:txBody>
            </p:sp>
          </p:grpSp>
          <p:grpSp>
            <p:nvGrpSpPr>
              <p:cNvPr id="7" name="Group 99"/>
              <p:cNvGrpSpPr>
                <a:grpSpLocks/>
              </p:cNvGrpSpPr>
              <p:nvPr/>
            </p:nvGrpSpPr>
            <p:grpSpPr bwMode="auto">
              <a:xfrm>
                <a:off x="5951" y="241"/>
                <a:ext cx="630" cy="1268"/>
                <a:chOff x="5951" y="241"/>
                <a:chExt cx="630" cy="1268"/>
              </a:xfrm>
            </p:grpSpPr>
            <p:sp>
              <p:nvSpPr>
                <p:cNvPr id="17451" name="Freeform 100"/>
                <p:cNvSpPr>
                  <a:spLocks/>
                </p:cNvSpPr>
                <p:nvPr/>
              </p:nvSpPr>
              <p:spPr bwMode="auto">
                <a:xfrm>
                  <a:off x="5951" y="241"/>
                  <a:ext cx="630" cy="1268"/>
                </a:xfrm>
                <a:custGeom>
                  <a:avLst/>
                  <a:gdLst>
                    <a:gd name="T0" fmla="*/ 294 w 630"/>
                    <a:gd name="T1" fmla="*/ 0 h 1268"/>
                    <a:gd name="T2" fmla="*/ 0 w 630"/>
                    <a:gd name="T3" fmla="*/ 1268 h 1268"/>
                    <a:gd name="T4" fmla="*/ 630 w 630"/>
                    <a:gd name="T5" fmla="*/ 129 h 1268"/>
                    <a:gd name="T6" fmla="*/ 612 w 630"/>
                    <a:gd name="T7" fmla="*/ 120 h 1268"/>
                    <a:gd name="T8" fmla="*/ 558 w 630"/>
                    <a:gd name="T9" fmla="*/ 93 h 1268"/>
                    <a:gd name="T10" fmla="*/ 503 w 630"/>
                    <a:gd name="T11" fmla="*/ 68 h 1268"/>
                    <a:gd name="T12" fmla="*/ 447 w 630"/>
                    <a:gd name="T13" fmla="*/ 46 h 1268"/>
                    <a:gd name="T14" fmla="*/ 390 w 630"/>
                    <a:gd name="T15" fmla="*/ 27 h 1268"/>
                    <a:gd name="T16" fmla="*/ 332 w 630"/>
                    <a:gd name="T17" fmla="*/ 10 h 1268"/>
                    <a:gd name="T18" fmla="*/ 294 w 630"/>
                    <a:gd name="T19" fmla="*/ 0 h 12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0"/>
                    <a:gd name="T31" fmla="*/ 0 h 1268"/>
                    <a:gd name="T32" fmla="*/ 630 w 630"/>
                    <a:gd name="T33" fmla="*/ 1268 h 12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0" h="1268">
                      <a:moveTo>
                        <a:pt x="294" y="0"/>
                      </a:moveTo>
                      <a:lnTo>
                        <a:pt x="0" y="1268"/>
                      </a:lnTo>
                      <a:lnTo>
                        <a:pt x="630" y="129"/>
                      </a:lnTo>
                      <a:lnTo>
                        <a:pt x="612" y="120"/>
                      </a:lnTo>
                      <a:lnTo>
                        <a:pt x="558" y="93"/>
                      </a:lnTo>
                      <a:lnTo>
                        <a:pt x="503" y="68"/>
                      </a:lnTo>
                      <a:lnTo>
                        <a:pt x="447" y="46"/>
                      </a:lnTo>
                      <a:lnTo>
                        <a:pt x="390" y="27"/>
                      </a:lnTo>
                      <a:lnTo>
                        <a:pt x="332" y="10"/>
                      </a:lnTo>
                      <a:lnTo>
                        <a:pt x="294" y="0"/>
                      </a:lnTo>
                    </a:path>
                  </a:pathLst>
                </a:custGeom>
                <a:solidFill>
                  <a:srgbClr val="9A3365"/>
                </a:solidFill>
                <a:ln w="9525">
                  <a:noFill/>
                  <a:round/>
                  <a:headEnd/>
                  <a:tailEnd/>
                </a:ln>
              </p:spPr>
              <p:txBody>
                <a:bodyPr/>
                <a:lstStyle/>
                <a:p>
                  <a:endParaRPr lang="en-US"/>
                </a:p>
              </p:txBody>
            </p:sp>
          </p:grpSp>
          <p:grpSp>
            <p:nvGrpSpPr>
              <p:cNvPr id="8" name="Group 101"/>
              <p:cNvGrpSpPr>
                <a:grpSpLocks/>
              </p:cNvGrpSpPr>
              <p:nvPr/>
            </p:nvGrpSpPr>
            <p:grpSpPr bwMode="auto">
              <a:xfrm>
                <a:off x="5951" y="241"/>
                <a:ext cx="630" cy="1268"/>
                <a:chOff x="5951" y="241"/>
                <a:chExt cx="630" cy="1268"/>
              </a:xfrm>
            </p:grpSpPr>
            <p:sp>
              <p:nvSpPr>
                <p:cNvPr id="17450" name="Freeform 102"/>
                <p:cNvSpPr>
                  <a:spLocks/>
                </p:cNvSpPr>
                <p:nvPr/>
              </p:nvSpPr>
              <p:spPr bwMode="auto">
                <a:xfrm>
                  <a:off x="5951" y="241"/>
                  <a:ext cx="630" cy="1268"/>
                </a:xfrm>
                <a:custGeom>
                  <a:avLst/>
                  <a:gdLst>
                    <a:gd name="T0" fmla="*/ 630 w 630"/>
                    <a:gd name="T1" fmla="*/ 129 h 1268"/>
                    <a:gd name="T2" fmla="*/ 576 w 630"/>
                    <a:gd name="T3" fmla="*/ 102 h 1268"/>
                    <a:gd name="T4" fmla="*/ 521 w 630"/>
                    <a:gd name="T5" fmla="*/ 76 h 1268"/>
                    <a:gd name="T6" fmla="*/ 466 w 630"/>
                    <a:gd name="T7" fmla="*/ 53 h 1268"/>
                    <a:gd name="T8" fmla="*/ 409 w 630"/>
                    <a:gd name="T9" fmla="*/ 33 h 1268"/>
                    <a:gd name="T10" fmla="*/ 352 w 630"/>
                    <a:gd name="T11" fmla="*/ 16 h 1268"/>
                    <a:gd name="T12" fmla="*/ 294 w 630"/>
                    <a:gd name="T13" fmla="*/ 0 h 1268"/>
                    <a:gd name="T14" fmla="*/ 0 w 630"/>
                    <a:gd name="T15" fmla="*/ 1268 h 1268"/>
                    <a:gd name="T16" fmla="*/ 630 w 630"/>
                    <a:gd name="T17" fmla="*/ 129 h 12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0"/>
                    <a:gd name="T28" fmla="*/ 0 h 1268"/>
                    <a:gd name="T29" fmla="*/ 630 w 630"/>
                    <a:gd name="T30" fmla="*/ 1268 h 12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0" h="1268">
                      <a:moveTo>
                        <a:pt x="630" y="129"/>
                      </a:moveTo>
                      <a:lnTo>
                        <a:pt x="576" y="102"/>
                      </a:lnTo>
                      <a:lnTo>
                        <a:pt x="521" y="76"/>
                      </a:lnTo>
                      <a:lnTo>
                        <a:pt x="466" y="53"/>
                      </a:lnTo>
                      <a:lnTo>
                        <a:pt x="409" y="33"/>
                      </a:lnTo>
                      <a:lnTo>
                        <a:pt x="352" y="16"/>
                      </a:lnTo>
                      <a:lnTo>
                        <a:pt x="294" y="0"/>
                      </a:lnTo>
                      <a:lnTo>
                        <a:pt x="0" y="1268"/>
                      </a:lnTo>
                      <a:lnTo>
                        <a:pt x="630" y="129"/>
                      </a:lnTo>
                      <a:close/>
                    </a:path>
                  </a:pathLst>
                </a:custGeom>
                <a:noFill/>
                <a:ln w="12192">
                  <a:solidFill>
                    <a:srgbClr val="000000"/>
                  </a:solidFill>
                  <a:round/>
                  <a:headEnd/>
                  <a:tailEnd/>
                </a:ln>
              </p:spPr>
              <p:txBody>
                <a:bodyPr/>
                <a:lstStyle/>
                <a:p>
                  <a:endParaRPr lang="en-US"/>
                </a:p>
              </p:txBody>
            </p:sp>
          </p:grpSp>
          <p:grpSp>
            <p:nvGrpSpPr>
              <p:cNvPr id="9" name="Group 103"/>
              <p:cNvGrpSpPr>
                <a:grpSpLocks/>
              </p:cNvGrpSpPr>
              <p:nvPr/>
            </p:nvGrpSpPr>
            <p:grpSpPr bwMode="auto">
              <a:xfrm>
                <a:off x="5657" y="370"/>
                <a:ext cx="1596" cy="2441"/>
                <a:chOff x="5657" y="370"/>
                <a:chExt cx="1596" cy="2441"/>
              </a:xfrm>
            </p:grpSpPr>
            <p:sp>
              <p:nvSpPr>
                <p:cNvPr id="17449" name="Freeform 104"/>
                <p:cNvSpPr>
                  <a:spLocks/>
                </p:cNvSpPr>
                <p:nvPr/>
              </p:nvSpPr>
              <p:spPr bwMode="auto">
                <a:xfrm>
                  <a:off x="5657" y="370"/>
                  <a:ext cx="1596" cy="2441"/>
                </a:xfrm>
                <a:custGeom>
                  <a:avLst/>
                  <a:gdLst>
                    <a:gd name="T0" fmla="*/ 924 w 1596"/>
                    <a:gd name="T1" fmla="*/ 0 h 2441"/>
                    <a:gd name="T2" fmla="*/ 294 w 1596"/>
                    <a:gd name="T3" fmla="*/ 1139 h 2441"/>
                    <a:gd name="T4" fmla="*/ 0 w 1596"/>
                    <a:gd name="T5" fmla="*/ 2406 h 2441"/>
                    <a:gd name="T6" fmla="*/ 19 w 1596"/>
                    <a:gd name="T7" fmla="*/ 2411 h 2441"/>
                    <a:gd name="T8" fmla="*/ 97 w 1596"/>
                    <a:gd name="T9" fmla="*/ 2426 h 2441"/>
                    <a:gd name="T10" fmla="*/ 157 w 1596"/>
                    <a:gd name="T11" fmla="*/ 2434 h 2441"/>
                    <a:gd name="T12" fmla="*/ 217 w 1596"/>
                    <a:gd name="T13" fmla="*/ 2439 h 2441"/>
                    <a:gd name="T14" fmla="*/ 278 w 1596"/>
                    <a:gd name="T15" fmla="*/ 2441 h 2441"/>
                    <a:gd name="T16" fmla="*/ 387 w 1596"/>
                    <a:gd name="T17" fmla="*/ 2437 h 2441"/>
                    <a:gd name="T18" fmla="*/ 493 w 1596"/>
                    <a:gd name="T19" fmla="*/ 2424 h 2441"/>
                    <a:gd name="T20" fmla="*/ 597 w 1596"/>
                    <a:gd name="T21" fmla="*/ 2403 h 2441"/>
                    <a:gd name="T22" fmla="*/ 697 w 1596"/>
                    <a:gd name="T23" fmla="*/ 2375 h 2441"/>
                    <a:gd name="T24" fmla="*/ 794 w 1596"/>
                    <a:gd name="T25" fmla="*/ 2339 h 2441"/>
                    <a:gd name="T26" fmla="*/ 886 w 1596"/>
                    <a:gd name="T27" fmla="*/ 2296 h 2441"/>
                    <a:gd name="T28" fmla="*/ 975 w 1596"/>
                    <a:gd name="T29" fmla="*/ 2246 h 2441"/>
                    <a:gd name="T30" fmla="*/ 1059 w 1596"/>
                    <a:gd name="T31" fmla="*/ 2190 h 2441"/>
                    <a:gd name="T32" fmla="*/ 1138 w 1596"/>
                    <a:gd name="T33" fmla="*/ 2128 h 2441"/>
                    <a:gd name="T34" fmla="*/ 1212 w 1596"/>
                    <a:gd name="T35" fmla="*/ 2060 h 2441"/>
                    <a:gd name="T36" fmla="*/ 1281 w 1596"/>
                    <a:gd name="T37" fmla="*/ 1986 h 2441"/>
                    <a:gd name="T38" fmla="*/ 1343 w 1596"/>
                    <a:gd name="T39" fmla="*/ 1908 h 2441"/>
                    <a:gd name="T40" fmla="*/ 1400 w 1596"/>
                    <a:gd name="T41" fmla="*/ 1825 h 2441"/>
                    <a:gd name="T42" fmla="*/ 1450 w 1596"/>
                    <a:gd name="T43" fmla="*/ 1738 h 2441"/>
                    <a:gd name="T44" fmla="*/ 1493 w 1596"/>
                    <a:gd name="T45" fmla="*/ 1646 h 2441"/>
                    <a:gd name="T46" fmla="*/ 1529 w 1596"/>
                    <a:gd name="T47" fmla="*/ 1551 h 2441"/>
                    <a:gd name="T48" fmla="*/ 1558 w 1596"/>
                    <a:gd name="T49" fmla="*/ 1452 h 2441"/>
                    <a:gd name="T50" fmla="*/ 1579 w 1596"/>
                    <a:gd name="T51" fmla="*/ 1350 h 2441"/>
                    <a:gd name="T52" fmla="*/ 1591 w 1596"/>
                    <a:gd name="T53" fmla="*/ 1246 h 2441"/>
                    <a:gd name="T54" fmla="*/ 1596 w 1596"/>
                    <a:gd name="T55" fmla="*/ 1139 h 2441"/>
                    <a:gd name="T56" fmla="*/ 1594 w 1596"/>
                    <a:gd name="T57" fmla="*/ 1069 h 2441"/>
                    <a:gd name="T58" fmla="*/ 1588 w 1596"/>
                    <a:gd name="T59" fmla="*/ 998 h 2441"/>
                    <a:gd name="T60" fmla="*/ 1579 w 1596"/>
                    <a:gd name="T61" fmla="*/ 929 h 2441"/>
                    <a:gd name="T62" fmla="*/ 1566 w 1596"/>
                    <a:gd name="T63" fmla="*/ 861 h 2441"/>
                    <a:gd name="T64" fmla="*/ 1549 w 1596"/>
                    <a:gd name="T65" fmla="*/ 794 h 2441"/>
                    <a:gd name="T66" fmla="*/ 1529 w 1596"/>
                    <a:gd name="T67" fmla="*/ 728 h 2441"/>
                    <a:gd name="T68" fmla="*/ 1505 w 1596"/>
                    <a:gd name="T69" fmla="*/ 663 h 2441"/>
                    <a:gd name="T70" fmla="*/ 1478 w 1596"/>
                    <a:gd name="T71" fmla="*/ 600 h 2441"/>
                    <a:gd name="T72" fmla="*/ 1448 w 1596"/>
                    <a:gd name="T73" fmla="*/ 538 h 2441"/>
                    <a:gd name="T74" fmla="*/ 1415 w 1596"/>
                    <a:gd name="T75" fmla="*/ 478 h 2441"/>
                    <a:gd name="T76" fmla="*/ 1379 w 1596"/>
                    <a:gd name="T77" fmla="*/ 420 h 2441"/>
                    <a:gd name="T78" fmla="*/ 1339 w 1596"/>
                    <a:gd name="T79" fmla="*/ 364 h 2441"/>
                    <a:gd name="T80" fmla="*/ 1297 w 1596"/>
                    <a:gd name="T81" fmla="*/ 310 h 2441"/>
                    <a:gd name="T82" fmla="*/ 1252 w 1596"/>
                    <a:gd name="T83" fmla="*/ 258 h 2441"/>
                    <a:gd name="T84" fmla="*/ 1203 w 1596"/>
                    <a:gd name="T85" fmla="*/ 208 h 2441"/>
                    <a:gd name="T86" fmla="*/ 1153 w 1596"/>
                    <a:gd name="T87" fmla="*/ 161 h 2441"/>
                    <a:gd name="T88" fmla="*/ 1099 w 1596"/>
                    <a:gd name="T89" fmla="*/ 117 h 2441"/>
                    <a:gd name="T90" fmla="*/ 1043 w 1596"/>
                    <a:gd name="T91" fmla="*/ 75 h 2441"/>
                    <a:gd name="T92" fmla="*/ 985 w 1596"/>
                    <a:gd name="T93" fmla="*/ 36 h 2441"/>
                    <a:gd name="T94" fmla="*/ 924 w 1596"/>
                    <a:gd name="T95" fmla="*/ 0 h 24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96"/>
                    <a:gd name="T145" fmla="*/ 0 h 2441"/>
                    <a:gd name="T146" fmla="*/ 1596 w 1596"/>
                    <a:gd name="T147" fmla="*/ 2441 h 24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96" h="2441">
                      <a:moveTo>
                        <a:pt x="924" y="0"/>
                      </a:moveTo>
                      <a:lnTo>
                        <a:pt x="294" y="1139"/>
                      </a:lnTo>
                      <a:lnTo>
                        <a:pt x="0" y="2406"/>
                      </a:lnTo>
                      <a:lnTo>
                        <a:pt x="19" y="2411"/>
                      </a:lnTo>
                      <a:lnTo>
                        <a:pt x="97" y="2426"/>
                      </a:lnTo>
                      <a:lnTo>
                        <a:pt x="157" y="2434"/>
                      </a:lnTo>
                      <a:lnTo>
                        <a:pt x="217" y="2439"/>
                      </a:lnTo>
                      <a:lnTo>
                        <a:pt x="278" y="2441"/>
                      </a:lnTo>
                      <a:lnTo>
                        <a:pt x="387" y="2437"/>
                      </a:lnTo>
                      <a:lnTo>
                        <a:pt x="493" y="2424"/>
                      </a:lnTo>
                      <a:lnTo>
                        <a:pt x="597" y="2403"/>
                      </a:lnTo>
                      <a:lnTo>
                        <a:pt x="697" y="2375"/>
                      </a:lnTo>
                      <a:lnTo>
                        <a:pt x="794" y="2339"/>
                      </a:lnTo>
                      <a:lnTo>
                        <a:pt x="886" y="2296"/>
                      </a:lnTo>
                      <a:lnTo>
                        <a:pt x="975" y="2246"/>
                      </a:lnTo>
                      <a:lnTo>
                        <a:pt x="1059" y="2190"/>
                      </a:lnTo>
                      <a:lnTo>
                        <a:pt x="1138" y="2128"/>
                      </a:lnTo>
                      <a:lnTo>
                        <a:pt x="1212" y="2060"/>
                      </a:lnTo>
                      <a:lnTo>
                        <a:pt x="1281" y="1986"/>
                      </a:lnTo>
                      <a:lnTo>
                        <a:pt x="1343" y="1908"/>
                      </a:lnTo>
                      <a:lnTo>
                        <a:pt x="1400" y="1825"/>
                      </a:lnTo>
                      <a:lnTo>
                        <a:pt x="1450" y="1738"/>
                      </a:lnTo>
                      <a:lnTo>
                        <a:pt x="1493" y="1646"/>
                      </a:lnTo>
                      <a:lnTo>
                        <a:pt x="1529" y="1551"/>
                      </a:lnTo>
                      <a:lnTo>
                        <a:pt x="1558" y="1452"/>
                      </a:lnTo>
                      <a:lnTo>
                        <a:pt x="1579" y="1350"/>
                      </a:lnTo>
                      <a:lnTo>
                        <a:pt x="1591" y="1246"/>
                      </a:lnTo>
                      <a:lnTo>
                        <a:pt x="1596" y="1139"/>
                      </a:lnTo>
                      <a:lnTo>
                        <a:pt x="1594" y="1069"/>
                      </a:lnTo>
                      <a:lnTo>
                        <a:pt x="1588" y="998"/>
                      </a:lnTo>
                      <a:lnTo>
                        <a:pt x="1579" y="929"/>
                      </a:lnTo>
                      <a:lnTo>
                        <a:pt x="1566" y="861"/>
                      </a:lnTo>
                      <a:lnTo>
                        <a:pt x="1549" y="794"/>
                      </a:lnTo>
                      <a:lnTo>
                        <a:pt x="1529" y="728"/>
                      </a:lnTo>
                      <a:lnTo>
                        <a:pt x="1505" y="663"/>
                      </a:lnTo>
                      <a:lnTo>
                        <a:pt x="1478" y="600"/>
                      </a:lnTo>
                      <a:lnTo>
                        <a:pt x="1448" y="538"/>
                      </a:lnTo>
                      <a:lnTo>
                        <a:pt x="1415" y="478"/>
                      </a:lnTo>
                      <a:lnTo>
                        <a:pt x="1379" y="420"/>
                      </a:lnTo>
                      <a:lnTo>
                        <a:pt x="1339" y="364"/>
                      </a:lnTo>
                      <a:lnTo>
                        <a:pt x="1297" y="310"/>
                      </a:lnTo>
                      <a:lnTo>
                        <a:pt x="1252" y="258"/>
                      </a:lnTo>
                      <a:lnTo>
                        <a:pt x="1203" y="208"/>
                      </a:lnTo>
                      <a:lnTo>
                        <a:pt x="1153" y="161"/>
                      </a:lnTo>
                      <a:lnTo>
                        <a:pt x="1099" y="117"/>
                      </a:lnTo>
                      <a:lnTo>
                        <a:pt x="1043" y="75"/>
                      </a:lnTo>
                      <a:lnTo>
                        <a:pt x="985" y="36"/>
                      </a:lnTo>
                      <a:lnTo>
                        <a:pt x="924" y="0"/>
                      </a:lnTo>
                    </a:path>
                  </a:pathLst>
                </a:custGeom>
                <a:solidFill>
                  <a:srgbClr val="FFFFCC"/>
                </a:solidFill>
                <a:ln w="9525">
                  <a:noFill/>
                  <a:round/>
                  <a:headEnd/>
                  <a:tailEnd/>
                </a:ln>
              </p:spPr>
              <p:txBody>
                <a:bodyPr/>
                <a:lstStyle/>
                <a:p>
                  <a:endParaRPr lang="en-US"/>
                </a:p>
              </p:txBody>
            </p:sp>
          </p:grpSp>
          <p:grpSp>
            <p:nvGrpSpPr>
              <p:cNvPr id="10" name="Group 105"/>
              <p:cNvGrpSpPr>
                <a:grpSpLocks/>
              </p:cNvGrpSpPr>
              <p:nvPr/>
            </p:nvGrpSpPr>
            <p:grpSpPr bwMode="auto">
              <a:xfrm>
                <a:off x="5657" y="370"/>
                <a:ext cx="1596" cy="2441"/>
                <a:chOff x="5657" y="370"/>
                <a:chExt cx="1596" cy="2441"/>
              </a:xfrm>
            </p:grpSpPr>
            <p:sp>
              <p:nvSpPr>
                <p:cNvPr id="17448" name="Freeform 106"/>
                <p:cNvSpPr>
                  <a:spLocks/>
                </p:cNvSpPr>
                <p:nvPr/>
              </p:nvSpPr>
              <p:spPr bwMode="auto">
                <a:xfrm>
                  <a:off x="5657" y="370"/>
                  <a:ext cx="1596" cy="2441"/>
                </a:xfrm>
                <a:custGeom>
                  <a:avLst/>
                  <a:gdLst>
                    <a:gd name="T0" fmla="*/ 0 w 1596"/>
                    <a:gd name="T1" fmla="*/ 2406 h 2441"/>
                    <a:gd name="T2" fmla="*/ 78 w 1596"/>
                    <a:gd name="T3" fmla="*/ 2423 h 2441"/>
                    <a:gd name="T4" fmla="*/ 137 w 1596"/>
                    <a:gd name="T5" fmla="*/ 2431 h 2441"/>
                    <a:gd name="T6" fmla="*/ 197 w 1596"/>
                    <a:gd name="T7" fmla="*/ 2438 h 2441"/>
                    <a:gd name="T8" fmla="*/ 257 w 1596"/>
                    <a:gd name="T9" fmla="*/ 2441 h 2441"/>
                    <a:gd name="T10" fmla="*/ 278 w 1596"/>
                    <a:gd name="T11" fmla="*/ 2441 h 2441"/>
                    <a:gd name="T12" fmla="*/ 387 w 1596"/>
                    <a:gd name="T13" fmla="*/ 2437 h 2441"/>
                    <a:gd name="T14" fmla="*/ 493 w 1596"/>
                    <a:gd name="T15" fmla="*/ 2424 h 2441"/>
                    <a:gd name="T16" fmla="*/ 597 w 1596"/>
                    <a:gd name="T17" fmla="*/ 2403 h 2441"/>
                    <a:gd name="T18" fmla="*/ 697 w 1596"/>
                    <a:gd name="T19" fmla="*/ 2375 h 2441"/>
                    <a:gd name="T20" fmla="*/ 794 w 1596"/>
                    <a:gd name="T21" fmla="*/ 2339 h 2441"/>
                    <a:gd name="T22" fmla="*/ 886 w 1596"/>
                    <a:gd name="T23" fmla="*/ 2296 h 2441"/>
                    <a:gd name="T24" fmla="*/ 975 w 1596"/>
                    <a:gd name="T25" fmla="*/ 2246 h 2441"/>
                    <a:gd name="T26" fmla="*/ 1059 w 1596"/>
                    <a:gd name="T27" fmla="*/ 2190 h 2441"/>
                    <a:gd name="T28" fmla="*/ 1138 w 1596"/>
                    <a:gd name="T29" fmla="*/ 2128 h 2441"/>
                    <a:gd name="T30" fmla="*/ 1212 w 1596"/>
                    <a:gd name="T31" fmla="*/ 2060 h 2441"/>
                    <a:gd name="T32" fmla="*/ 1281 w 1596"/>
                    <a:gd name="T33" fmla="*/ 1986 h 2441"/>
                    <a:gd name="T34" fmla="*/ 1343 w 1596"/>
                    <a:gd name="T35" fmla="*/ 1908 h 2441"/>
                    <a:gd name="T36" fmla="*/ 1400 w 1596"/>
                    <a:gd name="T37" fmla="*/ 1825 h 2441"/>
                    <a:gd name="T38" fmla="*/ 1450 w 1596"/>
                    <a:gd name="T39" fmla="*/ 1738 h 2441"/>
                    <a:gd name="T40" fmla="*/ 1493 w 1596"/>
                    <a:gd name="T41" fmla="*/ 1646 h 2441"/>
                    <a:gd name="T42" fmla="*/ 1529 w 1596"/>
                    <a:gd name="T43" fmla="*/ 1551 h 2441"/>
                    <a:gd name="T44" fmla="*/ 1558 w 1596"/>
                    <a:gd name="T45" fmla="*/ 1452 h 2441"/>
                    <a:gd name="T46" fmla="*/ 1579 w 1596"/>
                    <a:gd name="T47" fmla="*/ 1350 h 2441"/>
                    <a:gd name="T48" fmla="*/ 1591 w 1596"/>
                    <a:gd name="T49" fmla="*/ 1246 h 2441"/>
                    <a:gd name="T50" fmla="*/ 1596 w 1596"/>
                    <a:gd name="T51" fmla="*/ 1139 h 2441"/>
                    <a:gd name="T52" fmla="*/ 1594 w 1596"/>
                    <a:gd name="T53" fmla="*/ 1069 h 2441"/>
                    <a:gd name="T54" fmla="*/ 1588 w 1596"/>
                    <a:gd name="T55" fmla="*/ 998 h 2441"/>
                    <a:gd name="T56" fmla="*/ 1579 w 1596"/>
                    <a:gd name="T57" fmla="*/ 929 h 2441"/>
                    <a:gd name="T58" fmla="*/ 1566 w 1596"/>
                    <a:gd name="T59" fmla="*/ 861 h 2441"/>
                    <a:gd name="T60" fmla="*/ 1549 w 1596"/>
                    <a:gd name="T61" fmla="*/ 794 h 2441"/>
                    <a:gd name="T62" fmla="*/ 1529 w 1596"/>
                    <a:gd name="T63" fmla="*/ 728 h 2441"/>
                    <a:gd name="T64" fmla="*/ 1505 w 1596"/>
                    <a:gd name="T65" fmla="*/ 663 h 2441"/>
                    <a:gd name="T66" fmla="*/ 1478 w 1596"/>
                    <a:gd name="T67" fmla="*/ 600 h 2441"/>
                    <a:gd name="T68" fmla="*/ 1448 w 1596"/>
                    <a:gd name="T69" fmla="*/ 538 h 2441"/>
                    <a:gd name="T70" fmla="*/ 1415 w 1596"/>
                    <a:gd name="T71" fmla="*/ 478 h 2441"/>
                    <a:gd name="T72" fmla="*/ 1379 w 1596"/>
                    <a:gd name="T73" fmla="*/ 420 h 2441"/>
                    <a:gd name="T74" fmla="*/ 1339 w 1596"/>
                    <a:gd name="T75" fmla="*/ 364 h 2441"/>
                    <a:gd name="T76" fmla="*/ 1297 w 1596"/>
                    <a:gd name="T77" fmla="*/ 310 h 2441"/>
                    <a:gd name="T78" fmla="*/ 1252 w 1596"/>
                    <a:gd name="T79" fmla="*/ 258 h 2441"/>
                    <a:gd name="T80" fmla="*/ 1203 w 1596"/>
                    <a:gd name="T81" fmla="*/ 208 h 2441"/>
                    <a:gd name="T82" fmla="*/ 1153 w 1596"/>
                    <a:gd name="T83" fmla="*/ 161 h 2441"/>
                    <a:gd name="T84" fmla="*/ 1099 w 1596"/>
                    <a:gd name="T85" fmla="*/ 117 h 2441"/>
                    <a:gd name="T86" fmla="*/ 1043 w 1596"/>
                    <a:gd name="T87" fmla="*/ 75 h 2441"/>
                    <a:gd name="T88" fmla="*/ 985 w 1596"/>
                    <a:gd name="T89" fmla="*/ 36 h 2441"/>
                    <a:gd name="T90" fmla="*/ 924 w 1596"/>
                    <a:gd name="T91" fmla="*/ 0 h 2441"/>
                    <a:gd name="T92" fmla="*/ 294 w 1596"/>
                    <a:gd name="T93" fmla="*/ 1139 h 2441"/>
                    <a:gd name="T94" fmla="*/ 0 w 1596"/>
                    <a:gd name="T95" fmla="*/ 2406 h 24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96"/>
                    <a:gd name="T145" fmla="*/ 0 h 2441"/>
                    <a:gd name="T146" fmla="*/ 1596 w 1596"/>
                    <a:gd name="T147" fmla="*/ 2441 h 24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96" h="2441">
                      <a:moveTo>
                        <a:pt x="0" y="2406"/>
                      </a:moveTo>
                      <a:lnTo>
                        <a:pt x="78" y="2423"/>
                      </a:lnTo>
                      <a:lnTo>
                        <a:pt x="137" y="2431"/>
                      </a:lnTo>
                      <a:lnTo>
                        <a:pt x="197" y="2438"/>
                      </a:lnTo>
                      <a:lnTo>
                        <a:pt x="257" y="2441"/>
                      </a:lnTo>
                      <a:lnTo>
                        <a:pt x="278" y="2441"/>
                      </a:lnTo>
                      <a:lnTo>
                        <a:pt x="387" y="2437"/>
                      </a:lnTo>
                      <a:lnTo>
                        <a:pt x="493" y="2424"/>
                      </a:lnTo>
                      <a:lnTo>
                        <a:pt x="597" y="2403"/>
                      </a:lnTo>
                      <a:lnTo>
                        <a:pt x="697" y="2375"/>
                      </a:lnTo>
                      <a:lnTo>
                        <a:pt x="794" y="2339"/>
                      </a:lnTo>
                      <a:lnTo>
                        <a:pt x="886" y="2296"/>
                      </a:lnTo>
                      <a:lnTo>
                        <a:pt x="975" y="2246"/>
                      </a:lnTo>
                      <a:lnTo>
                        <a:pt x="1059" y="2190"/>
                      </a:lnTo>
                      <a:lnTo>
                        <a:pt x="1138" y="2128"/>
                      </a:lnTo>
                      <a:lnTo>
                        <a:pt x="1212" y="2060"/>
                      </a:lnTo>
                      <a:lnTo>
                        <a:pt x="1281" y="1986"/>
                      </a:lnTo>
                      <a:lnTo>
                        <a:pt x="1343" y="1908"/>
                      </a:lnTo>
                      <a:lnTo>
                        <a:pt x="1400" y="1825"/>
                      </a:lnTo>
                      <a:lnTo>
                        <a:pt x="1450" y="1738"/>
                      </a:lnTo>
                      <a:lnTo>
                        <a:pt x="1493" y="1646"/>
                      </a:lnTo>
                      <a:lnTo>
                        <a:pt x="1529" y="1551"/>
                      </a:lnTo>
                      <a:lnTo>
                        <a:pt x="1558" y="1452"/>
                      </a:lnTo>
                      <a:lnTo>
                        <a:pt x="1579" y="1350"/>
                      </a:lnTo>
                      <a:lnTo>
                        <a:pt x="1591" y="1246"/>
                      </a:lnTo>
                      <a:lnTo>
                        <a:pt x="1596" y="1139"/>
                      </a:lnTo>
                      <a:lnTo>
                        <a:pt x="1594" y="1069"/>
                      </a:lnTo>
                      <a:lnTo>
                        <a:pt x="1588" y="998"/>
                      </a:lnTo>
                      <a:lnTo>
                        <a:pt x="1579" y="929"/>
                      </a:lnTo>
                      <a:lnTo>
                        <a:pt x="1566" y="861"/>
                      </a:lnTo>
                      <a:lnTo>
                        <a:pt x="1549" y="794"/>
                      </a:lnTo>
                      <a:lnTo>
                        <a:pt x="1529" y="728"/>
                      </a:lnTo>
                      <a:lnTo>
                        <a:pt x="1505" y="663"/>
                      </a:lnTo>
                      <a:lnTo>
                        <a:pt x="1478" y="600"/>
                      </a:lnTo>
                      <a:lnTo>
                        <a:pt x="1448" y="538"/>
                      </a:lnTo>
                      <a:lnTo>
                        <a:pt x="1415" y="478"/>
                      </a:lnTo>
                      <a:lnTo>
                        <a:pt x="1379" y="420"/>
                      </a:lnTo>
                      <a:lnTo>
                        <a:pt x="1339" y="364"/>
                      </a:lnTo>
                      <a:lnTo>
                        <a:pt x="1297" y="310"/>
                      </a:lnTo>
                      <a:lnTo>
                        <a:pt x="1252" y="258"/>
                      </a:lnTo>
                      <a:lnTo>
                        <a:pt x="1203" y="208"/>
                      </a:lnTo>
                      <a:lnTo>
                        <a:pt x="1153" y="161"/>
                      </a:lnTo>
                      <a:lnTo>
                        <a:pt x="1099" y="117"/>
                      </a:lnTo>
                      <a:lnTo>
                        <a:pt x="1043" y="75"/>
                      </a:lnTo>
                      <a:lnTo>
                        <a:pt x="985" y="36"/>
                      </a:lnTo>
                      <a:lnTo>
                        <a:pt x="924" y="0"/>
                      </a:lnTo>
                      <a:lnTo>
                        <a:pt x="294" y="1139"/>
                      </a:lnTo>
                      <a:lnTo>
                        <a:pt x="0" y="2406"/>
                      </a:lnTo>
                      <a:close/>
                    </a:path>
                  </a:pathLst>
                </a:custGeom>
                <a:noFill/>
                <a:ln w="12192">
                  <a:solidFill>
                    <a:srgbClr val="000000"/>
                  </a:solidFill>
                  <a:round/>
                  <a:headEnd/>
                  <a:tailEnd/>
                </a:ln>
              </p:spPr>
              <p:txBody>
                <a:bodyPr/>
                <a:lstStyle/>
                <a:p>
                  <a:endParaRPr lang="en-US"/>
                </a:p>
              </p:txBody>
            </p:sp>
          </p:grpSp>
          <p:grpSp>
            <p:nvGrpSpPr>
              <p:cNvPr id="11" name="Group 107"/>
              <p:cNvGrpSpPr>
                <a:grpSpLocks/>
              </p:cNvGrpSpPr>
              <p:nvPr/>
            </p:nvGrpSpPr>
            <p:grpSpPr bwMode="auto">
              <a:xfrm>
                <a:off x="5095" y="1509"/>
                <a:ext cx="856" cy="1267"/>
                <a:chOff x="5095" y="1509"/>
                <a:chExt cx="856" cy="1267"/>
              </a:xfrm>
            </p:grpSpPr>
            <p:sp>
              <p:nvSpPr>
                <p:cNvPr id="17447" name="Freeform 108"/>
                <p:cNvSpPr>
                  <a:spLocks/>
                </p:cNvSpPr>
                <p:nvPr/>
              </p:nvSpPr>
              <p:spPr bwMode="auto">
                <a:xfrm>
                  <a:off x="5095" y="1509"/>
                  <a:ext cx="856" cy="1267"/>
                </a:xfrm>
                <a:custGeom>
                  <a:avLst/>
                  <a:gdLst>
                    <a:gd name="T0" fmla="*/ 856 w 856"/>
                    <a:gd name="T1" fmla="*/ 0 h 1267"/>
                    <a:gd name="T2" fmla="*/ 0 w 856"/>
                    <a:gd name="T3" fmla="*/ 981 h 1267"/>
                    <a:gd name="T4" fmla="*/ 25 w 856"/>
                    <a:gd name="T5" fmla="*/ 1001 h 1267"/>
                    <a:gd name="T6" fmla="*/ 49 w 856"/>
                    <a:gd name="T7" fmla="*/ 1022 h 1267"/>
                    <a:gd name="T8" fmla="*/ 100 w 856"/>
                    <a:gd name="T9" fmla="*/ 1060 h 1267"/>
                    <a:gd name="T10" fmla="*/ 153 w 856"/>
                    <a:gd name="T11" fmla="*/ 1095 h 1267"/>
                    <a:gd name="T12" fmla="*/ 207 w 856"/>
                    <a:gd name="T13" fmla="*/ 1128 h 1267"/>
                    <a:gd name="T14" fmla="*/ 263 w 856"/>
                    <a:gd name="T15" fmla="*/ 1159 h 1267"/>
                    <a:gd name="T16" fmla="*/ 320 w 856"/>
                    <a:gd name="T17" fmla="*/ 1186 h 1267"/>
                    <a:gd name="T18" fmla="*/ 379 w 856"/>
                    <a:gd name="T19" fmla="*/ 1211 h 1267"/>
                    <a:gd name="T20" fmla="*/ 439 w 856"/>
                    <a:gd name="T21" fmla="*/ 1233 h 1267"/>
                    <a:gd name="T22" fmla="*/ 500 w 856"/>
                    <a:gd name="T23" fmla="*/ 1252 h 1267"/>
                    <a:gd name="T24" fmla="*/ 562 w 856"/>
                    <a:gd name="T25" fmla="*/ 1267 h 1267"/>
                    <a:gd name="T26" fmla="*/ 856 w 856"/>
                    <a:gd name="T27" fmla="*/ 0 h 12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56"/>
                    <a:gd name="T43" fmla="*/ 0 h 1267"/>
                    <a:gd name="T44" fmla="*/ 856 w 856"/>
                    <a:gd name="T45" fmla="*/ 1267 h 12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56" h="1267">
                      <a:moveTo>
                        <a:pt x="856" y="0"/>
                      </a:moveTo>
                      <a:lnTo>
                        <a:pt x="0" y="981"/>
                      </a:lnTo>
                      <a:lnTo>
                        <a:pt x="25" y="1001"/>
                      </a:lnTo>
                      <a:lnTo>
                        <a:pt x="49" y="1022"/>
                      </a:lnTo>
                      <a:lnTo>
                        <a:pt x="100" y="1060"/>
                      </a:lnTo>
                      <a:lnTo>
                        <a:pt x="153" y="1095"/>
                      </a:lnTo>
                      <a:lnTo>
                        <a:pt x="207" y="1128"/>
                      </a:lnTo>
                      <a:lnTo>
                        <a:pt x="263" y="1159"/>
                      </a:lnTo>
                      <a:lnTo>
                        <a:pt x="320" y="1186"/>
                      </a:lnTo>
                      <a:lnTo>
                        <a:pt x="379" y="1211"/>
                      </a:lnTo>
                      <a:lnTo>
                        <a:pt x="439" y="1233"/>
                      </a:lnTo>
                      <a:lnTo>
                        <a:pt x="500" y="1252"/>
                      </a:lnTo>
                      <a:lnTo>
                        <a:pt x="562" y="1267"/>
                      </a:lnTo>
                      <a:lnTo>
                        <a:pt x="856" y="0"/>
                      </a:lnTo>
                    </a:path>
                  </a:pathLst>
                </a:custGeom>
                <a:solidFill>
                  <a:srgbClr val="CCFFFF"/>
                </a:solidFill>
                <a:ln w="9525">
                  <a:noFill/>
                  <a:round/>
                  <a:headEnd/>
                  <a:tailEnd/>
                </a:ln>
              </p:spPr>
              <p:txBody>
                <a:bodyPr/>
                <a:lstStyle/>
                <a:p>
                  <a:endParaRPr lang="en-US"/>
                </a:p>
              </p:txBody>
            </p:sp>
          </p:grpSp>
          <p:grpSp>
            <p:nvGrpSpPr>
              <p:cNvPr id="12" name="Group 109"/>
              <p:cNvGrpSpPr>
                <a:grpSpLocks/>
              </p:cNvGrpSpPr>
              <p:nvPr/>
            </p:nvGrpSpPr>
            <p:grpSpPr bwMode="auto">
              <a:xfrm>
                <a:off x="5095" y="1509"/>
                <a:ext cx="856" cy="1267"/>
                <a:chOff x="5095" y="1509"/>
                <a:chExt cx="856" cy="1267"/>
              </a:xfrm>
            </p:grpSpPr>
            <p:sp>
              <p:nvSpPr>
                <p:cNvPr id="17446" name="Freeform 110"/>
                <p:cNvSpPr>
                  <a:spLocks/>
                </p:cNvSpPr>
                <p:nvPr/>
              </p:nvSpPr>
              <p:spPr bwMode="auto">
                <a:xfrm>
                  <a:off x="5095" y="1509"/>
                  <a:ext cx="856" cy="1267"/>
                </a:xfrm>
                <a:custGeom>
                  <a:avLst/>
                  <a:gdLst>
                    <a:gd name="T0" fmla="*/ 0 w 856"/>
                    <a:gd name="T1" fmla="*/ 981 h 1267"/>
                    <a:gd name="T2" fmla="*/ 49 w 856"/>
                    <a:gd name="T3" fmla="*/ 1022 h 1267"/>
                    <a:gd name="T4" fmla="*/ 100 w 856"/>
                    <a:gd name="T5" fmla="*/ 1060 h 1267"/>
                    <a:gd name="T6" fmla="*/ 153 w 856"/>
                    <a:gd name="T7" fmla="*/ 1095 h 1267"/>
                    <a:gd name="T8" fmla="*/ 207 w 856"/>
                    <a:gd name="T9" fmla="*/ 1128 h 1267"/>
                    <a:gd name="T10" fmla="*/ 263 w 856"/>
                    <a:gd name="T11" fmla="*/ 1159 h 1267"/>
                    <a:gd name="T12" fmla="*/ 320 w 856"/>
                    <a:gd name="T13" fmla="*/ 1186 h 1267"/>
                    <a:gd name="T14" fmla="*/ 379 w 856"/>
                    <a:gd name="T15" fmla="*/ 1211 h 1267"/>
                    <a:gd name="T16" fmla="*/ 439 w 856"/>
                    <a:gd name="T17" fmla="*/ 1233 h 1267"/>
                    <a:gd name="T18" fmla="*/ 500 w 856"/>
                    <a:gd name="T19" fmla="*/ 1252 h 1267"/>
                    <a:gd name="T20" fmla="*/ 562 w 856"/>
                    <a:gd name="T21" fmla="*/ 1267 h 1267"/>
                    <a:gd name="T22" fmla="*/ 856 w 856"/>
                    <a:gd name="T23" fmla="*/ 0 h 1267"/>
                    <a:gd name="T24" fmla="*/ 0 w 856"/>
                    <a:gd name="T25" fmla="*/ 981 h 1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6"/>
                    <a:gd name="T40" fmla="*/ 0 h 1267"/>
                    <a:gd name="T41" fmla="*/ 856 w 856"/>
                    <a:gd name="T42" fmla="*/ 1267 h 1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6" h="1267">
                      <a:moveTo>
                        <a:pt x="0" y="981"/>
                      </a:moveTo>
                      <a:lnTo>
                        <a:pt x="49" y="1022"/>
                      </a:lnTo>
                      <a:lnTo>
                        <a:pt x="100" y="1060"/>
                      </a:lnTo>
                      <a:lnTo>
                        <a:pt x="153" y="1095"/>
                      </a:lnTo>
                      <a:lnTo>
                        <a:pt x="207" y="1128"/>
                      </a:lnTo>
                      <a:lnTo>
                        <a:pt x="263" y="1159"/>
                      </a:lnTo>
                      <a:lnTo>
                        <a:pt x="320" y="1186"/>
                      </a:lnTo>
                      <a:lnTo>
                        <a:pt x="379" y="1211"/>
                      </a:lnTo>
                      <a:lnTo>
                        <a:pt x="439" y="1233"/>
                      </a:lnTo>
                      <a:lnTo>
                        <a:pt x="500" y="1252"/>
                      </a:lnTo>
                      <a:lnTo>
                        <a:pt x="562" y="1267"/>
                      </a:lnTo>
                      <a:lnTo>
                        <a:pt x="856" y="0"/>
                      </a:lnTo>
                      <a:lnTo>
                        <a:pt x="0" y="981"/>
                      </a:lnTo>
                      <a:close/>
                    </a:path>
                  </a:pathLst>
                </a:custGeom>
                <a:noFill/>
                <a:ln w="12192">
                  <a:solidFill>
                    <a:srgbClr val="000000"/>
                  </a:solidFill>
                  <a:round/>
                  <a:headEnd/>
                  <a:tailEnd/>
                </a:ln>
              </p:spPr>
              <p:txBody>
                <a:bodyPr/>
                <a:lstStyle/>
                <a:p>
                  <a:endParaRPr lang="en-US"/>
                </a:p>
              </p:txBody>
            </p:sp>
          </p:grpSp>
          <p:grpSp>
            <p:nvGrpSpPr>
              <p:cNvPr id="13" name="Group 111"/>
              <p:cNvGrpSpPr>
                <a:grpSpLocks/>
              </p:cNvGrpSpPr>
              <p:nvPr/>
            </p:nvGrpSpPr>
            <p:grpSpPr bwMode="auto">
              <a:xfrm>
                <a:off x="4871" y="1509"/>
                <a:ext cx="1080" cy="968"/>
                <a:chOff x="4871" y="1509"/>
                <a:chExt cx="1080" cy="968"/>
              </a:xfrm>
            </p:grpSpPr>
            <p:sp>
              <p:nvSpPr>
                <p:cNvPr id="17445" name="Freeform 112"/>
                <p:cNvSpPr>
                  <a:spLocks/>
                </p:cNvSpPr>
                <p:nvPr/>
              </p:nvSpPr>
              <p:spPr bwMode="auto">
                <a:xfrm>
                  <a:off x="4871" y="1509"/>
                  <a:ext cx="1080" cy="968"/>
                </a:xfrm>
                <a:custGeom>
                  <a:avLst/>
                  <a:gdLst>
                    <a:gd name="T0" fmla="*/ 1080 w 1080"/>
                    <a:gd name="T1" fmla="*/ 0 h 968"/>
                    <a:gd name="T2" fmla="*/ 0 w 1080"/>
                    <a:gd name="T3" fmla="*/ 726 h 968"/>
                    <a:gd name="T4" fmla="*/ 11 w 1080"/>
                    <a:gd name="T5" fmla="*/ 743 h 968"/>
                    <a:gd name="T6" fmla="*/ 23 w 1080"/>
                    <a:gd name="T7" fmla="*/ 759 h 968"/>
                    <a:gd name="T8" fmla="*/ 59 w 1080"/>
                    <a:gd name="T9" fmla="*/ 808 h 968"/>
                    <a:gd name="T10" fmla="*/ 98 w 1080"/>
                    <a:gd name="T11" fmla="*/ 854 h 968"/>
                    <a:gd name="T12" fmla="*/ 138 w 1080"/>
                    <a:gd name="T13" fmla="*/ 898 h 968"/>
                    <a:gd name="T14" fmla="*/ 180 w 1080"/>
                    <a:gd name="T15" fmla="*/ 941 h 968"/>
                    <a:gd name="T16" fmla="*/ 210 w 1080"/>
                    <a:gd name="T17" fmla="*/ 968 h 968"/>
                    <a:gd name="T18" fmla="*/ 1080 w 1080"/>
                    <a:gd name="T19" fmla="*/ 0 h 9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0"/>
                    <a:gd name="T31" fmla="*/ 0 h 968"/>
                    <a:gd name="T32" fmla="*/ 1080 w 1080"/>
                    <a:gd name="T33" fmla="*/ 968 h 9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0" h="968">
                      <a:moveTo>
                        <a:pt x="1080" y="0"/>
                      </a:moveTo>
                      <a:lnTo>
                        <a:pt x="0" y="726"/>
                      </a:lnTo>
                      <a:lnTo>
                        <a:pt x="11" y="743"/>
                      </a:lnTo>
                      <a:lnTo>
                        <a:pt x="23" y="759"/>
                      </a:lnTo>
                      <a:lnTo>
                        <a:pt x="59" y="808"/>
                      </a:lnTo>
                      <a:lnTo>
                        <a:pt x="98" y="854"/>
                      </a:lnTo>
                      <a:lnTo>
                        <a:pt x="138" y="898"/>
                      </a:lnTo>
                      <a:lnTo>
                        <a:pt x="180" y="941"/>
                      </a:lnTo>
                      <a:lnTo>
                        <a:pt x="210" y="968"/>
                      </a:lnTo>
                      <a:lnTo>
                        <a:pt x="1080" y="0"/>
                      </a:lnTo>
                    </a:path>
                  </a:pathLst>
                </a:custGeom>
                <a:solidFill>
                  <a:srgbClr val="650065"/>
                </a:solidFill>
                <a:ln w="9525">
                  <a:noFill/>
                  <a:round/>
                  <a:headEnd/>
                  <a:tailEnd/>
                </a:ln>
              </p:spPr>
              <p:txBody>
                <a:bodyPr/>
                <a:lstStyle/>
                <a:p>
                  <a:endParaRPr lang="en-US"/>
                </a:p>
              </p:txBody>
            </p:sp>
          </p:grpSp>
          <p:grpSp>
            <p:nvGrpSpPr>
              <p:cNvPr id="14" name="Group 113"/>
              <p:cNvGrpSpPr>
                <a:grpSpLocks/>
              </p:cNvGrpSpPr>
              <p:nvPr/>
            </p:nvGrpSpPr>
            <p:grpSpPr bwMode="auto">
              <a:xfrm>
                <a:off x="4871" y="1509"/>
                <a:ext cx="1080" cy="968"/>
                <a:chOff x="4871" y="1509"/>
                <a:chExt cx="1080" cy="968"/>
              </a:xfrm>
            </p:grpSpPr>
            <p:sp>
              <p:nvSpPr>
                <p:cNvPr id="17444" name="Freeform 114"/>
                <p:cNvSpPr>
                  <a:spLocks/>
                </p:cNvSpPr>
                <p:nvPr/>
              </p:nvSpPr>
              <p:spPr bwMode="auto">
                <a:xfrm>
                  <a:off x="4871" y="1509"/>
                  <a:ext cx="1080" cy="968"/>
                </a:xfrm>
                <a:custGeom>
                  <a:avLst/>
                  <a:gdLst>
                    <a:gd name="T0" fmla="*/ 0 w 1080"/>
                    <a:gd name="T1" fmla="*/ 726 h 968"/>
                    <a:gd name="T2" fmla="*/ 35 w 1080"/>
                    <a:gd name="T3" fmla="*/ 776 h 968"/>
                    <a:gd name="T4" fmla="*/ 72 w 1080"/>
                    <a:gd name="T5" fmla="*/ 823 h 968"/>
                    <a:gd name="T6" fmla="*/ 111 w 1080"/>
                    <a:gd name="T7" fmla="*/ 869 h 968"/>
                    <a:gd name="T8" fmla="*/ 152 w 1080"/>
                    <a:gd name="T9" fmla="*/ 913 h 968"/>
                    <a:gd name="T10" fmla="*/ 195 w 1080"/>
                    <a:gd name="T11" fmla="*/ 954 h 968"/>
                    <a:gd name="T12" fmla="*/ 210 w 1080"/>
                    <a:gd name="T13" fmla="*/ 968 h 968"/>
                    <a:gd name="T14" fmla="*/ 1080 w 1080"/>
                    <a:gd name="T15" fmla="*/ 0 h 968"/>
                    <a:gd name="T16" fmla="*/ 0 w 1080"/>
                    <a:gd name="T17" fmla="*/ 726 h 9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80"/>
                    <a:gd name="T28" fmla="*/ 0 h 968"/>
                    <a:gd name="T29" fmla="*/ 1080 w 1080"/>
                    <a:gd name="T30" fmla="*/ 968 h 9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80" h="968">
                      <a:moveTo>
                        <a:pt x="0" y="726"/>
                      </a:moveTo>
                      <a:lnTo>
                        <a:pt x="35" y="776"/>
                      </a:lnTo>
                      <a:lnTo>
                        <a:pt x="72" y="823"/>
                      </a:lnTo>
                      <a:lnTo>
                        <a:pt x="111" y="869"/>
                      </a:lnTo>
                      <a:lnTo>
                        <a:pt x="152" y="913"/>
                      </a:lnTo>
                      <a:lnTo>
                        <a:pt x="195" y="954"/>
                      </a:lnTo>
                      <a:lnTo>
                        <a:pt x="210" y="968"/>
                      </a:lnTo>
                      <a:lnTo>
                        <a:pt x="1080" y="0"/>
                      </a:lnTo>
                      <a:lnTo>
                        <a:pt x="0" y="726"/>
                      </a:lnTo>
                      <a:close/>
                    </a:path>
                  </a:pathLst>
                </a:custGeom>
                <a:noFill/>
                <a:ln w="12192">
                  <a:solidFill>
                    <a:srgbClr val="000000"/>
                  </a:solidFill>
                  <a:round/>
                  <a:headEnd/>
                  <a:tailEnd/>
                </a:ln>
              </p:spPr>
              <p:txBody>
                <a:bodyPr/>
                <a:lstStyle/>
                <a:p>
                  <a:endParaRPr lang="en-US"/>
                </a:p>
              </p:txBody>
            </p:sp>
          </p:grpSp>
          <p:grpSp>
            <p:nvGrpSpPr>
              <p:cNvPr id="15" name="Group 115"/>
              <p:cNvGrpSpPr>
                <a:grpSpLocks/>
              </p:cNvGrpSpPr>
              <p:nvPr/>
            </p:nvGrpSpPr>
            <p:grpSpPr bwMode="auto">
              <a:xfrm>
                <a:off x="4660" y="1509"/>
                <a:ext cx="1291" cy="726"/>
                <a:chOff x="4660" y="1509"/>
                <a:chExt cx="1291" cy="726"/>
              </a:xfrm>
            </p:grpSpPr>
            <p:sp>
              <p:nvSpPr>
                <p:cNvPr id="17443" name="Freeform 116"/>
                <p:cNvSpPr>
                  <a:spLocks/>
                </p:cNvSpPr>
                <p:nvPr/>
              </p:nvSpPr>
              <p:spPr bwMode="auto">
                <a:xfrm>
                  <a:off x="4660" y="1509"/>
                  <a:ext cx="1291" cy="726"/>
                </a:xfrm>
                <a:custGeom>
                  <a:avLst/>
                  <a:gdLst>
                    <a:gd name="T0" fmla="*/ 1291 w 1291"/>
                    <a:gd name="T1" fmla="*/ 0 h 726"/>
                    <a:gd name="T2" fmla="*/ 0 w 1291"/>
                    <a:gd name="T3" fmla="*/ 157 h 726"/>
                    <a:gd name="T4" fmla="*/ 4 w 1291"/>
                    <a:gd name="T5" fmla="*/ 188 h 726"/>
                    <a:gd name="T6" fmla="*/ 8 w 1291"/>
                    <a:gd name="T7" fmla="*/ 218 h 726"/>
                    <a:gd name="T8" fmla="*/ 20 w 1291"/>
                    <a:gd name="T9" fmla="*/ 279 h 726"/>
                    <a:gd name="T10" fmla="*/ 34 w 1291"/>
                    <a:gd name="T11" fmla="*/ 338 h 726"/>
                    <a:gd name="T12" fmla="*/ 51 w 1291"/>
                    <a:gd name="T13" fmla="*/ 397 h 726"/>
                    <a:gd name="T14" fmla="*/ 71 w 1291"/>
                    <a:gd name="T15" fmla="*/ 454 h 726"/>
                    <a:gd name="T16" fmla="*/ 94 w 1291"/>
                    <a:gd name="T17" fmla="*/ 511 h 726"/>
                    <a:gd name="T18" fmla="*/ 119 w 1291"/>
                    <a:gd name="T19" fmla="*/ 567 h 726"/>
                    <a:gd name="T20" fmla="*/ 147 w 1291"/>
                    <a:gd name="T21" fmla="*/ 621 h 726"/>
                    <a:gd name="T22" fmla="*/ 178 w 1291"/>
                    <a:gd name="T23" fmla="*/ 674 h 726"/>
                    <a:gd name="T24" fmla="*/ 211 w 1291"/>
                    <a:gd name="T25" fmla="*/ 726 h 726"/>
                    <a:gd name="T26" fmla="*/ 1291 w 1291"/>
                    <a:gd name="T27" fmla="*/ 0 h 7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91"/>
                    <a:gd name="T43" fmla="*/ 0 h 726"/>
                    <a:gd name="T44" fmla="*/ 1291 w 1291"/>
                    <a:gd name="T45" fmla="*/ 726 h 7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91" h="726">
                      <a:moveTo>
                        <a:pt x="1291" y="0"/>
                      </a:moveTo>
                      <a:lnTo>
                        <a:pt x="0" y="157"/>
                      </a:lnTo>
                      <a:lnTo>
                        <a:pt x="4" y="188"/>
                      </a:lnTo>
                      <a:lnTo>
                        <a:pt x="8" y="218"/>
                      </a:lnTo>
                      <a:lnTo>
                        <a:pt x="20" y="279"/>
                      </a:lnTo>
                      <a:lnTo>
                        <a:pt x="34" y="338"/>
                      </a:lnTo>
                      <a:lnTo>
                        <a:pt x="51" y="397"/>
                      </a:lnTo>
                      <a:lnTo>
                        <a:pt x="71" y="454"/>
                      </a:lnTo>
                      <a:lnTo>
                        <a:pt x="94" y="511"/>
                      </a:lnTo>
                      <a:lnTo>
                        <a:pt x="119" y="567"/>
                      </a:lnTo>
                      <a:lnTo>
                        <a:pt x="147" y="621"/>
                      </a:lnTo>
                      <a:lnTo>
                        <a:pt x="178" y="674"/>
                      </a:lnTo>
                      <a:lnTo>
                        <a:pt x="211" y="726"/>
                      </a:lnTo>
                      <a:lnTo>
                        <a:pt x="1291" y="0"/>
                      </a:lnTo>
                    </a:path>
                  </a:pathLst>
                </a:custGeom>
                <a:solidFill>
                  <a:srgbClr val="FF8080"/>
                </a:solidFill>
                <a:ln w="9525">
                  <a:noFill/>
                  <a:round/>
                  <a:headEnd/>
                  <a:tailEnd/>
                </a:ln>
              </p:spPr>
              <p:txBody>
                <a:bodyPr/>
                <a:lstStyle/>
                <a:p>
                  <a:endParaRPr lang="en-US"/>
                </a:p>
              </p:txBody>
            </p:sp>
          </p:grpSp>
          <p:grpSp>
            <p:nvGrpSpPr>
              <p:cNvPr id="16" name="Group 117"/>
              <p:cNvGrpSpPr>
                <a:grpSpLocks/>
              </p:cNvGrpSpPr>
              <p:nvPr/>
            </p:nvGrpSpPr>
            <p:grpSpPr bwMode="auto">
              <a:xfrm>
                <a:off x="4660" y="1509"/>
                <a:ext cx="1291" cy="726"/>
                <a:chOff x="4660" y="1509"/>
                <a:chExt cx="1291" cy="726"/>
              </a:xfrm>
            </p:grpSpPr>
            <p:sp>
              <p:nvSpPr>
                <p:cNvPr id="17442" name="Freeform 118"/>
                <p:cNvSpPr>
                  <a:spLocks/>
                </p:cNvSpPr>
                <p:nvPr/>
              </p:nvSpPr>
              <p:spPr bwMode="auto">
                <a:xfrm>
                  <a:off x="4660" y="1509"/>
                  <a:ext cx="1291" cy="726"/>
                </a:xfrm>
                <a:custGeom>
                  <a:avLst/>
                  <a:gdLst>
                    <a:gd name="T0" fmla="*/ 0 w 1291"/>
                    <a:gd name="T1" fmla="*/ 157 h 726"/>
                    <a:gd name="T2" fmla="*/ 8 w 1291"/>
                    <a:gd name="T3" fmla="*/ 218 h 726"/>
                    <a:gd name="T4" fmla="*/ 20 w 1291"/>
                    <a:gd name="T5" fmla="*/ 279 h 726"/>
                    <a:gd name="T6" fmla="*/ 34 w 1291"/>
                    <a:gd name="T7" fmla="*/ 338 h 726"/>
                    <a:gd name="T8" fmla="*/ 51 w 1291"/>
                    <a:gd name="T9" fmla="*/ 397 h 726"/>
                    <a:gd name="T10" fmla="*/ 71 w 1291"/>
                    <a:gd name="T11" fmla="*/ 454 h 726"/>
                    <a:gd name="T12" fmla="*/ 94 w 1291"/>
                    <a:gd name="T13" fmla="*/ 511 h 726"/>
                    <a:gd name="T14" fmla="*/ 119 w 1291"/>
                    <a:gd name="T15" fmla="*/ 567 h 726"/>
                    <a:gd name="T16" fmla="*/ 147 w 1291"/>
                    <a:gd name="T17" fmla="*/ 621 h 726"/>
                    <a:gd name="T18" fmla="*/ 178 w 1291"/>
                    <a:gd name="T19" fmla="*/ 674 h 726"/>
                    <a:gd name="T20" fmla="*/ 211 w 1291"/>
                    <a:gd name="T21" fmla="*/ 726 h 726"/>
                    <a:gd name="T22" fmla="*/ 1291 w 1291"/>
                    <a:gd name="T23" fmla="*/ 0 h 726"/>
                    <a:gd name="T24" fmla="*/ 0 w 1291"/>
                    <a:gd name="T25" fmla="*/ 157 h 7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1"/>
                    <a:gd name="T40" fmla="*/ 0 h 726"/>
                    <a:gd name="T41" fmla="*/ 1291 w 1291"/>
                    <a:gd name="T42" fmla="*/ 726 h 7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1" h="726">
                      <a:moveTo>
                        <a:pt x="0" y="157"/>
                      </a:moveTo>
                      <a:lnTo>
                        <a:pt x="8" y="218"/>
                      </a:lnTo>
                      <a:lnTo>
                        <a:pt x="20" y="279"/>
                      </a:lnTo>
                      <a:lnTo>
                        <a:pt x="34" y="338"/>
                      </a:lnTo>
                      <a:lnTo>
                        <a:pt x="51" y="397"/>
                      </a:lnTo>
                      <a:lnTo>
                        <a:pt x="71" y="454"/>
                      </a:lnTo>
                      <a:lnTo>
                        <a:pt x="94" y="511"/>
                      </a:lnTo>
                      <a:lnTo>
                        <a:pt x="119" y="567"/>
                      </a:lnTo>
                      <a:lnTo>
                        <a:pt x="147" y="621"/>
                      </a:lnTo>
                      <a:lnTo>
                        <a:pt x="178" y="674"/>
                      </a:lnTo>
                      <a:lnTo>
                        <a:pt x="211" y="726"/>
                      </a:lnTo>
                      <a:lnTo>
                        <a:pt x="1291" y="0"/>
                      </a:lnTo>
                      <a:lnTo>
                        <a:pt x="0" y="157"/>
                      </a:lnTo>
                      <a:close/>
                    </a:path>
                  </a:pathLst>
                </a:custGeom>
                <a:noFill/>
                <a:ln w="12192">
                  <a:solidFill>
                    <a:srgbClr val="000000"/>
                  </a:solidFill>
                  <a:round/>
                  <a:headEnd/>
                  <a:tailEnd/>
                </a:ln>
              </p:spPr>
              <p:txBody>
                <a:bodyPr/>
                <a:lstStyle/>
                <a:p>
                  <a:endParaRPr lang="en-US"/>
                </a:p>
              </p:txBody>
            </p:sp>
          </p:grpSp>
          <p:grpSp>
            <p:nvGrpSpPr>
              <p:cNvPr id="17" name="Group 119"/>
              <p:cNvGrpSpPr>
                <a:grpSpLocks/>
              </p:cNvGrpSpPr>
              <p:nvPr/>
            </p:nvGrpSpPr>
            <p:grpSpPr bwMode="auto">
              <a:xfrm>
                <a:off x="4650" y="208"/>
                <a:ext cx="1301" cy="1441"/>
                <a:chOff x="4650" y="208"/>
                <a:chExt cx="1301" cy="1441"/>
              </a:xfrm>
            </p:grpSpPr>
            <p:sp>
              <p:nvSpPr>
                <p:cNvPr id="17441" name="Freeform 120"/>
                <p:cNvSpPr>
                  <a:spLocks/>
                </p:cNvSpPr>
                <p:nvPr/>
              </p:nvSpPr>
              <p:spPr bwMode="auto">
                <a:xfrm>
                  <a:off x="4650" y="208"/>
                  <a:ext cx="1301" cy="1441"/>
                </a:xfrm>
                <a:custGeom>
                  <a:avLst/>
                  <a:gdLst>
                    <a:gd name="T0" fmla="*/ 1300 w 1301"/>
                    <a:gd name="T1" fmla="*/ 0 h 1441"/>
                    <a:gd name="T2" fmla="*/ 1193 w 1301"/>
                    <a:gd name="T3" fmla="*/ 5 h 1441"/>
                    <a:gd name="T4" fmla="*/ 1089 w 1301"/>
                    <a:gd name="T5" fmla="*/ 18 h 1441"/>
                    <a:gd name="T6" fmla="*/ 987 w 1301"/>
                    <a:gd name="T7" fmla="*/ 38 h 1441"/>
                    <a:gd name="T8" fmla="*/ 888 w 1301"/>
                    <a:gd name="T9" fmla="*/ 67 h 1441"/>
                    <a:gd name="T10" fmla="*/ 793 w 1301"/>
                    <a:gd name="T11" fmla="*/ 103 h 1441"/>
                    <a:gd name="T12" fmla="*/ 702 w 1301"/>
                    <a:gd name="T13" fmla="*/ 146 h 1441"/>
                    <a:gd name="T14" fmla="*/ 615 w 1301"/>
                    <a:gd name="T15" fmla="*/ 195 h 1441"/>
                    <a:gd name="T16" fmla="*/ 532 w 1301"/>
                    <a:gd name="T17" fmla="*/ 251 h 1441"/>
                    <a:gd name="T18" fmla="*/ 453 w 1301"/>
                    <a:gd name="T19" fmla="*/ 313 h 1441"/>
                    <a:gd name="T20" fmla="*/ 380 w 1301"/>
                    <a:gd name="T21" fmla="*/ 381 h 1441"/>
                    <a:gd name="T22" fmla="*/ 312 w 1301"/>
                    <a:gd name="T23" fmla="*/ 455 h 1441"/>
                    <a:gd name="T24" fmla="*/ 250 w 1301"/>
                    <a:gd name="T25" fmla="*/ 533 h 1441"/>
                    <a:gd name="T26" fmla="*/ 194 w 1301"/>
                    <a:gd name="T27" fmla="*/ 616 h 1441"/>
                    <a:gd name="T28" fmla="*/ 145 w 1301"/>
                    <a:gd name="T29" fmla="*/ 703 h 1441"/>
                    <a:gd name="T30" fmla="*/ 102 w 1301"/>
                    <a:gd name="T31" fmla="*/ 795 h 1441"/>
                    <a:gd name="T32" fmla="*/ 66 w 1301"/>
                    <a:gd name="T33" fmla="*/ 890 h 1441"/>
                    <a:gd name="T34" fmla="*/ 38 w 1301"/>
                    <a:gd name="T35" fmla="*/ 989 h 1441"/>
                    <a:gd name="T36" fmla="*/ 17 w 1301"/>
                    <a:gd name="T37" fmla="*/ 1090 h 1441"/>
                    <a:gd name="T38" fmla="*/ 4 w 1301"/>
                    <a:gd name="T39" fmla="*/ 1195 h 1441"/>
                    <a:gd name="T40" fmla="*/ 0 w 1301"/>
                    <a:gd name="T41" fmla="*/ 1301 h 1441"/>
                    <a:gd name="T42" fmla="*/ 0 w 1301"/>
                    <a:gd name="T43" fmla="*/ 1322 h 1441"/>
                    <a:gd name="T44" fmla="*/ 2 w 1301"/>
                    <a:gd name="T45" fmla="*/ 1383 h 1441"/>
                    <a:gd name="T46" fmla="*/ 7 w 1301"/>
                    <a:gd name="T47" fmla="*/ 1442 h 1441"/>
                    <a:gd name="T48" fmla="*/ 1301 w 1301"/>
                    <a:gd name="T49" fmla="*/ 1301 h 1441"/>
                    <a:gd name="T50" fmla="*/ 1300 w 1301"/>
                    <a:gd name="T51" fmla="*/ 0 h 14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1"/>
                    <a:gd name="T79" fmla="*/ 0 h 1441"/>
                    <a:gd name="T80" fmla="*/ 1301 w 1301"/>
                    <a:gd name="T81" fmla="*/ 1441 h 14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1" h="1441">
                      <a:moveTo>
                        <a:pt x="1300" y="0"/>
                      </a:moveTo>
                      <a:lnTo>
                        <a:pt x="1193" y="5"/>
                      </a:lnTo>
                      <a:lnTo>
                        <a:pt x="1089" y="18"/>
                      </a:lnTo>
                      <a:lnTo>
                        <a:pt x="987" y="38"/>
                      </a:lnTo>
                      <a:lnTo>
                        <a:pt x="888" y="67"/>
                      </a:lnTo>
                      <a:lnTo>
                        <a:pt x="793" y="103"/>
                      </a:lnTo>
                      <a:lnTo>
                        <a:pt x="702" y="146"/>
                      </a:lnTo>
                      <a:lnTo>
                        <a:pt x="615" y="195"/>
                      </a:lnTo>
                      <a:lnTo>
                        <a:pt x="532" y="251"/>
                      </a:lnTo>
                      <a:lnTo>
                        <a:pt x="453" y="313"/>
                      </a:lnTo>
                      <a:lnTo>
                        <a:pt x="380" y="381"/>
                      </a:lnTo>
                      <a:lnTo>
                        <a:pt x="312" y="455"/>
                      </a:lnTo>
                      <a:lnTo>
                        <a:pt x="250" y="533"/>
                      </a:lnTo>
                      <a:lnTo>
                        <a:pt x="194" y="616"/>
                      </a:lnTo>
                      <a:lnTo>
                        <a:pt x="145" y="703"/>
                      </a:lnTo>
                      <a:lnTo>
                        <a:pt x="102" y="795"/>
                      </a:lnTo>
                      <a:lnTo>
                        <a:pt x="66" y="890"/>
                      </a:lnTo>
                      <a:lnTo>
                        <a:pt x="38" y="989"/>
                      </a:lnTo>
                      <a:lnTo>
                        <a:pt x="17" y="1090"/>
                      </a:lnTo>
                      <a:lnTo>
                        <a:pt x="4" y="1195"/>
                      </a:lnTo>
                      <a:lnTo>
                        <a:pt x="0" y="1301"/>
                      </a:lnTo>
                      <a:lnTo>
                        <a:pt x="0" y="1322"/>
                      </a:lnTo>
                      <a:lnTo>
                        <a:pt x="2" y="1383"/>
                      </a:lnTo>
                      <a:lnTo>
                        <a:pt x="7" y="1442"/>
                      </a:lnTo>
                      <a:lnTo>
                        <a:pt x="1301" y="1301"/>
                      </a:lnTo>
                      <a:lnTo>
                        <a:pt x="1300" y="0"/>
                      </a:lnTo>
                    </a:path>
                  </a:pathLst>
                </a:custGeom>
                <a:solidFill>
                  <a:srgbClr val="0065CC"/>
                </a:solidFill>
                <a:ln w="9525">
                  <a:noFill/>
                  <a:round/>
                  <a:headEnd/>
                  <a:tailEnd/>
                </a:ln>
              </p:spPr>
              <p:txBody>
                <a:bodyPr/>
                <a:lstStyle/>
                <a:p>
                  <a:endParaRPr lang="en-US"/>
                </a:p>
              </p:txBody>
            </p:sp>
          </p:grpSp>
          <p:grpSp>
            <p:nvGrpSpPr>
              <p:cNvPr id="18" name="Group 121"/>
              <p:cNvGrpSpPr>
                <a:grpSpLocks/>
              </p:cNvGrpSpPr>
              <p:nvPr/>
            </p:nvGrpSpPr>
            <p:grpSpPr bwMode="auto">
              <a:xfrm>
                <a:off x="4650" y="208"/>
                <a:ext cx="1301" cy="1441"/>
                <a:chOff x="4650" y="208"/>
                <a:chExt cx="1301" cy="1441"/>
              </a:xfrm>
            </p:grpSpPr>
            <p:sp>
              <p:nvSpPr>
                <p:cNvPr id="17440" name="Freeform 122"/>
                <p:cNvSpPr>
                  <a:spLocks/>
                </p:cNvSpPr>
                <p:nvPr/>
              </p:nvSpPr>
              <p:spPr bwMode="auto">
                <a:xfrm>
                  <a:off x="4650" y="208"/>
                  <a:ext cx="1301" cy="1441"/>
                </a:xfrm>
                <a:custGeom>
                  <a:avLst/>
                  <a:gdLst>
                    <a:gd name="T0" fmla="*/ 1300 w 1301"/>
                    <a:gd name="T1" fmla="*/ 0 h 1441"/>
                    <a:gd name="T2" fmla="*/ 1193 w 1301"/>
                    <a:gd name="T3" fmla="*/ 5 h 1441"/>
                    <a:gd name="T4" fmla="*/ 1089 w 1301"/>
                    <a:gd name="T5" fmla="*/ 18 h 1441"/>
                    <a:gd name="T6" fmla="*/ 987 w 1301"/>
                    <a:gd name="T7" fmla="*/ 38 h 1441"/>
                    <a:gd name="T8" fmla="*/ 888 w 1301"/>
                    <a:gd name="T9" fmla="*/ 67 h 1441"/>
                    <a:gd name="T10" fmla="*/ 793 w 1301"/>
                    <a:gd name="T11" fmla="*/ 103 h 1441"/>
                    <a:gd name="T12" fmla="*/ 702 w 1301"/>
                    <a:gd name="T13" fmla="*/ 146 h 1441"/>
                    <a:gd name="T14" fmla="*/ 615 w 1301"/>
                    <a:gd name="T15" fmla="*/ 195 h 1441"/>
                    <a:gd name="T16" fmla="*/ 532 w 1301"/>
                    <a:gd name="T17" fmla="*/ 251 h 1441"/>
                    <a:gd name="T18" fmla="*/ 453 w 1301"/>
                    <a:gd name="T19" fmla="*/ 313 h 1441"/>
                    <a:gd name="T20" fmla="*/ 380 w 1301"/>
                    <a:gd name="T21" fmla="*/ 381 h 1441"/>
                    <a:gd name="T22" fmla="*/ 312 w 1301"/>
                    <a:gd name="T23" fmla="*/ 455 h 1441"/>
                    <a:gd name="T24" fmla="*/ 250 w 1301"/>
                    <a:gd name="T25" fmla="*/ 533 h 1441"/>
                    <a:gd name="T26" fmla="*/ 194 w 1301"/>
                    <a:gd name="T27" fmla="*/ 616 h 1441"/>
                    <a:gd name="T28" fmla="*/ 145 w 1301"/>
                    <a:gd name="T29" fmla="*/ 703 h 1441"/>
                    <a:gd name="T30" fmla="*/ 102 w 1301"/>
                    <a:gd name="T31" fmla="*/ 795 h 1441"/>
                    <a:gd name="T32" fmla="*/ 66 w 1301"/>
                    <a:gd name="T33" fmla="*/ 890 h 1441"/>
                    <a:gd name="T34" fmla="*/ 38 w 1301"/>
                    <a:gd name="T35" fmla="*/ 989 h 1441"/>
                    <a:gd name="T36" fmla="*/ 17 w 1301"/>
                    <a:gd name="T37" fmla="*/ 1090 h 1441"/>
                    <a:gd name="T38" fmla="*/ 4 w 1301"/>
                    <a:gd name="T39" fmla="*/ 1195 h 1441"/>
                    <a:gd name="T40" fmla="*/ 0 w 1301"/>
                    <a:gd name="T41" fmla="*/ 1301 h 1441"/>
                    <a:gd name="T42" fmla="*/ 0 w 1301"/>
                    <a:gd name="T43" fmla="*/ 1322 h 1441"/>
                    <a:gd name="T44" fmla="*/ 2 w 1301"/>
                    <a:gd name="T45" fmla="*/ 1383 h 1441"/>
                    <a:gd name="T46" fmla="*/ 7 w 1301"/>
                    <a:gd name="T47" fmla="*/ 1442 h 1441"/>
                    <a:gd name="T48" fmla="*/ 1301 w 1301"/>
                    <a:gd name="T49" fmla="*/ 1301 h 1441"/>
                    <a:gd name="T50" fmla="*/ 1300 w 1301"/>
                    <a:gd name="T51" fmla="*/ 0 h 14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1"/>
                    <a:gd name="T79" fmla="*/ 0 h 1441"/>
                    <a:gd name="T80" fmla="*/ 1301 w 1301"/>
                    <a:gd name="T81" fmla="*/ 1441 h 14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1" h="1441">
                      <a:moveTo>
                        <a:pt x="1300" y="0"/>
                      </a:moveTo>
                      <a:lnTo>
                        <a:pt x="1193" y="5"/>
                      </a:lnTo>
                      <a:lnTo>
                        <a:pt x="1089" y="18"/>
                      </a:lnTo>
                      <a:lnTo>
                        <a:pt x="987" y="38"/>
                      </a:lnTo>
                      <a:lnTo>
                        <a:pt x="888" y="67"/>
                      </a:lnTo>
                      <a:lnTo>
                        <a:pt x="793" y="103"/>
                      </a:lnTo>
                      <a:lnTo>
                        <a:pt x="702" y="146"/>
                      </a:lnTo>
                      <a:lnTo>
                        <a:pt x="615" y="195"/>
                      </a:lnTo>
                      <a:lnTo>
                        <a:pt x="532" y="251"/>
                      </a:lnTo>
                      <a:lnTo>
                        <a:pt x="453" y="313"/>
                      </a:lnTo>
                      <a:lnTo>
                        <a:pt x="380" y="381"/>
                      </a:lnTo>
                      <a:lnTo>
                        <a:pt x="312" y="455"/>
                      </a:lnTo>
                      <a:lnTo>
                        <a:pt x="250" y="533"/>
                      </a:lnTo>
                      <a:lnTo>
                        <a:pt x="194" y="616"/>
                      </a:lnTo>
                      <a:lnTo>
                        <a:pt x="145" y="703"/>
                      </a:lnTo>
                      <a:lnTo>
                        <a:pt x="102" y="795"/>
                      </a:lnTo>
                      <a:lnTo>
                        <a:pt x="66" y="890"/>
                      </a:lnTo>
                      <a:lnTo>
                        <a:pt x="38" y="989"/>
                      </a:lnTo>
                      <a:lnTo>
                        <a:pt x="17" y="1090"/>
                      </a:lnTo>
                      <a:lnTo>
                        <a:pt x="4" y="1195"/>
                      </a:lnTo>
                      <a:lnTo>
                        <a:pt x="0" y="1301"/>
                      </a:lnTo>
                      <a:lnTo>
                        <a:pt x="0" y="1322"/>
                      </a:lnTo>
                      <a:lnTo>
                        <a:pt x="2" y="1383"/>
                      </a:lnTo>
                      <a:lnTo>
                        <a:pt x="7" y="1442"/>
                      </a:lnTo>
                      <a:lnTo>
                        <a:pt x="1301" y="1301"/>
                      </a:lnTo>
                      <a:lnTo>
                        <a:pt x="1300" y="0"/>
                      </a:lnTo>
                      <a:close/>
                    </a:path>
                  </a:pathLst>
                </a:custGeom>
                <a:noFill/>
                <a:ln w="12192">
                  <a:solidFill>
                    <a:srgbClr val="000000"/>
                  </a:solidFill>
                  <a:round/>
                  <a:headEnd/>
                  <a:tailEnd/>
                </a:ln>
              </p:spPr>
              <p:txBody>
                <a:bodyPr/>
                <a:lstStyle/>
                <a:p>
                  <a:endParaRPr lang="en-US"/>
                </a:p>
              </p:txBody>
            </p:sp>
          </p:grpSp>
          <p:grpSp>
            <p:nvGrpSpPr>
              <p:cNvPr id="19" name="Group 123"/>
              <p:cNvGrpSpPr>
                <a:grpSpLocks/>
              </p:cNvGrpSpPr>
              <p:nvPr/>
            </p:nvGrpSpPr>
            <p:grpSpPr bwMode="auto">
              <a:xfrm>
                <a:off x="5231" y="2668"/>
                <a:ext cx="130" cy="382"/>
                <a:chOff x="5231" y="2668"/>
                <a:chExt cx="130" cy="382"/>
              </a:xfrm>
            </p:grpSpPr>
            <p:sp>
              <p:nvSpPr>
                <p:cNvPr id="17439" name="Freeform 124"/>
                <p:cNvSpPr>
                  <a:spLocks/>
                </p:cNvSpPr>
                <p:nvPr/>
              </p:nvSpPr>
              <p:spPr bwMode="auto">
                <a:xfrm>
                  <a:off x="5231" y="2668"/>
                  <a:ext cx="130" cy="382"/>
                </a:xfrm>
                <a:custGeom>
                  <a:avLst/>
                  <a:gdLst>
                    <a:gd name="T0" fmla="*/ 0 w 130"/>
                    <a:gd name="T1" fmla="*/ 382 h 382"/>
                    <a:gd name="T2" fmla="*/ 79 w 130"/>
                    <a:gd name="T3" fmla="*/ 382 h 382"/>
                    <a:gd name="T4" fmla="*/ 129 w 130"/>
                    <a:gd name="T5" fmla="*/ 0 h 382"/>
                    <a:gd name="T6" fmla="*/ 0 60000 65536"/>
                    <a:gd name="T7" fmla="*/ 0 60000 65536"/>
                    <a:gd name="T8" fmla="*/ 0 60000 65536"/>
                    <a:gd name="T9" fmla="*/ 0 w 130"/>
                    <a:gd name="T10" fmla="*/ 0 h 382"/>
                    <a:gd name="T11" fmla="*/ 130 w 130"/>
                    <a:gd name="T12" fmla="*/ 382 h 382"/>
                  </a:gdLst>
                  <a:ahLst/>
                  <a:cxnLst>
                    <a:cxn ang="T6">
                      <a:pos x="T0" y="T1"/>
                    </a:cxn>
                    <a:cxn ang="T7">
                      <a:pos x="T2" y="T3"/>
                    </a:cxn>
                    <a:cxn ang="T8">
                      <a:pos x="T4" y="T5"/>
                    </a:cxn>
                  </a:cxnLst>
                  <a:rect l="T9" t="T10" r="T11" b="T12"/>
                  <a:pathLst>
                    <a:path w="130" h="382">
                      <a:moveTo>
                        <a:pt x="0" y="382"/>
                      </a:moveTo>
                      <a:lnTo>
                        <a:pt x="79" y="382"/>
                      </a:lnTo>
                      <a:lnTo>
                        <a:pt x="129" y="0"/>
                      </a:lnTo>
                    </a:path>
                  </a:pathLst>
                </a:custGeom>
                <a:noFill/>
                <a:ln w="762">
                  <a:solidFill>
                    <a:srgbClr val="000000"/>
                  </a:solidFill>
                  <a:round/>
                  <a:headEnd/>
                  <a:tailEnd/>
                </a:ln>
              </p:spPr>
              <p:txBody>
                <a:bodyPr/>
                <a:lstStyle/>
                <a:p>
                  <a:endParaRPr lang="en-US"/>
                </a:p>
              </p:txBody>
            </p:sp>
          </p:grpSp>
          <p:grpSp>
            <p:nvGrpSpPr>
              <p:cNvPr id="20" name="Group 125"/>
              <p:cNvGrpSpPr>
                <a:grpSpLocks/>
              </p:cNvGrpSpPr>
              <p:nvPr/>
            </p:nvGrpSpPr>
            <p:grpSpPr bwMode="auto">
              <a:xfrm>
                <a:off x="4825" y="2380"/>
                <a:ext cx="158" cy="185"/>
                <a:chOff x="4825" y="2380"/>
                <a:chExt cx="158" cy="185"/>
              </a:xfrm>
            </p:grpSpPr>
            <p:sp>
              <p:nvSpPr>
                <p:cNvPr id="17438" name="Freeform 126"/>
                <p:cNvSpPr>
                  <a:spLocks/>
                </p:cNvSpPr>
                <p:nvPr/>
              </p:nvSpPr>
              <p:spPr bwMode="auto">
                <a:xfrm>
                  <a:off x="4825" y="2380"/>
                  <a:ext cx="158" cy="185"/>
                </a:xfrm>
                <a:custGeom>
                  <a:avLst/>
                  <a:gdLst>
                    <a:gd name="T0" fmla="*/ 0 w 158"/>
                    <a:gd name="T1" fmla="*/ 185 h 185"/>
                    <a:gd name="T2" fmla="*/ 79 w 158"/>
                    <a:gd name="T3" fmla="*/ 185 h 185"/>
                    <a:gd name="T4" fmla="*/ 159 w 158"/>
                    <a:gd name="T5" fmla="*/ 0 h 185"/>
                    <a:gd name="T6" fmla="*/ 0 60000 65536"/>
                    <a:gd name="T7" fmla="*/ 0 60000 65536"/>
                    <a:gd name="T8" fmla="*/ 0 60000 65536"/>
                    <a:gd name="T9" fmla="*/ 0 w 158"/>
                    <a:gd name="T10" fmla="*/ 0 h 185"/>
                    <a:gd name="T11" fmla="*/ 158 w 158"/>
                    <a:gd name="T12" fmla="*/ 185 h 185"/>
                  </a:gdLst>
                  <a:ahLst/>
                  <a:cxnLst>
                    <a:cxn ang="T6">
                      <a:pos x="T0" y="T1"/>
                    </a:cxn>
                    <a:cxn ang="T7">
                      <a:pos x="T2" y="T3"/>
                    </a:cxn>
                    <a:cxn ang="T8">
                      <a:pos x="T4" y="T5"/>
                    </a:cxn>
                  </a:cxnLst>
                  <a:rect l="T9" t="T10" r="T11" b="T12"/>
                  <a:pathLst>
                    <a:path w="158" h="185">
                      <a:moveTo>
                        <a:pt x="0" y="185"/>
                      </a:moveTo>
                      <a:lnTo>
                        <a:pt x="79" y="185"/>
                      </a:lnTo>
                      <a:lnTo>
                        <a:pt x="159" y="0"/>
                      </a:lnTo>
                    </a:path>
                  </a:pathLst>
                </a:custGeom>
                <a:noFill/>
                <a:ln w="762">
                  <a:solidFill>
                    <a:srgbClr val="000000"/>
                  </a:solidFill>
                  <a:round/>
                  <a:headEnd/>
                  <a:tailEnd/>
                </a:ln>
              </p:spPr>
              <p:txBody>
                <a:bodyPr/>
                <a:lstStyle/>
                <a:p>
                  <a:endParaRPr lang="en-US"/>
                </a:p>
              </p:txBody>
            </p:sp>
          </p:grpSp>
        </p:grpSp>
        <p:sp>
          <p:nvSpPr>
            <p:cNvPr id="17415" name="TextBox 129"/>
            <p:cNvSpPr txBox="1">
              <a:spLocks noChangeArrowheads="1"/>
            </p:cNvSpPr>
            <p:nvPr/>
          </p:nvSpPr>
          <p:spPr bwMode="auto">
            <a:xfrm>
              <a:off x="5929322" y="4429132"/>
              <a:ext cx="2143140" cy="555465"/>
            </a:xfrm>
            <a:prstGeom prst="rect">
              <a:avLst/>
            </a:prstGeom>
            <a:noFill/>
            <a:ln w="9525">
              <a:noFill/>
              <a:miter lim="800000"/>
              <a:headEnd/>
              <a:tailEnd/>
            </a:ln>
          </p:spPr>
          <p:txBody>
            <a:bodyPr>
              <a:spAutoFit/>
            </a:bodyPr>
            <a:lstStyle/>
            <a:p>
              <a:pPr algn="ctr"/>
              <a:r>
                <a:rPr lang="en-US" sz="1600"/>
                <a:t>Bogie and wheels</a:t>
              </a:r>
            </a:p>
            <a:p>
              <a:pPr algn="ctr"/>
              <a:r>
                <a:rPr lang="en-US" sz="1600"/>
                <a:t>45.5%</a:t>
              </a:r>
            </a:p>
          </p:txBody>
        </p:sp>
        <p:sp>
          <p:nvSpPr>
            <p:cNvPr id="17416" name="TextBox 130"/>
            <p:cNvSpPr txBox="1">
              <a:spLocks noChangeArrowheads="1"/>
            </p:cNvSpPr>
            <p:nvPr/>
          </p:nvSpPr>
          <p:spPr bwMode="auto">
            <a:xfrm>
              <a:off x="1214414" y="2383689"/>
              <a:ext cx="2286016" cy="789346"/>
            </a:xfrm>
            <a:prstGeom prst="rect">
              <a:avLst/>
            </a:prstGeom>
            <a:noFill/>
            <a:ln w="9525">
              <a:noFill/>
              <a:miter lim="800000"/>
              <a:headEnd/>
              <a:tailEnd/>
            </a:ln>
          </p:spPr>
          <p:txBody>
            <a:bodyPr>
              <a:spAutoFit/>
            </a:bodyPr>
            <a:lstStyle/>
            <a:p>
              <a:pPr algn="ctr"/>
              <a:r>
                <a:rPr lang="en-US" sz="1600"/>
                <a:t>Surface friction from sides and roofs</a:t>
              </a:r>
            </a:p>
            <a:p>
              <a:pPr algn="ctr"/>
              <a:r>
                <a:rPr lang="en-US" sz="1600"/>
                <a:t>27%</a:t>
              </a:r>
            </a:p>
          </p:txBody>
        </p:sp>
        <p:sp>
          <p:nvSpPr>
            <p:cNvPr id="17417" name="TextBox 131"/>
            <p:cNvSpPr txBox="1">
              <a:spLocks noChangeArrowheads="1"/>
            </p:cNvSpPr>
            <p:nvPr/>
          </p:nvSpPr>
          <p:spPr bwMode="auto">
            <a:xfrm>
              <a:off x="4357686" y="1669309"/>
              <a:ext cx="857256" cy="789346"/>
            </a:xfrm>
            <a:prstGeom prst="rect">
              <a:avLst/>
            </a:prstGeom>
            <a:noFill/>
            <a:ln w="9525">
              <a:noFill/>
              <a:miter lim="800000"/>
              <a:headEnd/>
              <a:tailEnd/>
            </a:ln>
          </p:spPr>
          <p:txBody>
            <a:bodyPr>
              <a:spAutoFit/>
            </a:bodyPr>
            <a:lstStyle/>
            <a:p>
              <a:pPr algn="ctr"/>
              <a:r>
                <a:rPr lang="en-US" sz="1600"/>
                <a:t>Front</a:t>
              </a:r>
            </a:p>
            <a:p>
              <a:pPr algn="ctr"/>
              <a:r>
                <a:rPr lang="en-US" sz="1600"/>
                <a:t>4.5%</a:t>
              </a:r>
            </a:p>
            <a:p>
              <a:pPr algn="ctr"/>
              <a:endParaRPr lang="en-US" sz="1600"/>
            </a:p>
          </p:txBody>
        </p:sp>
        <p:sp>
          <p:nvSpPr>
            <p:cNvPr id="17418" name="TextBox 132"/>
            <p:cNvSpPr txBox="1">
              <a:spLocks noChangeArrowheads="1"/>
            </p:cNvSpPr>
            <p:nvPr/>
          </p:nvSpPr>
          <p:spPr bwMode="auto">
            <a:xfrm>
              <a:off x="5000628" y="1883623"/>
              <a:ext cx="714380" cy="789346"/>
            </a:xfrm>
            <a:prstGeom prst="rect">
              <a:avLst/>
            </a:prstGeom>
            <a:noFill/>
            <a:ln w="9525">
              <a:noFill/>
              <a:miter lim="800000"/>
              <a:headEnd/>
              <a:tailEnd/>
            </a:ln>
          </p:spPr>
          <p:txBody>
            <a:bodyPr>
              <a:spAutoFit/>
            </a:bodyPr>
            <a:lstStyle/>
            <a:p>
              <a:pPr algn="ctr"/>
              <a:r>
                <a:rPr lang="en-US" sz="1600"/>
                <a:t>Tail</a:t>
              </a:r>
            </a:p>
            <a:p>
              <a:pPr algn="ctr"/>
              <a:r>
                <a:rPr lang="en-US" sz="1600"/>
                <a:t>3.5%</a:t>
              </a:r>
            </a:p>
            <a:p>
              <a:pPr algn="ctr"/>
              <a:endParaRPr lang="en-US" sz="1600"/>
            </a:p>
          </p:txBody>
        </p:sp>
        <p:sp>
          <p:nvSpPr>
            <p:cNvPr id="17419" name="TextBox 133"/>
            <p:cNvSpPr txBox="1">
              <a:spLocks noChangeArrowheads="1"/>
            </p:cNvSpPr>
            <p:nvPr/>
          </p:nvSpPr>
          <p:spPr bwMode="auto">
            <a:xfrm>
              <a:off x="571472" y="4272985"/>
              <a:ext cx="2714644" cy="555465"/>
            </a:xfrm>
            <a:prstGeom prst="rect">
              <a:avLst/>
            </a:prstGeom>
            <a:noFill/>
            <a:ln w="9525">
              <a:noFill/>
              <a:miter lim="800000"/>
              <a:headEnd/>
              <a:tailEnd/>
            </a:ln>
          </p:spPr>
          <p:txBody>
            <a:bodyPr>
              <a:spAutoFit/>
            </a:bodyPr>
            <a:lstStyle/>
            <a:p>
              <a:pPr algn="ctr"/>
              <a:r>
                <a:rPr lang="en-US" sz="1600"/>
                <a:t>Under floor equipment</a:t>
              </a:r>
            </a:p>
            <a:p>
              <a:pPr algn="ctr"/>
              <a:r>
                <a:rPr lang="en-US" sz="1600"/>
                <a:t>7.5%</a:t>
              </a:r>
            </a:p>
          </p:txBody>
        </p:sp>
        <p:sp>
          <p:nvSpPr>
            <p:cNvPr id="17420" name="TextBox 136"/>
            <p:cNvSpPr txBox="1">
              <a:spLocks noChangeArrowheads="1"/>
            </p:cNvSpPr>
            <p:nvPr/>
          </p:nvSpPr>
          <p:spPr bwMode="auto">
            <a:xfrm>
              <a:off x="1643042" y="4955457"/>
              <a:ext cx="1857388" cy="789346"/>
            </a:xfrm>
            <a:prstGeom prst="rect">
              <a:avLst/>
            </a:prstGeom>
            <a:noFill/>
            <a:ln w="9525">
              <a:noFill/>
              <a:miter lim="800000"/>
              <a:headEnd/>
              <a:tailEnd/>
            </a:ln>
          </p:spPr>
          <p:txBody>
            <a:bodyPr>
              <a:spAutoFit/>
            </a:bodyPr>
            <a:lstStyle/>
            <a:p>
              <a:pPr algn="ctr"/>
              <a:r>
                <a:rPr lang="en-US" sz="1600"/>
                <a:t>Ventilation etc</a:t>
              </a:r>
            </a:p>
            <a:p>
              <a:pPr algn="ctr"/>
              <a:r>
                <a:rPr lang="en-US" sz="1600"/>
                <a:t>4%</a:t>
              </a:r>
            </a:p>
            <a:p>
              <a:pPr algn="ctr"/>
              <a:endParaRPr lang="en-US" sz="1600"/>
            </a:p>
          </p:txBody>
        </p:sp>
        <p:sp>
          <p:nvSpPr>
            <p:cNvPr id="17421" name="TextBox 137"/>
            <p:cNvSpPr txBox="1">
              <a:spLocks noChangeArrowheads="1"/>
            </p:cNvSpPr>
            <p:nvPr/>
          </p:nvSpPr>
          <p:spPr bwMode="auto">
            <a:xfrm>
              <a:off x="2357422" y="5572140"/>
              <a:ext cx="1500198" cy="555465"/>
            </a:xfrm>
            <a:prstGeom prst="rect">
              <a:avLst/>
            </a:prstGeom>
            <a:noFill/>
            <a:ln w="9525">
              <a:noFill/>
              <a:miter lim="800000"/>
              <a:headEnd/>
              <a:tailEnd/>
            </a:ln>
          </p:spPr>
          <p:txBody>
            <a:bodyPr>
              <a:spAutoFit/>
            </a:bodyPr>
            <a:lstStyle/>
            <a:p>
              <a:pPr algn="ctr"/>
              <a:r>
                <a:rPr lang="en-US" sz="1600"/>
                <a:t>Pantographs</a:t>
              </a:r>
            </a:p>
            <a:p>
              <a:pPr algn="ctr"/>
              <a:r>
                <a:rPr lang="en-US" sz="1600"/>
                <a:t>8%</a:t>
              </a:r>
            </a:p>
          </p:txBody>
        </p:sp>
      </p:grpSp>
    </p:spTree>
    <p:extLst>
      <p:ext uri="{BB962C8B-B14F-4D97-AF65-F5344CB8AC3E}">
        <p14:creationId xmlns:p14="http://schemas.microsoft.com/office/powerpoint/2010/main" val="267975488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2" name="Rectangle 70">
            <a:extLst>
              <a:ext uri="{FF2B5EF4-FFF2-40B4-BE49-F238E27FC236}">
                <a16:creationId xmlns=""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 xmlns:a16="http://schemas.microsoft.com/office/drawing/2014/main" id="{413D20B3-4CED-4896-B4B0-AD1CF267940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466" b="8696"/>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6946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90385" y="5556442"/>
            <a:ext cx="6465292" cy="569214"/>
          </a:xfrm>
          <a:prstGeom prst="rect">
            <a:avLst/>
          </a:prstGeom>
        </p:spPr>
        <p:txBody>
          <a:bodyPr vert="horz" wrap="square" lIns="0" tIns="10941" rIns="0" bIns="0" rtlCol="0">
            <a:spAutoFit/>
          </a:bodyPr>
          <a:lstStyle/>
          <a:p>
            <a:pPr marL="11516">
              <a:spcBef>
                <a:spcPts val="86"/>
              </a:spcBef>
            </a:pPr>
            <a:r>
              <a:rPr sz="3627" b="1" spc="-345" dirty="0">
                <a:latin typeface="Arial"/>
                <a:cs typeface="Arial"/>
              </a:rPr>
              <a:t>Vehicle </a:t>
            </a:r>
            <a:r>
              <a:rPr sz="3627" b="1" spc="-408" dirty="0">
                <a:latin typeface="Arial"/>
                <a:cs typeface="Arial"/>
              </a:rPr>
              <a:t>Design </a:t>
            </a:r>
            <a:r>
              <a:rPr sz="3627" b="1" spc="-208" dirty="0">
                <a:latin typeface="Arial"/>
                <a:cs typeface="Arial"/>
              </a:rPr>
              <a:t>to </a:t>
            </a:r>
            <a:r>
              <a:rPr sz="3627" b="1" spc="-295" dirty="0">
                <a:latin typeface="Arial"/>
                <a:cs typeface="Arial"/>
              </a:rPr>
              <a:t>Minimise </a:t>
            </a:r>
            <a:r>
              <a:rPr sz="3627" b="1" spc="-336" dirty="0">
                <a:latin typeface="Arial"/>
                <a:cs typeface="Arial"/>
              </a:rPr>
              <a:t>Air</a:t>
            </a:r>
            <a:r>
              <a:rPr sz="3627" b="1" spc="-32" dirty="0">
                <a:latin typeface="Arial"/>
                <a:cs typeface="Arial"/>
              </a:rPr>
              <a:t> </a:t>
            </a:r>
            <a:r>
              <a:rPr sz="3627" b="1" spc="-394" dirty="0">
                <a:latin typeface="Arial"/>
                <a:cs typeface="Arial"/>
              </a:rPr>
              <a:t>Drag</a:t>
            </a:r>
            <a:endParaRPr sz="3627">
              <a:latin typeface="Arial"/>
              <a:cs typeface="Arial"/>
            </a:endParaRPr>
          </a:p>
        </p:txBody>
      </p:sp>
      <p:sp>
        <p:nvSpPr>
          <p:cNvPr id="3" name="object 3"/>
          <p:cNvSpPr/>
          <p:nvPr/>
        </p:nvSpPr>
        <p:spPr>
          <a:xfrm>
            <a:off x="2250913" y="1075168"/>
            <a:ext cx="7687870" cy="3977295"/>
          </a:xfrm>
          <a:prstGeom prst="rect">
            <a:avLst/>
          </a:prstGeom>
          <a:blipFill>
            <a:blip r:embed="rId2" cstate="print"/>
            <a:stretch>
              <a:fillRect/>
            </a:stretch>
          </a:blipFill>
        </p:spPr>
        <p:txBody>
          <a:bodyPr wrap="square" lIns="0" tIns="0" rIns="0" bIns="0" rtlCol="0"/>
          <a:lstStyle/>
          <a:p>
            <a:endParaRPr sz="1632"/>
          </a:p>
        </p:txBody>
      </p:sp>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277"/>
            <a:ext cx="12191999" cy="646331"/>
          </a:xfrm>
          <a:prstGeom prst="rect">
            <a:avLst/>
          </a:prstGeom>
        </p:spPr>
        <p:txBody>
          <a:bodyPr wrap="square">
            <a:spAutoFit/>
          </a:bodyPr>
          <a:lstStyle/>
          <a:p>
            <a:r>
              <a:rPr lang="en-IN" sz="3600" u="sng" spc="-4" dirty="0">
                <a:latin typeface="Arial" panose="020B0604020202020204" pitchFamily="34" charset="0"/>
                <a:cs typeface="Arial" panose="020B0604020202020204" pitchFamily="34" charset="0"/>
              </a:rPr>
              <a:t>Achieving High</a:t>
            </a:r>
            <a:r>
              <a:rPr lang="en-IN" sz="3600" u="sng" spc="-101" dirty="0">
                <a:latin typeface="Arial" panose="020B0604020202020204" pitchFamily="34" charset="0"/>
                <a:cs typeface="Arial" panose="020B0604020202020204" pitchFamily="34" charset="0"/>
              </a:rPr>
              <a:t> </a:t>
            </a:r>
            <a:r>
              <a:rPr lang="en-IN" sz="3600" u="sng" dirty="0">
                <a:latin typeface="Arial" panose="020B0604020202020204" pitchFamily="34" charset="0"/>
                <a:cs typeface="Arial" panose="020B0604020202020204" pitchFamily="34" charset="0"/>
              </a:rPr>
              <a:t>Speed</a:t>
            </a:r>
          </a:p>
        </p:txBody>
      </p:sp>
      <p:sp>
        <p:nvSpPr>
          <p:cNvPr id="5" name="object 2"/>
          <p:cNvSpPr/>
          <p:nvPr/>
        </p:nvSpPr>
        <p:spPr>
          <a:xfrm>
            <a:off x="1336907" y="2029821"/>
            <a:ext cx="8990434" cy="1378277"/>
          </a:xfrm>
          <a:prstGeom prst="rect">
            <a:avLst/>
          </a:prstGeom>
          <a:blipFill>
            <a:blip r:embed="rId2" cstate="print"/>
            <a:stretch>
              <a:fillRect/>
            </a:stretch>
          </a:blipFill>
        </p:spPr>
        <p:txBody>
          <a:bodyPr wrap="square" lIns="0" tIns="0" rIns="0" bIns="0" rtlCol="0"/>
          <a:lstStyle/>
          <a:p>
            <a:endParaRPr/>
          </a:p>
        </p:txBody>
      </p:sp>
      <p:sp>
        <p:nvSpPr>
          <p:cNvPr id="6" name="object 3"/>
          <p:cNvSpPr/>
          <p:nvPr/>
        </p:nvSpPr>
        <p:spPr>
          <a:xfrm>
            <a:off x="2635570" y="4152499"/>
            <a:ext cx="5491506" cy="2103150"/>
          </a:xfrm>
          <a:prstGeom prst="rect">
            <a:avLst/>
          </a:prstGeom>
          <a:blipFill>
            <a:blip r:embed="rId3" cstate="print"/>
            <a:stretch>
              <a:fillRect/>
            </a:stretch>
          </a:blipFill>
        </p:spPr>
        <p:txBody>
          <a:bodyPr wrap="square" lIns="0" tIns="0" rIns="0" bIns="0" rtlCol="0"/>
          <a:lstStyle/>
          <a:p>
            <a:pPr algn="ctr"/>
            <a:endParaRPr dirty="0"/>
          </a:p>
        </p:txBody>
      </p:sp>
      <p:sp>
        <p:nvSpPr>
          <p:cNvPr id="7" name="object 9"/>
          <p:cNvSpPr txBox="1"/>
          <p:nvPr/>
        </p:nvSpPr>
        <p:spPr>
          <a:xfrm>
            <a:off x="252368" y="657608"/>
            <a:ext cx="8235032" cy="1193125"/>
          </a:xfrm>
          <a:prstGeom prst="rect">
            <a:avLst/>
          </a:prstGeom>
        </p:spPr>
        <p:txBody>
          <a:bodyPr vert="horz" wrap="square" lIns="0" tIns="201146" rIns="0" bIns="0" rtlCol="0">
            <a:spAutoFit/>
          </a:bodyPr>
          <a:lstStyle/>
          <a:p>
            <a:pPr marL="11206">
              <a:spcBef>
                <a:spcPts val="1584"/>
              </a:spcBef>
              <a:tabLst>
                <a:tab pos="204518" algn="l"/>
              </a:tabLst>
            </a:pPr>
            <a:r>
              <a:rPr lang="en-IN" sz="2000" b="1" u="sng" spc="-4" dirty="0">
                <a:latin typeface="Arial"/>
                <a:cs typeface="Arial"/>
              </a:rPr>
              <a:t>Aerodynamic </a:t>
            </a:r>
            <a:r>
              <a:rPr sz="2000" b="1" u="sng" spc="-4" dirty="0">
                <a:latin typeface="Arial"/>
                <a:cs typeface="Arial"/>
              </a:rPr>
              <a:t>Design</a:t>
            </a:r>
          </a:p>
          <a:p>
            <a:pPr marL="745231">
              <a:spcBef>
                <a:spcPts val="993"/>
              </a:spcBef>
            </a:pPr>
            <a:r>
              <a:rPr spc="-4" dirty="0">
                <a:latin typeface="Arial"/>
                <a:cs typeface="Arial"/>
              </a:rPr>
              <a:t>For high </a:t>
            </a:r>
            <a:r>
              <a:rPr dirty="0">
                <a:latin typeface="Arial"/>
                <a:cs typeface="Arial"/>
              </a:rPr>
              <a:t>speeds, air </a:t>
            </a:r>
            <a:r>
              <a:rPr spc="-4" dirty="0">
                <a:latin typeface="Arial"/>
                <a:cs typeface="Arial"/>
              </a:rPr>
              <a:t>drag is to </a:t>
            </a:r>
            <a:r>
              <a:rPr spc="-9" dirty="0">
                <a:latin typeface="Arial"/>
                <a:cs typeface="Arial"/>
              </a:rPr>
              <a:t>be</a:t>
            </a:r>
            <a:r>
              <a:rPr spc="13" dirty="0">
                <a:latin typeface="Arial"/>
                <a:cs typeface="Arial"/>
              </a:rPr>
              <a:t> </a:t>
            </a:r>
            <a:r>
              <a:rPr dirty="0">
                <a:latin typeface="Arial"/>
                <a:cs typeface="Arial"/>
              </a:rPr>
              <a:t>minimized.</a:t>
            </a:r>
          </a:p>
          <a:p>
            <a:pPr marL="745231"/>
            <a:r>
              <a:rPr spc="-4" dirty="0">
                <a:latin typeface="Arial"/>
                <a:cs typeface="Arial"/>
              </a:rPr>
              <a:t>Aerodynamically </a:t>
            </a:r>
            <a:r>
              <a:rPr dirty="0">
                <a:latin typeface="Arial"/>
                <a:cs typeface="Arial"/>
              </a:rPr>
              <a:t>designed </a:t>
            </a:r>
            <a:r>
              <a:rPr spc="-4" dirty="0">
                <a:latin typeface="Arial"/>
                <a:cs typeface="Arial"/>
              </a:rPr>
              <a:t>Car body with long </a:t>
            </a:r>
            <a:r>
              <a:rPr dirty="0">
                <a:latin typeface="Arial"/>
                <a:cs typeface="Arial"/>
              </a:rPr>
              <a:t>nose </a:t>
            </a:r>
            <a:r>
              <a:rPr spc="-4" dirty="0">
                <a:latin typeface="Arial"/>
                <a:cs typeface="Arial"/>
              </a:rPr>
              <a:t>to reduce</a:t>
            </a:r>
            <a:r>
              <a:rPr spc="4" dirty="0">
                <a:latin typeface="Arial"/>
                <a:cs typeface="Arial"/>
              </a:rPr>
              <a:t> </a:t>
            </a:r>
            <a:r>
              <a:rPr spc="-4" dirty="0">
                <a:latin typeface="Arial"/>
                <a:cs typeface="Arial"/>
              </a:rPr>
              <a:t>drag</a:t>
            </a:r>
            <a:endParaRPr dirty="0">
              <a:latin typeface="Arial"/>
              <a:cs typeface="Arial"/>
            </a:endParaRPr>
          </a:p>
        </p:txBody>
      </p:sp>
      <p:sp>
        <p:nvSpPr>
          <p:cNvPr id="8" name="object 13"/>
          <p:cNvSpPr txBox="1"/>
          <p:nvPr/>
        </p:nvSpPr>
        <p:spPr>
          <a:xfrm>
            <a:off x="505609" y="3587186"/>
            <a:ext cx="11686390" cy="565313"/>
          </a:xfrm>
          <a:prstGeom prst="rect">
            <a:avLst/>
          </a:prstGeom>
        </p:spPr>
        <p:txBody>
          <a:bodyPr vert="horz" wrap="square" lIns="0" tIns="11206" rIns="0" bIns="0" rtlCol="0">
            <a:spAutoFit/>
          </a:bodyPr>
          <a:lstStyle/>
          <a:p>
            <a:pPr marL="11206" marR="4483">
              <a:spcBef>
                <a:spcPts val="88"/>
              </a:spcBef>
            </a:pPr>
            <a:r>
              <a:rPr spc="-4" dirty="0">
                <a:solidFill>
                  <a:srgbClr val="FF0000"/>
                </a:solidFill>
                <a:latin typeface="Arial"/>
                <a:cs typeface="Arial"/>
              </a:rPr>
              <a:t>When </a:t>
            </a:r>
            <a:r>
              <a:rPr spc="-9" dirty="0">
                <a:solidFill>
                  <a:srgbClr val="FF0000"/>
                </a:solidFill>
                <a:latin typeface="Arial"/>
                <a:cs typeface="Arial"/>
              </a:rPr>
              <a:t>high </a:t>
            </a:r>
            <a:r>
              <a:rPr spc="-4" dirty="0">
                <a:solidFill>
                  <a:srgbClr val="FF0000"/>
                </a:solidFill>
                <a:latin typeface="Arial"/>
                <a:cs typeface="Arial"/>
              </a:rPr>
              <a:t>speed train exits </a:t>
            </a:r>
            <a:r>
              <a:rPr dirty="0">
                <a:solidFill>
                  <a:srgbClr val="FF0000"/>
                </a:solidFill>
                <a:latin typeface="Arial"/>
                <a:cs typeface="Arial"/>
              </a:rPr>
              <a:t>a </a:t>
            </a:r>
            <a:r>
              <a:rPr spc="-9" dirty="0">
                <a:solidFill>
                  <a:srgbClr val="FF0000"/>
                </a:solidFill>
                <a:latin typeface="Arial"/>
                <a:cs typeface="Arial"/>
              </a:rPr>
              <a:t>tunnel, </a:t>
            </a:r>
            <a:r>
              <a:rPr dirty="0">
                <a:solidFill>
                  <a:srgbClr val="FF0000"/>
                </a:solidFill>
                <a:latin typeface="Arial"/>
                <a:cs typeface="Arial"/>
              </a:rPr>
              <a:t>a </a:t>
            </a:r>
            <a:r>
              <a:rPr spc="-4" dirty="0">
                <a:solidFill>
                  <a:srgbClr val="FF0000"/>
                </a:solidFill>
                <a:latin typeface="Arial"/>
                <a:cs typeface="Arial"/>
              </a:rPr>
              <a:t>blasting sound is </a:t>
            </a:r>
            <a:r>
              <a:rPr spc="-9" dirty="0">
                <a:solidFill>
                  <a:srgbClr val="FF0000"/>
                </a:solidFill>
                <a:latin typeface="Arial"/>
                <a:cs typeface="Arial"/>
              </a:rPr>
              <a:t>generated </a:t>
            </a:r>
            <a:r>
              <a:rPr spc="-4" dirty="0">
                <a:solidFill>
                  <a:srgbClr val="FF0000"/>
                </a:solidFill>
                <a:latin typeface="Arial"/>
                <a:cs typeface="Arial"/>
              </a:rPr>
              <a:t>due </a:t>
            </a:r>
            <a:r>
              <a:rPr dirty="0">
                <a:solidFill>
                  <a:srgbClr val="FF0000"/>
                </a:solidFill>
                <a:latin typeface="Arial"/>
                <a:cs typeface="Arial"/>
              </a:rPr>
              <a:t>to </a:t>
            </a:r>
            <a:r>
              <a:rPr spc="-4" dirty="0">
                <a:solidFill>
                  <a:srgbClr val="FF0000"/>
                </a:solidFill>
                <a:latin typeface="Arial"/>
                <a:cs typeface="Arial"/>
              </a:rPr>
              <a:t>micro  pressure waves. </a:t>
            </a:r>
            <a:r>
              <a:rPr spc="-88" dirty="0">
                <a:solidFill>
                  <a:srgbClr val="FF0000"/>
                </a:solidFill>
                <a:latin typeface="Arial"/>
                <a:cs typeface="Arial"/>
              </a:rPr>
              <a:t>To </a:t>
            </a:r>
            <a:r>
              <a:rPr spc="-9" dirty="0">
                <a:solidFill>
                  <a:srgbClr val="FF0000"/>
                </a:solidFill>
                <a:latin typeface="Arial"/>
                <a:cs typeface="Arial"/>
              </a:rPr>
              <a:t>reduce </a:t>
            </a:r>
            <a:r>
              <a:rPr dirty="0">
                <a:solidFill>
                  <a:srgbClr val="FF0000"/>
                </a:solidFill>
                <a:latin typeface="Arial"/>
                <a:cs typeface="Arial"/>
              </a:rPr>
              <a:t>this </a:t>
            </a:r>
            <a:r>
              <a:rPr spc="-4" dirty="0">
                <a:solidFill>
                  <a:srgbClr val="FF0000"/>
                </a:solidFill>
                <a:latin typeface="Arial"/>
                <a:cs typeface="Arial"/>
              </a:rPr>
              <a:t>micro pressure, </a:t>
            </a:r>
            <a:r>
              <a:rPr dirty="0">
                <a:solidFill>
                  <a:srgbClr val="FF0000"/>
                </a:solidFill>
                <a:latin typeface="Arial"/>
                <a:cs typeface="Arial"/>
              </a:rPr>
              <a:t>the </a:t>
            </a:r>
            <a:r>
              <a:rPr spc="-4" dirty="0">
                <a:solidFill>
                  <a:srgbClr val="FF0000"/>
                </a:solidFill>
                <a:latin typeface="Arial"/>
                <a:cs typeface="Arial"/>
              </a:rPr>
              <a:t>front </a:t>
            </a:r>
            <a:r>
              <a:rPr dirty="0">
                <a:solidFill>
                  <a:srgbClr val="FF0000"/>
                </a:solidFill>
                <a:latin typeface="Arial"/>
                <a:cs typeface="Arial"/>
              </a:rPr>
              <a:t>car </a:t>
            </a:r>
            <a:r>
              <a:rPr spc="-4" dirty="0">
                <a:solidFill>
                  <a:srgbClr val="FF0000"/>
                </a:solidFill>
                <a:latin typeface="Arial"/>
                <a:cs typeface="Arial"/>
              </a:rPr>
              <a:t>is designed </a:t>
            </a:r>
            <a:r>
              <a:rPr spc="-13" dirty="0">
                <a:solidFill>
                  <a:srgbClr val="FF0000"/>
                </a:solidFill>
                <a:latin typeface="Arial"/>
                <a:cs typeface="Arial"/>
              </a:rPr>
              <a:t>with </a:t>
            </a:r>
            <a:r>
              <a:rPr dirty="0">
                <a:solidFill>
                  <a:srgbClr val="FF0000"/>
                </a:solidFill>
                <a:latin typeface="Arial"/>
                <a:cs typeface="Arial"/>
              </a:rPr>
              <a:t>a  </a:t>
            </a:r>
            <a:r>
              <a:rPr spc="-4" dirty="0">
                <a:solidFill>
                  <a:srgbClr val="FF0000"/>
                </a:solidFill>
                <a:latin typeface="Arial"/>
                <a:cs typeface="Arial"/>
              </a:rPr>
              <a:t>nose</a:t>
            </a:r>
            <a:r>
              <a:rPr spc="4" dirty="0">
                <a:solidFill>
                  <a:srgbClr val="FF0000"/>
                </a:solidFill>
                <a:latin typeface="Arial"/>
                <a:cs typeface="Arial"/>
              </a:rPr>
              <a:t> </a:t>
            </a:r>
            <a:r>
              <a:rPr spc="-4" dirty="0">
                <a:solidFill>
                  <a:srgbClr val="FF0000"/>
                </a:solidFill>
                <a:latin typeface="Arial"/>
                <a:cs typeface="Arial"/>
              </a:rPr>
              <a:t>section.</a:t>
            </a:r>
            <a:endParaRPr dirty="0">
              <a:latin typeface="Arial"/>
              <a:cs typeface="Arial"/>
            </a:endParaRPr>
          </a:p>
        </p:txBody>
      </p:sp>
    </p:spTree>
    <p:extLst>
      <p:ext uri="{BB962C8B-B14F-4D97-AF65-F5344CB8AC3E}">
        <p14:creationId xmlns:p14="http://schemas.microsoft.com/office/powerpoint/2010/main" val="1153562860"/>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 xmlns:a16="http://schemas.microsoft.com/office/drawing/2014/main" id="{488FD0D3-ADD1-4336-90D5-DB073CB65121}"/>
              </a:ext>
            </a:extLst>
          </p:cNvPr>
          <p:cNvPicPr>
            <a:picLocks noGrp="1" noChangeAspect="1"/>
          </p:cNvPicPr>
          <p:nvPr>
            <p:ph idx="1"/>
          </p:nvPr>
        </p:nvPicPr>
        <p:blipFill>
          <a:blip r:embed="rId2"/>
          <a:stretch>
            <a:fillRect/>
          </a:stretch>
        </p:blipFill>
        <p:spPr>
          <a:xfrm>
            <a:off x="887413" y="1844675"/>
            <a:ext cx="4884738" cy="4449763"/>
          </a:xfrm>
        </p:spPr>
      </p:pic>
      <p:pic>
        <p:nvPicPr>
          <p:cNvPr id="7" name="Picture 6" descr="A group of colored pencils&#10;&#10;Description automatically generated with low confidence">
            <a:extLst>
              <a:ext uri="{FF2B5EF4-FFF2-40B4-BE49-F238E27FC236}">
                <a16:creationId xmlns="" xmlns:a16="http://schemas.microsoft.com/office/drawing/2014/main" id="{DF0F8201-7D0E-4121-93DE-3D3F2D15B0D2}"/>
              </a:ext>
            </a:extLst>
          </p:cNvPr>
          <p:cNvPicPr>
            <a:picLocks noChangeAspect="1"/>
          </p:cNvPicPr>
          <p:nvPr/>
        </p:nvPicPr>
        <p:blipFill>
          <a:blip r:embed="rId3"/>
          <a:stretch>
            <a:fillRect/>
          </a:stretch>
        </p:blipFill>
        <p:spPr>
          <a:xfrm>
            <a:off x="5843588" y="1844675"/>
            <a:ext cx="5459413" cy="1843088"/>
          </a:xfrm>
          <a:prstGeom prst="rect">
            <a:avLst/>
          </a:prstGeom>
        </p:spPr>
      </p:pic>
      <p:pic>
        <p:nvPicPr>
          <p:cNvPr id="1026" name="Picture 2" descr="A train on the railway tracks&#10;&#10;Description automatically generated with medium confidence">
            <a:extLst>
              <a:ext uri="{FF2B5EF4-FFF2-40B4-BE49-F238E27FC236}">
                <a16:creationId xmlns="" xmlns:a16="http://schemas.microsoft.com/office/drawing/2014/main" id="{68983AC2-2C60-4F19-ACD1-A136B894F0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33" t="28022" r="5733" b="10808"/>
          <a:stretch/>
        </p:blipFill>
        <p:spPr bwMode="auto">
          <a:xfrm>
            <a:off x="5843588" y="3759200"/>
            <a:ext cx="5459413" cy="2535238"/>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94EAC07E-C244-4827-894F-2F650A2D08B4}"/>
              </a:ext>
            </a:extLst>
          </p:cNvPr>
          <p:cNvSpPr>
            <a:spLocks noGrp="1"/>
          </p:cNvSpPr>
          <p:nvPr>
            <p:ph type="title"/>
          </p:nvPr>
        </p:nvSpPr>
        <p:spPr>
          <a:xfrm>
            <a:off x="838200" y="184805"/>
            <a:ext cx="10515600" cy="1505883"/>
          </a:xfrm>
        </p:spPr>
        <p:txBody>
          <a:bodyPr vert="horz" lIns="91440" tIns="45720" rIns="91440" bIns="45720" rtlCol="0" anchor="ctr">
            <a:normAutofit/>
          </a:bodyPr>
          <a:lstStyle/>
          <a:p>
            <a:pPr algn="ctr"/>
            <a:r>
              <a:rPr lang="en-US" sz="5200" b="1" kern="1200" dirty="0">
                <a:solidFill>
                  <a:schemeClr val="tx1"/>
                </a:solidFill>
                <a:latin typeface="+mj-lt"/>
                <a:ea typeface="+mj-ea"/>
                <a:cs typeface="+mj-cs"/>
              </a:rPr>
              <a:t>AERODYNAMIC BODY DESIGN</a:t>
            </a:r>
          </a:p>
        </p:txBody>
      </p:sp>
    </p:spTree>
    <p:extLst>
      <p:ext uri="{BB962C8B-B14F-4D97-AF65-F5344CB8AC3E}">
        <p14:creationId xmlns:p14="http://schemas.microsoft.com/office/powerpoint/2010/main" val="352756276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1999" cy="646331"/>
          </a:xfrm>
          <a:prstGeom prst="rect">
            <a:avLst/>
          </a:prstGeom>
        </p:spPr>
        <p:txBody>
          <a:bodyPr wrap="square">
            <a:spAutoFit/>
          </a:bodyPr>
          <a:lstStyle/>
          <a:p>
            <a:r>
              <a:rPr lang="en-IN" sz="3600" u="sng" spc="-4" dirty="0">
                <a:latin typeface="Arial" panose="020B0604020202020204" pitchFamily="34" charset="0"/>
                <a:cs typeface="Arial" panose="020B0604020202020204" pitchFamily="34" charset="0"/>
              </a:rPr>
              <a:t>Achieving High</a:t>
            </a:r>
            <a:r>
              <a:rPr lang="en-IN" sz="3600" u="sng" spc="-101" dirty="0">
                <a:latin typeface="Arial" panose="020B0604020202020204" pitchFamily="34" charset="0"/>
                <a:cs typeface="Arial" panose="020B0604020202020204" pitchFamily="34" charset="0"/>
              </a:rPr>
              <a:t> </a:t>
            </a:r>
            <a:r>
              <a:rPr lang="en-IN" sz="3600" u="sng" dirty="0">
                <a:latin typeface="Arial" panose="020B0604020202020204" pitchFamily="34" charset="0"/>
                <a:cs typeface="Arial" panose="020B0604020202020204" pitchFamily="34" charset="0"/>
              </a:rPr>
              <a:t>Speed</a:t>
            </a:r>
          </a:p>
        </p:txBody>
      </p:sp>
      <p:sp>
        <p:nvSpPr>
          <p:cNvPr id="5" name="object 2"/>
          <p:cNvSpPr txBox="1"/>
          <p:nvPr/>
        </p:nvSpPr>
        <p:spPr>
          <a:xfrm>
            <a:off x="8033286" y="5588522"/>
            <a:ext cx="2651872" cy="582037"/>
          </a:xfrm>
          <a:prstGeom prst="rect">
            <a:avLst/>
          </a:prstGeom>
        </p:spPr>
        <p:txBody>
          <a:bodyPr vert="horz" wrap="square" lIns="0" tIns="11766" rIns="0" bIns="0" rtlCol="0">
            <a:spAutoFit/>
          </a:bodyPr>
          <a:lstStyle/>
          <a:p>
            <a:pPr marL="11206" marR="4483" algn="just">
              <a:spcBef>
                <a:spcPts val="93"/>
              </a:spcBef>
            </a:pPr>
            <a:r>
              <a:rPr sz="1235" spc="-4" dirty="0">
                <a:latin typeface="Arial"/>
                <a:cs typeface="Arial"/>
              </a:rPr>
              <a:t>Side and Bottom covers for Bogies  </a:t>
            </a:r>
            <a:r>
              <a:rPr sz="1235" dirty="0">
                <a:latin typeface="Arial"/>
                <a:cs typeface="Arial"/>
              </a:rPr>
              <a:t>and </a:t>
            </a:r>
            <a:r>
              <a:rPr sz="1235" spc="-4" dirty="0">
                <a:latin typeface="Arial"/>
                <a:cs typeface="Arial"/>
              </a:rPr>
              <a:t>other underframe </a:t>
            </a:r>
            <a:r>
              <a:rPr sz="1235" spc="-9" dirty="0">
                <a:latin typeface="Arial"/>
                <a:cs typeface="Arial"/>
              </a:rPr>
              <a:t>mounted  </a:t>
            </a:r>
            <a:r>
              <a:rPr sz="1235" spc="-4" dirty="0">
                <a:latin typeface="Arial"/>
                <a:cs typeface="Arial"/>
              </a:rPr>
              <a:t>equipment</a:t>
            </a:r>
            <a:endParaRPr sz="1235" dirty="0">
              <a:latin typeface="Arial"/>
              <a:cs typeface="Arial"/>
            </a:endParaRPr>
          </a:p>
        </p:txBody>
      </p:sp>
      <p:sp>
        <p:nvSpPr>
          <p:cNvPr id="7" name="object 9"/>
          <p:cNvSpPr/>
          <p:nvPr/>
        </p:nvSpPr>
        <p:spPr>
          <a:xfrm>
            <a:off x="923820" y="1128483"/>
            <a:ext cx="7019364" cy="2701144"/>
          </a:xfrm>
          <a:prstGeom prst="rect">
            <a:avLst/>
          </a:prstGeom>
          <a:blipFill>
            <a:blip r:embed="rId2" cstate="print"/>
            <a:stretch>
              <a:fillRect/>
            </a:stretch>
          </a:blipFill>
        </p:spPr>
        <p:txBody>
          <a:bodyPr wrap="square" lIns="0" tIns="0" rIns="0" bIns="0" rtlCol="0"/>
          <a:lstStyle/>
          <a:p>
            <a:endParaRPr/>
          </a:p>
        </p:txBody>
      </p:sp>
      <p:sp>
        <p:nvSpPr>
          <p:cNvPr id="8" name="object 10"/>
          <p:cNvSpPr/>
          <p:nvPr/>
        </p:nvSpPr>
        <p:spPr>
          <a:xfrm>
            <a:off x="923820" y="3804227"/>
            <a:ext cx="7019364" cy="2471364"/>
          </a:xfrm>
          <a:prstGeom prst="rect">
            <a:avLst/>
          </a:prstGeom>
          <a:blipFill>
            <a:blip r:embed="rId3" cstate="print"/>
            <a:stretch>
              <a:fillRect/>
            </a:stretch>
          </a:blipFill>
        </p:spPr>
        <p:txBody>
          <a:bodyPr wrap="square" lIns="0" tIns="0" rIns="0" bIns="0" rtlCol="0"/>
          <a:lstStyle/>
          <a:p>
            <a:endParaRPr/>
          </a:p>
        </p:txBody>
      </p:sp>
      <p:sp>
        <p:nvSpPr>
          <p:cNvPr id="9" name="object 16"/>
          <p:cNvSpPr txBox="1"/>
          <p:nvPr/>
        </p:nvSpPr>
        <p:spPr>
          <a:xfrm>
            <a:off x="8675369" y="4333778"/>
            <a:ext cx="1916206" cy="391985"/>
          </a:xfrm>
          <a:prstGeom prst="rect">
            <a:avLst/>
          </a:prstGeom>
        </p:spPr>
        <p:txBody>
          <a:bodyPr vert="horz" wrap="square" lIns="0" tIns="11766" rIns="0" bIns="0" rtlCol="0">
            <a:spAutoFit/>
          </a:bodyPr>
          <a:lstStyle/>
          <a:p>
            <a:pPr marL="11206" marR="4483">
              <a:spcBef>
                <a:spcPts val="93"/>
              </a:spcBef>
              <a:tabLst>
                <a:tab pos="709370" algn="l"/>
                <a:tab pos="1190689" algn="l"/>
              </a:tabLst>
            </a:pPr>
            <a:r>
              <a:rPr sz="1235" spc="-4" dirty="0">
                <a:latin typeface="Arial"/>
                <a:cs typeface="Arial"/>
              </a:rPr>
              <a:t>Fairings	fitted	all around  </a:t>
            </a:r>
            <a:r>
              <a:rPr sz="1235" dirty="0">
                <a:latin typeface="Arial"/>
                <a:cs typeface="Arial"/>
              </a:rPr>
              <a:t>the gaps </a:t>
            </a:r>
            <a:r>
              <a:rPr sz="1235" spc="-4" dirty="0">
                <a:latin typeface="Arial"/>
                <a:cs typeface="Arial"/>
              </a:rPr>
              <a:t>between</a:t>
            </a:r>
            <a:r>
              <a:rPr sz="1235" spc="-71" dirty="0">
                <a:latin typeface="Arial"/>
                <a:cs typeface="Arial"/>
              </a:rPr>
              <a:t> </a:t>
            </a:r>
            <a:r>
              <a:rPr sz="1235" dirty="0">
                <a:latin typeface="Arial"/>
                <a:cs typeface="Arial"/>
              </a:rPr>
              <a:t>cars</a:t>
            </a:r>
          </a:p>
        </p:txBody>
      </p:sp>
      <p:sp>
        <p:nvSpPr>
          <p:cNvPr id="10" name="object 17"/>
          <p:cNvSpPr/>
          <p:nvPr/>
        </p:nvSpPr>
        <p:spPr>
          <a:xfrm>
            <a:off x="8294146" y="1079369"/>
            <a:ext cx="2678653" cy="3175620"/>
          </a:xfrm>
          <a:prstGeom prst="rect">
            <a:avLst/>
          </a:prstGeom>
          <a:blipFill>
            <a:blip r:embed="rId4" cstate="print"/>
            <a:stretch>
              <a:fillRect/>
            </a:stretch>
          </a:blipFill>
        </p:spPr>
        <p:txBody>
          <a:bodyPr wrap="square" lIns="0" tIns="0" rIns="0" bIns="0" rtlCol="0"/>
          <a:lstStyle/>
          <a:p>
            <a:endParaRPr/>
          </a:p>
        </p:txBody>
      </p:sp>
      <p:sp>
        <p:nvSpPr>
          <p:cNvPr id="11" name="TextBox 10"/>
          <p:cNvSpPr txBox="1"/>
          <p:nvPr/>
        </p:nvSpPr>
        <p:spPr>
          <a:xfrm>
            <a:off x="68546" y="641159"/>
            <a:ext cx="3766854" cy="461665"/>
          </a:xfrm>
          <a:prstGeom prst="rect">
            <a:avLst/>
          </a:prstGeom>
          <a:noFill/>
        </p:spPr>
        <p:txBody>
          <a:bodyPr wrap="square" rtlCol="0">
            <a:spAutoFit/>
          </a:bodyPr>
          <a:lstStyle/>
          <a:p>
            <a:r>
              <a:rPr lang="en-IN" sz="2400" u="sng" dirty="0">
                <a:latin typeface="Arial" panose="020B0604020202020204" pitchFamily="34" charset="0"/>
                <a:cs typeface="Arial" panose="020B0604020202020204" pitchFamily="34" charset="0"/>
              </a:rPr>
              <a:t>Reducing Air Drag</a:t>
            </a:r>
          </a:p>
        </p:txBody>
      </p:sp>
    </p:spTree>
    <p:extLst>
      <p:ext uri="{BB962C8B-B14F-4D97-AF65-F5344CB8AC3E}">
        <p14:creationId xmlns:p14="http://schemas.microsoft.com/office/powerpoint/2010/main" val="1320982525"/>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bject 42"/>
          <p:cNvSpPr txBox="1">
            <a:spLocks noGrp="1"/>
          </p:cNvSpPr>
          <p:nvPr>
            <p:ph type="title"/>
          </p:nvPr>
        </p:nvSpPr>
        <p:spPr>
          <a:xfrm>
            <a:off x="838200" y="317889"/>
            <a:ext cx="10515600" cy="615553"/>
          </a:xfrm>
          <a:prstGeom prst="rect">
            <a:avLst/>
          </a:prstGeom>
          <a:noFill/>
          <a:ln w="9525">
            <a:solidFill>
              <a:srgbClr val="4471C4"/>
            </a:solidFill>
          </a:ln>
        </p:spPr>
        <p:txBody>
          <a:bodyPr vert="horz" wrap="square" lIns="0" tIns="0" rIns="0" bIns="0" rtlCol="0">
            <a:spAutoFit/>
          </a:bodyPr>
          <a:lstStyle/>
          <a:p>
            <a:pPr marL="91440" algn="ctr">
              <a:lnSpc>
                <a:spcPts val="4835"/>
              </a:lnSpc>
            </a:pPr>
            <a:r>
              <a:rPr lang="en-US" sz="4400" b="1" dirty="0"/>
              <a:t>Why Distributed Power ?</a:t>
            </a:r>
            <a:endParaRPr sz="4400" b="1" dirty="0"/>
          </a:p>
        </p:txBody>
      </p:sp>
      <p:sp>
        <p:nvSpPr>
          <p:cNvPr id="43" name="object 43"/>
          <p:cNvSpPr txBox="1"/>
          <p:nvPr/>
        </p:nvSpPr>
        <p:spPr>
          <a:xfrm>
            <a:off x="8632438" y="1332758"/>
            <a:ext cx="2788945" cy="1245870"/>
          </a:xfrm>
          <a:prstGeom prst="rect">
            <a:avLst/>
          </a:prstGeom>
        </p:spPr>
        <p:txBody>
          <a:bodyPr vert="horz" wrap="square" lIns="0" tIns="13335" rIns="0" bIns="0" rtlCol="0">
            <a:spAutoFit/>
          </a:bodyPr>
          <a:lstStyle/>
          <a:p>
            <a:pPr marL="38100">
              <a:lnSpc>
                <a:spcPct val="100000"/>
              </a:lnSpc>
              <a:spcBef>
                <a:spcPts val="105"/>
              </a:spcBef>
            </a:pPr>
            <a:r>
              <a:rPr sz="2000" spc="5" dirty="0">
                <a:latin typeface="DejaVu Serif Condensed"/>
                <a:cs typeface="DejaVu Serif Condensed"/>
              </a:rPr>
              <a:t>6𝐹</a:t>
            </a:r>
            <a:r>
              <a:rPr sz="2175" spc="7" baseline="-15325" dirty="0">
                <a:latin typeface="DejaVu Serif Condensed"/>
                <a:cs typeface="DejaVu Serif Condensed"/>
              </a:rPr>
              <a:t>𝛼</a:t>
            </a:r>
            <a:r>
              <a:rPr sz="2000" spc="5" dirty="0">
                <a:latin typeface="Carlito"/>
                <a:cs typeface="Carlito"/>
              </a:rPr>
              <a:t>- </a:t>
            </a:r>
            <a:r>
              <a:rPr sz="2000" spc="-40" dirty="0">
                <a:latin typeface="Carlito"/>
                <a:cs typeface="Carlito"/>
              </a:rPr>
              <a:t>(</a:t>
            </a:r>
            <a:r>
              <a:rPr sz="2000" i="1" spc="-40" dirty="0">
                <a:latin typeface="Carlito"/>
                <a:cs typeface="Carlito"/>
              </a:rPr>
              <a:t>D</a:t>
            </a:r>
            <a:r>
              <a:rPr sz="2000" spc="-40" dirty="0">
                <a:latin typeface="Carlito"/>
                <a:cs typeface="Carlito"/>
              </a:rPr>
              <a:t>+</a:t>
            </a:r>
            <a:r>
              <a:rPr sz="2000" spc="-40" dirty="0">
                <a:latin typeface="DejaVu Serif Condensed"/>
                <a:cs typeface="DejaVu Serif Condensed"/>
              </a:rPr>
              <a:t>𝑇</a:t>
            </a:r>
            <a:r>
              <a:rPr sz="2175" spc="-60" baseline="-15325" dirty="0">
                <a:latin typeface="DejaVu Serif Condensed"/>
                <a:cs typeface="DejaVu Serif Condensed"/>
              </a:rPr>
              <a:t>𝑟 </a:t>
            </a:r>
            <a:r>
              <a:rPr sz="2000" spc="-5" dirty="0">
                <a:latin typeface="Carlito"/>
                <a:cs typeface="Carlito"/>
              </a:rPr>
              <a:t>)= </a:t>
            </a:r>
            <a:r>
              <a:rPr sz="2000" spc="145" dirty="0">
                <a:latin typeface="DejaVu Serif Condensed"/>
                <a:cs typeface="DejaVu Serif Condensed"/>
              </a:rPr>
              <a:t>𝑚</a:t>
            </a:r>
            <a:r>
              <a:rPr sz="2175" spc="217" baseline="-15325" dirty="0">
                <a:latin typeface="DejaVu Serif Condensed"/>
                <a:cs typeface="DejaVu Serif Condensed"/>
              </a:rPr>
              <a:t>𝑡𝑟</a:t>
            </a:r>
            <a:r>
              <a:rPr sz="2175" spc="-150" baseline="-15325" dirty="0">
                <a:latin typeface="DejaVu Serif Condensed"/>
                <a:cs typeface="DejaVu Serif Condensed"/>
              </a:rPr>
              <a:t> </a:t>
            </a:r>
            <a:r>
              <a:rPr sz="2000" spc="55" dirty="0">
                <a:latin typeface="DejaVu Serif Condensed"/>
                <a:cs typeface="DejaVu Serif Condensed"/>
              </a:rPr>
              <a:t>𝑎</a:t>
            </a:r>
            <a:r>
              <a:rPr sz="2175" spc="82" baseline="-15325" dirty="0">
                <a:latin typeface="DejaVu Serif Condensed"/>
                <a:cs typeface="DejaVu Serif Condensed"/>
              </a:rPr>
              <a:t>𝑥</a:t>
            </a:r>
            <a:endParaRPr sz="2175" baseline="-15325" dirty="0">
              <a:latin typeface="DejaVu Serif Condensed"/>
              <a:cs typeface="DejaVu Serif Condensed"/>
            </a:endParaRPr>
          </a:p>
          <a:p>
            <a:pPr marL="38100">
              <a:lnSpc>
                <a:spcPct val="100000"/>
              </a:lnSpc>
            </a:pPr>
            <a:r>
              <a:rPr sz="2000" spc="-15" dirty="0">
                <a:latin typeface="DejaVu Serif Condensed"/>
                <a:cs typeface="DejaVu Serif Condensed"/>
              </a:rPr>
              <a:t>6𝛼𝑃</a:t>
            </a:r>
            <a:r>
              <a:rPr sz="2175" spc="-22" baseline="-15325" dirty="0">
                <a:latin typeface="DejaVu Serif Condensed"/>
                <a:cs typeface="DejaVu Serif Condensed"/>
              </a:rPr>
              <a:t>𝑖</a:t>
            </a:r>
            <a:r>
              <a:rPr sz="2000" spc="-15" dirty="0">
                <a:latin typeface="Carlito"/>
                <a:cs typeface="Carlito"/>
              </a:rPr>
              <a:t>- </a:t>
            </a:r>
            <a:r>
              <a:rPr sz="2000" spc="-40" dirty="0">
                <a:latin typeface="Carlito"/>
                <a:cs typeface="Carlito"/>
              </a:rPr>
              <a:t>(</a:t>
            </a:r>
            <a:r>
              <a:rPr sz="2000" i="1" spc="-40" dirty="0">
                <a:latin typeface="Carlito"/>
                <a:cs typeface="Carlito"/>
              </a:rPr>
              <a:t>D</a:t>
            </a:r>
            <a:r>
              <a:rPr sz="2000" spc="-40" dirty="0">
                <a:latin typeface="Carlito"/>
                <a:cs typeface="Carlito"/>
              </a:rPr>
              <a:t>+</a:t>
            </a:r>
            <a:r>
              <a:rPr sz="2000" spc="-40" dirty="0">
                <a:latin typeface="DejaVu Serif Condensed"/>
                <a:cs typeface="DejaVu Serif Condensed"/>
              </a:rPr>
              <a:t>𝑇</a:t>
            </a:r>
            <a:r>
              <a:rPr sz="2175" spc="-60" baseline="-15325" dirty="0">
                <a:latin typeface="DejaVu Serif Condensed"/>
                <a:cs typeface="DejaVu Serif Condensed"/>
              </a:rPr>
              <a:t>𝑟 </a:t>
            </a:r>
            <a:r>
              <a:rPr sz="2000" spc="-5" dirty="0">
                <a:latin typeface="Carlito"/>
                <a:cs typeface="Carlito"/>
              </a:rPr>
              <a:t>)= </a:t>
            </a:r>
            <a:r>
              <a:rPr sz="2000" spc="145" dirty="0">
                <a:latin typeface="DejaVu Serif Condensed"/>
                <a:cs typeface="DejaVu Serif Condensed"/>
              </a:rPr>
              <a:t>𝑚</a:t>
            </a:r>
            <a:r>
              <a:rPr sz="2175" spc="217" baseline="-15325" dirty="0">
                <a:latin typeface="DejaVu Serif Condensed"/>
                <a:cs typeface="DejaVu Serif Condensed"/>
              </a:rPr>
              <a:t>𝑡𝑟</a:t>
            </a:r>
            <a:r>
              <a:rPr sz="2175" spc="-165" baseline="-15325" dirty="0">
                <a:latin typeface="DejaVu Serif Condensed"/>
                <a:cs typeface="DejaVu Serif Condensed"/>
              </a:rPr>
              <a:t> </a:t>
            </a:r>
            <a:r>
              <a:rPr sz="2000" spc="55" dirty="0">
                <a:latin typeface="DejaVu Serif Condensed"/>
                <a:cs typeface="DejaVu Serif Condensed"/>
              </a:rPr>
              <a:t>𝑎</a:t>
            </a:r>
            <a:r>
              <a:rPr sz="2175" spc="82" baseline="-15325" dirty="0">
                <a:latin typeface="DejaVu Serif Condensed"/>
                <a:cs typeface="DejaVu Serif Condensed"/>
              </a:rPr>
              <a:t>𝑥</a:t>
            </a:r>
            <a:endParaRPr sz="2175" baseline="-15325" dirty="0">
              <a:latin typeface="DejaVu Serif Condensed"/>
              <a:cs typeface="DejaVu Serif Condensed"/>
            </a:endParaRPr>
          </a:p>
          <a:p>
            <a:pPr marL="38100">
              <a:lnSpc>
                <a:spcPct val="100000"/>
              </a:lnSpc>
            </a:pPr>
            <a:r>
              <a:rPr sz="2000" spc="10" dirty="0">
                <a:solidFill>
                  <a:srgbClr val="FF0000"/>
                </a:solidFill>
                <a:latin typeface="DejaVu Serif Condensed"/>
                <a:cs typeface="DejaVu Serif Condensed"/>
              </a:rPr>
              <a:t>𝑛𝛼𝑃</a:t>
            </a:r>
            <a:r>
              <a:rPr sz="2175" spc="15" baseline="-15325" dirty="0">
                <a:solidFill>
                  <a:srgbClr val="FF0000"/>
                </a:solidFill>
                <a:latin typeface="DejaVu Serif Condensed"/>
                <a:cs typeface="DejaVu Serif Condensed"/>
              </a:rPr>
              <a:t>𝑖</a:t>
            </a:r>
            <a:r>
              <a:rPr sz="2000" spc="10" dirty="0">
                <a:solidFill>
                  <a:srgbClr val="FF0000"/>
                </a:solidFill>
                <a:latin typeface="Carlito"/>
                <a:cs typeface="Carlito"/>
              </a:rPr>
              <a:t>- </a:t>
            </a:r>
            <a:r>
              <a:rPr sz="2000" spc="-40" dirty="0">
                <a:solidFill>
                  <a:srgbClr val="FF0000"/>
                </a:solidFill>
                <a:latin typeface="Carlito"/>
                <a:cs typeface="Carlito"/>
              </a:rPr>
              <a:t>(</a:t>
            </a:r>
            <a:r>
              <a:rPr sz="2000" i="1" spc="-40" dirty="0">
                <a:solidFill>
                  <a:srgbClr val="FF0000"/>
                </a:solidFill>
                <a:latin typeface="Carlito"/>
                <a:cs typeface="Carlito"/>
              </a:rPr>
              <a:t>D</a:t>
            </a:r>
            <a:r>
              <a:rPr sz="2000" spc="-40" dirty="0">
                <a:solidFill>
                  <a:srgbClr val="FF0000"/>
                </a:solidFill>
                <a:latin typeface="Carlito"/>
                <a:cs typeface="Carlito"/>
              </a:rPr>
              <a:t>+</a:t>
            </a:r>
            <a:r>
              <a:rPr sz="2000" spc="-40" dirty="0">
                <a:solidFill>
                  <a:srgbClr val="FF0000"/>
                </a:solidFill>
                <a:latin typeface="DejaVu Serif Condensed"/>
                <a:cs typeface="DejaVu Serif Condensed"/>
              </a:rPr>
              <a:t>𝑇</a:t>
            </a:r>
            <a:r>
              <a:rPr sz="2175" spc="-60" baseline="-15325" dirty="0">
                <a:solidFill>
                  <a:srgbClr val="FF0000"/>
                </a:solidFill>
                <a:latin typeface="DejaVu Serif Condensed"/>
                <a:cs typeface="DejaVu Serif Condensed"/>
              </a:rPr>
              <a:t>𝑟 </a:t>
            </a:r>
            <a:r>
              <a:rPr sz="2000" spc="-5" dirty="0">
                <a:solidFill>
                  <a:srgbClr val="FF0000"/>
                </a:solidFill>
                <a:latin typeface="Carlito"/>
                <a:cs typeface="Carlito"/>
              </a:rPr>
              <a:t>)= </a:t>
            </a:r>
            <a:r>
              <a:rPr sz="2000" spc="145" dirty="0">
                <a:solidFill>
                  <a:srgbClr val="FF0000"/>
                </a:solidFill>
                <a:latin typeface="DejaVu Serif Condensed"/>
                <a:cs typeface="DejaVu Serif Condensed"/>
              </a:rPr>
              <a:t>𝑚</a:t>
            </a:r>
            <a:r>
              <a:rPr sz="2175" spc="217" baseline="-15325" dirty="0">
                <a:solidFill>
                  <a:srgbClr val="FF0000"/>
                </a:solidFill>
                <a:latin typeface="DejaVu Serif Condensed"/>
                <a:cs typeface="DejaVu Serif Condensed"/>
              </a:rPr>
              <a:t>𝑡𝑟</a:t>
            </a:r>
            <a:r>
              <a:rPr sz="2175" spc="-232" baseline="-15325" dirty="0">
                <a:solidFill>
                  <a:srgbClr val="FF0000"/>
                </a:solidFill>
                <a:latin typeface="DejaVu Serif Condensed"/>
                <a:cs typeface="DejaVu Serif Condensed"/>
              </a:rPr>
              <a:t> </a:t>
            </a:r>
            <a:r>
              <a:rPr sz="2000" spc="55" dirty="0">
                <a:solidFill>
                  <a:srgbClr val="FF0000"/>
                </a:solidFill>
                <a:latin typeface="DejaVu Serif Condensed"/>
                <a:cs typeface="DejaVu Serif Condensed"/>
              </a:rPr>
              <a:t>𝑎</a:t>
            </a:r>
            <a:r>
              <a:rPr sz="2175" spc="82" baseline="-15325" dirty="0">
                <a:solidFill>
                  <a:srgbClr val="FF0000"/>
                </a:solidFill>
                <a:latin typeface="DejaVu Serif Condensed"/>
                <a:cs typeface="DejaVu Serif Condensed"/>
              </a:rPr>
              <a:t>𝑥</a:t>
            </a:r>
            <a:endParaRPr sz="2175" baseline="-15325" dirty="0">
              <a:latin typeface="DejaVu Serif Condensed"/>
              <a:cs typeface="DejaVu Serif Condensed"/>
            </a:endParaRPr>
          </a:p>
          <a:p>
            <a:pPr marL="38100">
              <a:lnSpc>
                <a:spcPct val="100000"/>
              </a:lnSpc>
            </a:pPr>
            <a:r>
              <a:rPr sz="2000" spc="105" dirty="0">
                <a:solidFill>
                  <a:srgbClr val="FF0000"/>
                </a:solidFill>
                <a:latin typeface="DejaVu Serif Condensed"/>
                <a:cs typeface="DejaVu Serif Condensed"/>
              </a:rPr>
              <a:t>𝛼</a:t>
            </a:r>
            <a:r>
              <a:rPr sz="2000" spc="105" dirty="0">
                <a:solidFill>
                  <a:srgbClr val="6F2F9F"/>
                </a:solidFill>
                <a:latin typeface="DejaVu Serif Condensed"/>
                <a:cs typeface="DejaVu Serif Condensed"/>
              </a:rPr>
              <a:t>𝒏𝑷</a:t>
            </a:r>
            <a:r>
              <a:rPr sz="2175" spc="157" baseline="-15325" dirty="0">
                <a:solidFill>
                  <a:srgbClr val="6F2F9F"/>
                </a:solidFill>
                <a:latin typeface="DejaVu Serif Condensed"/>
                <a:cs typeface="DejaVu Serif Condensed"/>
              </a:rPr>
              <a:t>𝒊</a:t>
            </a:r>
            <a:r>
              <a:rPr sz="2000" spc="105" dirty="0">
                <a:solidFill>
                  <a:srgbClr val="FF0000"/>
                </a:solidFill>
                <a:latin typeface="Carlito"/>
                <a:cs typeface="Carlito"/>
              </a:rPr>
              <a:t>-</a:t>
            </a:r>
            <a:r>
              <a:rPr sz="2000" spc="-25" dirty="0">
                <a:solidFill>
                  <a:srgbClr val="FF0000"/>
                </a:solidFill>
                <a:latin typeface="Carlito"/>
                <a:cs typeface="Carlito"/>
              </a:rPr>
              <a:t> </a:t>
            </a:r>
            <a:r>
              <a:rPr sz="2000" spc="-35" dirty="0">
                <a:solidFill>
                  <a:srgbClr val="FF0000"/>
                </a:solidFill>
                <a:latin typeface="Carlito"/>
                <a:cs typeface="Carlito"/>
              </a:rPr>
              <a:t>(</a:t>
            </a:r>
            <a:r>
              <a:rPr sz="2000" i="1" spc="-35" dirty="0">
                <a:solidFill>
                  <a:srgbClr val="FF0000"/>
                </a:solidFill>
                <a:latin typeface="Carlito"/>
                <a:cs typeface="Carlito"/>
              </a:rPr>
              <a:t>D</a:t>
            </a:r>
            <a:r>
              <a:rPr sz="2000" spc="-35" dirty="0">
                <a:solidFill>
                  <a:srgbClr val="FF0000"/>
                </a:solidFill>
                <a:latin typeface="Carlito"/>
                <a:cs typeface="Carlito"/>
              </a:rPr>
              <a:t>+</a:t>
            </a:r>
            <a:r>
              <a:rPr sz="2000" spc="-35" dirty="0">
                <a:solidFill>
                  <a:srgbClr val="FF0000"/>
                </a:solidFill>
                <a:latin typeface="DejaVu Serif Condensed"/>
                <a:cs typeface="DejaVu Serif Condensed"/>
              </a:rPr>
              <a:t>𝑇</a:t>
            </a:r>
            <a:r>
              <a:rPr sz="2175" spc="-52" baseline="-15325" dirty="0">
                <a:solidFill>
                  <a:srgbClr val="FF0000"/>
                </a:solidFill>
                <a:latin typeface="DejaVu Serif Condensed"/>
                <a:cs typeface="DejaVu Serif Condensed"/>
              </a:rPr>
              <a:t>𝑟</a:t>
            </a:r>
            <a:r>
              <a:rPr sz="2175" spc="-434" baseline="-15325" dirty="0">
                <a:solidFill>
                  <a:srgbClr val="FF0000"/>
                </a:solidFill>
                <a:latin typeface="DejaVu Serif Condensed"/>
                <a:cs typeface="DejaVu Serif Condensed"/>
              </a:rPr>
              <a:t> </a:t>
            </a:r>
            <a:r>
              <a:rPr sz="2000" dirty="0">
                <a:solidFill>
                  <a:srgbClr val="FF0000"/>
                </a:solidFill>
                <a:latin typeface="Carlito"/>
                <a:cs typeface="Carlito"/>
              </a:rPr>
              <a:t>)=</a:t>
            </a:r>
            <a:r>
              <a:rPr sz="2000" spc="-35" dirty="0">
                <a:solidFill>
                  <a:srgbClr val="FF0000"/>
                </a:solidFill>
                <a:latin typeface="Carlito"/>
                <a:cs typeface="Carlito"/>
              </a:rPr>
              <a:t> </a:t>
            </a:r>
            <a:r>
              <a:rPr sz="2000" spc="150" dirty="0">
                <a:solidFill>
                  <a:srgbClr val="FF0000"/>
                </a:solidFill>
                <a:latin typeface="DejaVu Serif Condensed"/>
                <a:cs typeface="DejaVu Serif Condensed"/>
              </a:rPr>
              <a:t>𝑚</a:t>
            </a:r>
            <a:r>
              <a:rPr sz="2175" spc="225" baseline="-15325" dirty="0">
                <a:solidFill>
                  <a:srgbClr val="FF0000"/>
                </a:solidFill>
                <a:latin typeface="DejaVu Serif Condensed"/>
                <a:cs typeface="DejaVu Serif Condensed"/>
              </a:rPr>
              <a:t>𝑡𝑟</a:t>
            </a:r>
            <a:r>
              <a:rPr sz="2175" spc="179" baseline="-15325" dirty="0">
                <a:solidFill>
                  <a:srgbClr val="FF0000"/>
                </a:solidFill>
                <a:latin typeface="DejaVu Serif Condensed"/>
                <a:cs typeface="DejaVu Serif Condensed"/>
              </a:rPr>
              <a:t> </a:t>
            </a:r>
            <a:r>
              <a:rPr sz="2000" spc="55" dirty="0">
                <a:solidFill>
                  <a:srgbClr val="FF0000"/>
                </a:solidFill>
                <a:latin typeface="DejaVu Serif Condensed"/>
                <a:cs typeface="DejaVu Serif Condensed"/>
              </a:rPr>
              <a:t>𝑎</a:t>
            </a:r>
            <a:r>
              <a:rPr sz="2175" spc="82" baseline="-15325" dirty="0">
                <a:solidFill>
                  <a:srgbClr val="FF0000"/>
                </a:solidFill>
                <a:latin typeface="DejaVu Serif Condensed"/>
                <a:cs typeface="DejaVu Serif Condensed"/>
              </a:rPr>
              <a:t>𝑥</a:t>
            </a:r>
            <a:endParaRPr sz="2175" baseline="-15325" dirty="0">
              <a:latin typeface="DejaVu Serif Condensed"/>
              <a:cs typeface="DejaVu Serif Condensed"/>
            </a:endParaRPr>
          </a:p>
        </p:txBody>
      </p:sp>
      <p:sp>
        <p:nvSpPr>
          <p:cNvPr id="44" name="object 44"/>
          <p:cNvSpPr txBox="1"/>
          <p:nvPr/>
        </p:nvSpPr>
        <p:spPr>
          <a:xfrm>
            <a:off x="8869887" y="3073307"/>
            <a:ext cx="2220143" cy="566822"/>
          </a:xfrm>
          <a:prstGeom prst="rect">
            <a:avLst/>
          </a:prstGeom>
        </p:spPr>
        <p:txBody>
          <a:bodyPr vert="horz" wrap="square" lIns="0" tIns="12700" rIns="0" bIns="0" rtlCol="0">
            <a:spAutoFit/>
          </a:bodyPr>
          <a:lstStyle/>
          <a:p>
            <a:pPr marL="12700" marR="5080">
              <a:lnSpc>
                <a:spcPct val="100000"/>
              </a:lnSpc>
              <a:spcBef>
                <a:spcPts val="100"/>
              </a:spcBef>
            </a:pPr>
            <a:r>
              <a:rPr sz="1800" spc="-10" dirty="0">
                <a:solidFill>
                  <a:srgbClr val="FF0000"/>
                </a:solidFill>
                <a:latin typeface="Carlito"/>
                <a:cs typeface="Carlito"/>
              </a:rPr>
              <a:t>More</a:t>
            </a:r>
            <a:r>
              <a:rPr sz="1800" spc="-45" dirty="0">
                <a:solidFill>
                  <a:srgbClr val="FF0000"/>
                </a:solidFill>
                <a:latin typeface="Carlito"/>
                <a:cs typeface="Carlito"/>
              </a:rPr>
              <a:t> </a:t>
            </a:r>
            <a:r>
              <a:rPr sz="1800" spc="-5" dirty="0">
                <a:solidFill>
                  <a:srgbClr val="FF0000"/>
                </a:solidFill>
                <a:latin typeface="Carlito"/>
                <a:cs typeface="Carlito"/>
              </a:rPr>
              <a:t>adhesive  </a:t>
            </a:r>
            <a:r>
              <a:rPr sz="1800" dirty="0">
                <a:solidFill>
                  <a:srgbClr val="FF0000"/>
                </a:solidFill>
                <a:latin typeface="Carlito"/>
                <a:cs typeface="Carlito"/>
              </a:rPr>
              <a:t>mass </a:t>
            </a:r>
            <a:r>
              <a:rPr sz="1800" spc="-5" dirty="0">
                <a:solidFill>
                  <a:srgbClr val="FF0000"/>
                </a:solidFill>
                <a:latin typeface="Carlito"/>
                <a:cs typeface="Carlito"/>
              </a:rPr>
              <a:t>in case  Of</a:t>
            </a:r>
            <a:r>
              <a:rPr sz="1800" spc="-15" dirty="0">
                <a:solidFill>
                  <a:srgbClr val="FF0000"/>
                </a:solidFill>
                <a:latin typeface="Carlito"/>
                <a:cs typeface="Carlito"/>
              </a:rPr>
              <a:t> DPRS</a:t>
            </a:r>
            <a:endParaRPr sz="1800" dirty="0">
              <a:latin typeface="Carlito"/>
              <a:cs typeface="Carlito"/>
            </a:endParaRPr>
          </a:p>
        </p:txBody>
      </p:sp>
      <p:sp>
        <p:nvSpPr>
          <p:cNvPr id="45" name="TextBox 44">
            <a:extLst>
              <a:ext uri="{FF2B5EF4-FFF2-40B4-BE49-F238E27FC236}">
                <a16:creationId xmlns="" xmlns:a16="http://schemas.microsoft.com/office/drawing/2014/main" id="{2F015935-F408-493A-B79E-760C0A49CC00}"/>
              </a:ext>
            </a:extLst>
          </p:cNvPr>
          <p:cNvSpPr txBox="1"/>
          <p:nvPr/>
        </p:nvSpPr>
        <p:spPr>
          <a:xfrm>
            <a:off x="722965" y="5391757"/>
            <a:ext cx="10859435" cy="1292662"/>
          </a:xfrm>
          <a:prstGeom prst="rect">
            <a:avLst/>
          </a:prstGeom>
          <a:noFill/>
        </p:spPr>
        <p:txBody>
          <a:bodyPr wrap="square" rtlCol="0">
            <a:spAutoFit/>
          </a:bodyPr>
          <a:lstStyle/>
          <a:p>
            <a:r>
              <a:rPr lang="en-US" dirty="0"/>
              <a:t>n- number of powered axles   </a:t>
            </a:r>
            <a:r>
              <a:rPr lang="en-IN" sz="1800" spc="-15" dirty="0">
                <a:latin typeface="DejaVu Serif Condensed"/>
                <a:cs typeface="DejaVu Serif Condensed"/>
              </a:rPr>
              <a:t>𝛼- adhesion coefficient 𝑃</a:t>
            </a:r>
            <a:r>
              <a:rPr lang="en-IN" sz="2000" spc="-22" baseline="-15325" dirty="0">
                <a:latin typeface="DejaVu Serif Condensed"/>
                <a:cs typeface="DejaVu Serif Condensed"/>
              </a:rPr>
              <a:t>𝑖</a:t>
            </a:r>
            <a:r>
              <a:rPr lang="en-IN" sz="1800" spc="-15" dirty="0">
                <a:latin typeface="DejaVu Serif Condensed"/>
                <a:cs typeface="DejaVu Serif Condensed"/>
              </a:rPr>
              <a:t> </a:t>
            </a:r>
            <a:r>
              <a:rPr lang="en-US" sz="1800" spc="-15" dirty="0">
                <a:latin typeface="DejaVu Serif Condensed"/>
                <a:cs typeface="DejaVu Serif Condensed"/>
              </a:rPr>
              <a:t>– Axle load    </a:t>
            </a:r>
            <a:r>
              <a:rPr lang="en-IN" sz="1800" spc="5" dirty="0">
                <a:latin typeface="DejaVu Serif Condensed"/>
                <a:cs typeface="DejaVu Serif Condensed"/>
              </a:rPr>
              <a:t>𝐹</a:t>
            </a:r>
            <a:r>
              <a:rPr lang="en-IN" sz="2000" spc="7" baseline="-15325" dirty="0">
                <a:latin typeface="DejaVu Serif Condensed"/>
                <a:cs typeface="DejaVu Serif Condensed"/>
              </a:rPr>
              <a:t>𝛼</a:t>
            </a:r>
            <a:r>
              <a:rPr lang="en-US" sz="1800" spc="-15" dirty="0">
                <a:latin typeface="DejaVu Serif Condensed"/>
                <a:cs typeface="DejaVu Serif Condensed"/>
              </a:rPr>
              <a:t>  - adhesive mass</a:t>
            </a:r>
          </a:p>
          <a:p>
            <a:r>
              <a:rPr lang="en-US" sz="1800" spc="-15" dirty="0">
                <a:latin typeface="DejaVu Serif Condensed"/>
                <a:cs typeface="DejaVu Serif Condensed"/>
              </a:rPr>
              <a:t> </a:t>
            </a:r>
            <a:r>
              <a:rPr lang="en-IN" sz="1800" spc="-40" dirty="0">
                <a:latin typeface="Carlito"/>
                <a:cs typeface="Carlito"/>
              </a:rPr>
              <a:t>D</a:t>
            </a:r>
            <a:r>
              <a:rPr lang="en-US" sz="1800" spc="-40" dirty="0">
                <a:latin typeface="Carlito"/>
                <a:cs typeface="Carlito"/>
              </a:rPr>
              <a:t> – </a:t>
            </a:r>
            <a:r>
              <a:rPr lang="en-US" spc="-40" dirty="0">
                <a:latin typeface="Carlito"/>
                <a:cs typeface="Carlito"/>
              </a:rPr>
              <a:t>Rolling resistance, drag resistance </a:t>
            </a:r>
            <a:r>
              <a:rPr lang="en-US" spc="-40" dirty="0" err="1">
                <a:latin typeface="Carlito"/>
                <a:cs typeface="Carlito"/>
              </a:rPr>
              <a:t>etc</a:t>
            </a:r>
            <a:r>
              <a:rPr lang="en-US" spc="-40" dirty="0">
                <a:latin typeface="Carlito"/>
                <a:cs typeface="Carlito"/>
              </a:rPr>
              <a:t>    </a:t>
            </a:r>
            <a:r>
              <a:rPr lang="en-IN" sz="1800" spc="-40" dirty="0">
                <a:latin typeface="DejaVu Serif Condensed"/>
                <a:cs typeface="DejaVu Serif Condensed"/>
              </a:rPr>
              <a:t>𝑇</a:t>
            </a:r>
            <a:r>
              <a:rPr lang="en-IN" sz="2000" spc="-60" baseline="-15325" dirty="0">
                <a:latin typeface="DejaVu Serif Condensed"/>
                <a:cs typeface="DejaVu Serif Condensed"/>
              </a:rPr>
              <a:t>𝑟 </a:t>
            </a:r>
            <a:r>
              <a:rPr lang="en-IN" sz="2000" spc="-60" dirty="0">
                <a:latin typeface="DejaVu Serif Condensed"/>
                <a:cs typeface="DejaVu Serif Condensed"/>
              </a:rPr>
              <a:t> - Trailing load  </a:t>
            </a:r>
          </a:p>
          <a:p>
            <a:r>
              <a:rPr lang="en-IN" sz="2000" spc="-60" dirty="0">
                <a:latin typeface="DejaVu Serif Condensed"/>
                <a:cs typeface="DejaVu Serif Condensed"/>
              </a:rPr>
              <a:t>From above equation it is clear that greater is the number of powered axles, Greater is the adhesive mass and hence better acceleration</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281" y="993828"/>
            <a:ext cx="7284181" cy="4397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 calcmode="lin" valueType="num">
                                      <p:cBhvr additive="base">
                                        <p:cTn id="7"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
                                            <p:txEl>
                                              <p:pRg st="1" end="1"/>
                                            </p:txEl>
                                          </p:spTgt>
                                        </p:tgtEl>
                                        <p:attrNameLst>
                                          <p:attrName>style.visibility</p:attrName>
                                        </p:attrNameLst>
                                      </p:cBhvr>
                                      <p:to>
                                        <p:strVal val="visible"/>
                                      </p:to>
                                    </p:set>
                                    <p:anim calcmode="lin" valueType="num">
                                      <p:cBhvr additive="base">
                                        <p:cTn id="13" dur="500" fill="hold"/>
                                        <p:tgtEl>
                                          <p:spTgt spid="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xEl>
                                              <p:pRg st="2" end="2"/>
                                            </p:txEl>
                                          </p:spTgt>
                                        </p:tgtEl>
                                        <p:attrNameLst>
                                          <p:attrName>style.visibility</p:attrName>
                                        </p:attrNameLst>
                                      </p:cBhvr>
                                      <p:to>
                                        <p:strVal val="visible"/>
                                      </p:to>
                                    </p:set>
                                    <p:anim calcmode="lin" valueType="num">
                                      <p:cBhvr additive="base">
                                        <p:cTn id="19" dur="500" fill="hold"/>
                                        <p:tgtEl>
                                          <p:spTgt spid="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
                                            <p:txEl>
                                              <p:pRg st="3" end="3"/>
                                            </p:txEl>
                                          </p:spTgt>
                                        </p:tgtEl>
                                        <p:attrNameLst>
                                          <p:attrName>style.visibility</p:attrName>
                                        </p:attrNameLst>
                                      </p:cBhvr>
                                      <p:to>
                                        <p:strVal val="visible"/>
                                      </p:to>
                                    </p:set>
                                    <p:anim calcmode="lin" valueType="num">
                                      <p:cBhvr additive="base">
                                        <p:cTn id="25" dur="500" fill="hold"/>
                                        <p:tgtEl>
                                          <p:spTgt spid="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xEl>
                                              <p:pRg st="0" end="0"/>
                                            </p:txEl>
                                          </p:spTgt>
                                        </p:tgtEl>
                                        <p:attrNameLst>
                                          <p:attrName>style.visibility</p:attrName>
                                        </p:attrNameLst>
                                      </p:cBhvr>
                                      <p:to>
                                        <p:strVal val="visible"/>
                                      </p:to>
                                    </p:set>
                                    <p:anim calcmode="lin" valueType="num">
                                      <p:cBhvr additive="base">
                                        <p:cTn id="31"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06853"/>
            <a:ext cx="10515600" cy="628377"/>
          </a:xfrm>
          <a:prstGeom prst="rect">
            <a:avLst/>
          </a:prstGeom>
          <a:noFill/>
          <a:ln w="9525">
            <a:solidFill>
              <a:srgbClr val="4471C4"/>
            </a:solidFill>
          </a:ln>
        </p:spPr>
        <p:txBody>
          <a:bodyPr vert="horz" wrap="square" lIns="0" tIns="0" rIns="0" bIns="0" rtlCol="0">
            <a:spAutoFit/>
          </a:bodyPr>
          <a:lstStyle/>
          <a:p>
            <a:pPr marL="91440" algn="ctr">
              <a:lnSpc>
                <a:spcPts val="4885"/>
              </a:lnSpc>
            </a:pPr>
            <a:r>
              <a:rPr sz="4400" b="1" spc="-125" dirty="0"/>
              <a:t>Distributed </a:t>
            </a:r>
            <a:r>
              <a:rPr sz="4400" b="1" spc="-195" dirty="0"/>
              <a:t>Power/Concentrated</a:t>
            </a:r>
            <a:r>
              <a:rPr sz="4400" b="1" spc="-345" dirty="0"/>
              <a:t> </a:t>
            </a:r>
            <a:r>
              <a:rPr sz="4400" b="1" spc="-275" dirty="0"/>
              <a:t>Power</a:t>
            </a:r>
            <a:endParaRPr sz="4400" b="1"/>
          </a:p>
        </p:txBody>
      </p:sp>
      <p:sp>
        <p:nvSpPr>
          <p:cNvPr id="3" name="object 3"/>
          <p:cNvSpPr txBox="1"/>
          <p:nvPr/>
        </p:nvSpPr>
        <p:spPr>
          <a:xfrm>
            <a:off x="916939" y="1335404"/>
            <a:ext cx="4617720" cy="3344545"/>
          </a:xfrm>
          <a:prstGeom prst="rect">
            <a:avLst/>
          </a:prstGeom>
        </p:spPr>
        <p:txBody>
          <a:bodyPr vert="horz" wrap="square" lIns="0" tIns="60960" rIns="0" bIns="0" rtlCol="0">
            <a:spAutoFit/>
          </a:bodyPr>
          <a:lstStyle/>
          <a:p>
            <a:pPr marL="241300" marR="5080" indent="-228600">
              <a:lnSpc>
                <a:spcPts val="3020"/>
              </a:lnSpc>
              <a:spcBef>
                <a:spcPts val="480"/>
              </a:spcBef>
              <a:buFont typeface="Arial"/>
              <a:buChar char="•"/>
              <a:tabLst>
                <a:tab pos="241300" algn="l"/>
              </a:tabLst>
            </a:pPr>
            <a:r>
              <a:rPr sz="2800" spc="-5" dirty="0">
                <a:latin typeface="Caladea"/>
                <a:cs typeface="Caladea"/>
              </a:rPr>
              <a:t>The distributed </a:t>
            </a:r>
            <a:r>
              <a:rPr sz="2800" spc="-15" dirty="0">
                <a:latin typeface="Caladea"/>
                <a:cs typeface="Caladea"/>
              </a:rPr>
              <a:t>traction  </a:t>
            </a:r>
            <a:r>
              <a:rPr sz="2800" spc="-20" dirty="0">
                <a:latin typeface="Caladea"/>
                <a:cs typeface="Caladea"/>
              </a:rPr>
              <a:t>system </a:t>
            </a:r>
            <a:r>
              <a:rPr sz="2800" spc="-5" dirty="0">
                <a:latin typeface="Caladea"/>
                <a:cs typeface="Caladea"/>
              </a:rPr>
              <a:t>has </a:t>
            </a:r>
            <a:r>
              <a:rPr sz="2800" spc="-20" dirty="0">
                <a:latin typeface="Caladea"/>
                <a:cs typeface="Caladea"/>
              </a:rPr>
              <a:t>many</a:t>
            </a:r>
            <a:r>
              <a:rPr sz="2800" spc="10" dirty="0">
                <a:latin typeface="Caladea"/>
                <a:cs typeface="Caladea"/>
              </a:rPr>
              <a:t> </a:t>
            </a:r>
            <a:r>
              <a:rPr sz="2800" spc="-20" dirty="0">
                <a:latin typeface="Caladea"/>
                <a:cs typeface="Caladea"/>
              </a:rPr>
              <a:t>advantages</a:t>
            </a:r>
            <a:endParaRPr sz="2800" dirty="0">
              <a:latin typeface="Caladea"/>
              <a:cs typeface="Caladea"/>
            </a:endParaRPr>
          </a:p>
          <a:p>
            <a:pPr marL="698500" lvl="1" indent="-229235">
              <a:lnSpc>
                <a:spcPct val="100000"/>
              </a:lnSpc>
              <a:spcBef>
                <a:spcPts val="244"/>
              </a:spcBef>
              <a:buFont typeface="Arial"/>
              <a:buChar char="•"/>
              <a:tabLst>
                <a:tab pos="698500" algn="l"/>
                <a:tab pos="699135" algn="l"/>
              </a:tabLst>
            </a:pPr>
            <a:r>
              <a:rPr sz="2000" spc="-5" dirty="0">
                <a:latin typeface="Caladea"/>
                <a:cs typeface="Caladea"/>
              </a:rPr>
              <a:t>energy</a:t>
            </a:r>
            <a:r>
              <a:rPr sz="2000" spc="-15" dirty="0">
                <a:latin typeface="Caladea"/>
                <a:cs typeface="Caladea"/>
              </a:rPr>
              <a:t> </a:t>
            </a:r>
            <a:r>
              <a:rPr sz="2000" spc="-5" dirty="0">
                <a:latin typeface="Caladea"/>
                <a:cs typeface="Caladea"/>
              </a:rPr>
              <a:t>efficiency</a:t>
            </a:r>
            <a:endParaRPr sz="2000" dirty="0">
              <a:latin typeface="Caladea"/>
              <a:cs typeface="Caladea"/>
            </a:endParaRPr>
          </a:p>
          <a:p>
            <a:pPr marL="698500" lvl="1" indent="-229235">
              <a:lnSpc>
                <a:spcPct val="100000"/>
              </a:lnSpc>
              <a:spcBef>
                <a:spcPts val="250"/>
              </a:spcBef>
              <a:buFont typeface="Arial"/>
              <a:buChar char="•"/>
              <a:tabLst>
                <a:tab pos="698500" algn="l"/>
                <a:tab pos="699135" algn="l"/>
              </a:tabLst>
            </a:pPr>
            <a:r>
              <a:rPr sz="2000" spc="-5" dirty="0">
                <a:latin typeface="Caladea"/>
                <a:cs typeface="Caladea"/>
              </a:rPr>
              <a:t>light </a:t>
            </a:r>
            <a:r>
              <a:rPr sz="2000" dirty="0">
                <a:latin typeface="Caladea"/>
                <a:cs typeface="Caladea"/>
              </a:rPr>
              <a:t>axle</a:t>
            </a:r>
            <a:r>
              <a:rPr sz="2000" spc="-65" dirty="0">
                <a:latin typeface="Caladea"/>
                <a:cs typeface="Caladea"/>
              </a:rPr>
              <a:t> </a:t>
            </a:r>
            <a:r>
              <a:rPr sz="2000" spc="-10" dirty="0">
                <a:latin typeface="Caladea"/>
                <a:cs typeface="Caladea"/>
              </a:rPr>
              <a:t>weight</a:t>
            </a:r>
            <a:endParaRPr sz="2000" dirty="0">
              <a:latin typeface="Caladea"/>
              <a:cs typeface="Caladea"/>
            </a:endParaRPr>
          </a:p>
          <a:p>
            <a:pPr marL="698500" marR="13335" lvl="1" indent="-228600">
              <a:lnSpc>
                <a:spcPts val="2160"/>
              </a:lnSpc>
              <a:spcBef>
                <a:spcPts val="540"/>
              </a:spcBef>
              <a:buFont typeface="Arial"/>
              <a:buChar char="•"/>
              <a:tabLst>
                <a:tab pos="698500" algn="l"/>
                <a:tab pos="699135" algn="l"/>
              </a:tabLst>
            </a:pPr>
            <a:r>
              <a:rPr sz="2000" spc="-5" dirty="0">
                <a:latin typeface="Caladea"/>
                <a:cs typeface="Caladea"/>
              </a:rPr>
              <a:t>high acceleration </a:t>
            </a:r>
            <a:r>
              <a:rPr sz="2000" dirty="0">
                <a:latin typeface="Caladea"/>
                <a:cs typeface="Caladea"/>
              </a:rPr>
              <a:t>and </a:t>
            </a:r>
            <a:r>
              <a:rPr sz="2000" spc="-5" dirty="0">
                <a:latin typeface="Caladea"/>
                <a:cs typeface="Caladea"/>
              </a:rPr>
              <a:t>deceleration  </a:t>
            </a:r>
            <a:r>
              <a:rPr sz="2000" dirty="0">
                <a:latin typeface="Caladea"/>
                <a:cs typeface="Caladea"/>
              </a:rPr>
              <a:t>due </a:t>
            </a:r>
            <a:r>
              <a:rPr sz="2000" spc="-5" dirty="0">
                <a:latin typeface="Caladea"/>
                <a:cs typeface="Caladea"/>
              </a:rPr>
              <a:t>to large number </a:t>
            </a:r>
            <a:r>
              <a:rPr sz="2000" dirty="0">
                <a:latin typeface="Caladea"/>
                <a:cs typeface="Caladea"/>
              </a:rPr>
              <a:t>of </a:t>
            </a:r>
            <a:r>
              <a:rPr sz="2000" spc="-10" dirty="0">
                <a:latin typeface="Caladea"/>
                <a:cs typeface="Caladea"/>
              </a:rPr>
              <a:t>driving</a:t>
            </a:r>
            <a:r>
              <a:rPr sz="2000" spc="-125" dirty="0">
                <a:latin typeface="Caladea"/>
                <a:cs typeface="Caladea"/>
              </a:rPr>
              <a:t> </a:t>
            </a:r>
            <a:r>
              <a:rPr sz="2000" spc="-5" dirty="0">
                <a:latin typeface="Caladea"/>
                <a:cs typeface="Caladea"/>
              </a:rPr>
              <a:t>axles</a:t>
            </a:r>
            <a:endParaRPr sz="2000" dirty="0">
              <a:latin typeface="Caladea"/>
              <a:cs typeface="Caladea"/>
            </a:endParaRPr>
          </a:p>
          <a:p>
            <a:pPr marL="698500" lvl="1" indent="-229235">
              <a:lnSpc>
                <a:spcPts val="2280"/>
              </a:lnSpc>
              <a:spcBef>
                <a:spcPts val="229"/>
              </a:spcBef>
              <a:buFont typeface="Arial"/>
              <a:buChar char="•"/>
              <a:tabLst>
                <a:tab pos="698500" algn="l"/>
                <a:tab pos="699135" algn="l"/>
              </a:tabLst>
            </a:pPr>
            <a:r>
              <a:rPr sz="2000" spc="-10" dirty="0">
                <a:latin typeface="Caladea"/>
                <a:cs typeface="Caladea"/>
              </a:rPr>
              <a:t>more </a:t>
            </a:r>
            <a:r>
              <a:rPr sz="2000" spc="-5" dirty="0">
                <a:latin typeface="Caladea"/>
                <a:cs typeface="Caladea"/>
              </a:rPr>
              <a:t>cabin </a:t>
            </a:r>
            <a:r>
              <a:rPr sz="2000" dirty="0">
                <a:latin typeface="Caladea"/>
                <a:cs typeface="Caladea"/>
              </a:rPr>
              <a:t>space as </a:t>
            </a:r>
            <a:r>
              <a:rPr sz="2000" spc="-10" dirty="0">
                <a:latin typeface="Caladea"/>
                <a:cs typeface="Caladea"/>
              </a:rPr>
              <a:t>there are</a:t>
            </a:r>
            <a:r>
              <a:rPr sz="2000" spc="-110" dirty="0">
                <a:latin typeface="Caladea"/>
                <a:cs typeface="Caladea"/>
              </a:rPr>
              <a:t> </a:t>
            </a:r>
            <a:r>
              <a:rPr sz="2000" spc="-5" dirty="0">
                <a:latin typeface="Caladea"/>
                <a:cs typeface="Caladea"/>
              </a:rPr>
              <a:t>no</a:t>
            </a:r>
            <a:endParaRPr sz="2000" dirty="0">
              <a:latin typeface="Caladea"/>
              <a:cs typeface="Caladea"/>
            </a:endParaRPr>
          </a:p>
          <a:p>
            <a:pPr marL="698500">
              <a:lnSpc>
                <a:spcPts val="2280"/>
              </a:lnSpc>
            </a:pPr>
            <a:r>
              <a:rPr sz="2000" spc="-10" dirty="0">
                <a:latin typeface="Caladea"/>
                <a:cs typeface="Caladea"/>
              </a:rPr>
              <a:t>locomotives</a:t>
            </a:r>
            <a:endParaRPr sz="2000" dirty="0">
              <a:latin typeface="Caladea"/>
              <a:cs typeface="Caladea"/>
            </a:endParaRPr>
          </a:p>
          <a:p>
            <a:pPr marL="698500" marR="231775" lvl="1" indent="-228600">
              <a:lnSpc>
                <a:spcPts val="2110"/>
              </a:lnSpc>
              <a:spcBef>
                <a:spcPts val="565"/>
              </a:spcBef>
              <a:buFont typeface="Arial"/>
              <a:buChar char="•"/>
              <a:tabLst>
                <a:tab pos="698500" algn="l"/>
                <a:tab pos="699135" algn="l"/>
              </a:tabLst>
            </a:pPr>
            <a:r>
              <a:rPr sz="2000" dirty="0">
                <a:latin typeface="Caladea"/>
                <a:cs typeface="Caladea"/>
              </a:rPr>
              <a:t>and </a:t>
            </a:r>
            <a:r>
              <a:rPr sz="2000" spc="-5" dirty="0">
                <a:latin typeface="Caladea"/>
                <a:cs typeface="Caladea"/>
              </a:rPr>
              <a:t>ability to utilize </a:t>
            </a:r>
            <a:r>
              <a:rPr sz="2000" dirty="0">
                <a:latin typeface="Caladea"/>
                <a:cs typeface="Caladea"/>
              </a:rPr>
              <a:t>the </a:t>
            </a:r>
            <a:r>
              <a:rPr sz="2000" spc="-5" dirty="0">
                <a:latin typeface="Caladea"/>
                <a:cs typeface="Caladea"/>
              </a:rPr>
              <a:t>energy </a:t>
            </a:r>
            <a:r>
              <a:rPr sz="2000" dirty="0">
                <a:latin typeface="Caladea"/>
                <a:cs typeface="Caladea"/>
              </a:rPr>
              <a:t>of  </a:t>
            </a:r>
            <a:r>
              <a:rPr sz="2000" spc="-15" dirty="0">
                <a:latin typeface="Caladea"/>
                <a:cs typeface="Caladea"/>
              </a:rPr>
              <a:t>regenerative </a:t>
            </a:r>
            <a:r>
              <a:rPr sz="2000" spc="-10" dirty="0">
                <a:latin typeface="Caladea"/>
                <a:cs typeface="Caladea"/>
              </a:rPr>
              <a:t>braking</a:t>
            </a:r>
            <a:r>
              <a:rPr sz="2000" spc="-65" dirty="0">
                <a:latin typeface="Caladea"/>
                <a:cs typeface="Caladea"/>
              </a:rPr>
              <a:t> </a:t>
            </a:r>
            <a:r>
              <a:rPr sz="2000" spc="-5" dirty="0">
                <a:latin typeface="Caladea"/>
                <a:cs typeface="Caladea"/>
              </a:rPr>
              <a:t>efficiently</a:t>
            </a:r>
            <a:endParaRPr sz="2000" dirty="0">
              <a:latin typeface="Caladea"/>
              <a:cs typeface="Caladea"/>
            </a:endParaRPr>
          </a:p>
        </p:txBody>
      </p:sp>
      <p:grpSp>
        <p:nvGrpSpPr>
          <p:cNvPr id="4" name="object 4"/>
          <p:cNvGrpSpPr/>
          <p:nvPr/>
        </p:nvGrpSpPr>
        <p:grpSpPr>
          <a:xfrm>
            <a:off x="5831840" y="1636395"/>
            <a:ext cx="4343209" cy="4402455"/>
            <a:chOff x="6561899" y="1636395"/>
            <a:chExt cx="3613150" cy="4402455"/>
          </a:xfrm>
        </p:grpSpPr>
        <p:sp>
          <p:nvSpPr>
            <p:cNvPr id="5" name="object 5"/>
            <p:cNvSpPr/>
            <p:nvPr/>
          </p:nvSpPr>
          <p:spPr>
            <a:xfrm>
              <a:off x="6586878" y="1645920"/>
              <a:ext cx="3331960" cy="438302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566661" y="1641157"/>
              <a:ext cx="3603625" cy="4392930"/>
            </a:xfrm>
            <a:custGeom>
              <a:avLst/>
              <a:gdLst/>
              <a:ahLst/>
              <a:cxnLst/>
              <a:rect l="l" t="t" r="r" b="b"/>
              <a:pathLst>
                <a:path w="3603625" h="4392930">
                  <a:moveTo>
                    <a:pt x="0" y="4392549"/>
                  </a:moveTo>
                  <a:lnTo>
                    <a:pt x="3603117" y="4392549"/>
                  </a:lnTo>
                  <a:lnTo>
                    <a:pt x="3603117" y="0"/>
                  </a:lnTo>
                  <a:lnTo>
                    <a:pt x="0" y="0"/>
                  </a:lnTo>
                  <a:lnTo>
                    <a:pt x="0" y="4392549"/>
                  </a:lnTo>
                  <a:close/>
                </a:path>
              </a:pathLst>
            </a:custGeom>
            <a:ln w="9525">
              <a:solidFill>
                <a:srgbClr val="4471C4"/>
              </a:solidFill>
            </a:ln>
          </p:spPr>
          <p:txBody>
            <a:bodyPr wrap="square" lIns="0" tIns="0" rIns="0" bIns="0" rtlCol="0"/>
            <a:lstStyle/>
            <a:p>
              <a:endParaRPr/>
            </a:p>
          </p:txBody>
        </p:sp>
      </p:grpSp>
      <p:sp>
        <p:nvSpPr>
          <p:cNvPr id="7" name="object 7"/>
          <p:cNvSpPr txBox="1"/>
          <p:nvPr/>
        </p:nvSpPr>
        <p:spPr>
          <a:xfrm>
            <a:off x="10316082" y="5727293"/>
            <a:ext cx="1744345"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Carlito"/>
                <a:cs typeface="Carlito"/>
              </a:rPr>
              <a:t>Ref: </a:t>
            </a:r>
            <a:r>
              <a:rPr sz="1800" spc="-5" dirty="0">
                <a:latin typeface="Carlito"/>
                <a:cs typeface="Carlito"/>
              </a:rPr>
              <a:t>Akiyama et</a:t>
            </a:r>
            <a:r>
              <a:rPr sz="1800" spc="-70" dirty="0">
                <a:latin typeface="Carlito"/>
                <a:cs typeface="Carlito"/>
              </a:rPr>
              <a:t> </a:t>
            </a:r>
            <a:r>
              <a:rPr sz="1800" dirty="0">
                <a:latin typeface="Carlito"/>
                <a:cs typeface="Carlito"/>
              </a:rPr>
              <a:t>al.</a:t>
            </a:r>
            <a:endParaRPr sz="1800">
              <a:latin typeface="Carlito"/>
              <a:cs typeface="Carlito"/>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7071B1-FA67-4904-9FA8-A40F87BB40EF}"/>
              </a:ext>
            </a:extLst>
          </p:cNvPr>
          <p:cNvSpPr>
            <a:spLocks noGrp="1"/>
          </p:cNvSpPr>
          <p:nvPr>
            <p:ph type="title"/>
          </p:nvPr>
        </p:nvSpPr>
        <p:spPr>
          <a:xfrm>
            <a:off x="722811" y="365760"/>
            <a:ext cx="9649098" cy="1188404"/>
          </a:xfrm>
        </p:spPr>
        <p:txBody>
          <a:bodyPr>
            <a:normAutofit/>
          </a:bodyPr>
          <a:lstStyle/>
          <a:p>
            <a:pPr algn="ctr"/>
            <a:r>
              <a:rPr lang="en-US" sz="4800" b="1" dirty="0">
                <a:latin typeface="Agency FB" panose="020B0503020202020204" pitchFamily="34" charset="0"/>
              </a:rPr>
              <a:t>DPRS </a:t>
            </a:r>
            <a:r>
              <a:rPr lang="en-US" sz="4800" b="1">
                <a:latin typeface="Agency FB" panose="020B0503020202020204" pitchFamily="34" charset="0"/>
              </a:rPr>
              <a:t>Types in Indian Railways</a:t>
            </a:r>
            <a:endParaRPr lang="en-IN" sz="4800" b="1" dirty="0">
              <a:latin typeface="Agency FB" panose="020B0503020202020204" pitchFamily="34" charset="0"/>
            </a:endParaRPr>
          </a:p>
        </p:txBody>
      </p:sp>
      <p:sp>
        <p:nvSpPr>
          <p:cNvPr id="8" name="Freeform: Shape 7">
            <a:extLst>
              <a:ext uri="{FF2B5EF4-FFF2-40B4-BE49-F238E27FC236}">
                <a16:creationId xmlns="" xmlns:a16="http://schemas.microsoft.com/office/drawing/2014/main" id="{F0BC1D9E-4401-4EC0-88FD-ED103CB570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000670" y="2"/>
            <a:ext cx="1191330"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 xmlns:a16="http://schemas.microsoft.com/office/drawing/2014/main" id="{6200B311-3585-4069-AAC6-CD443FA5B8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23986" y="1690688"/>
            <a:ext cx="3668014"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 xmlns:a16="http://schemas.microsoft.com/office/drawing/2014/main" id="{B0AAF7C9-094E-400C-A428-F6C2262F652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690688"/>
            <a:ext cx="1075332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 xmlns:a16="http://schemas.microsoft.com/office/drawing/2014/main" id="{05EED547-329D-4F2D-9DD9-142EE0C1AEFF}"/>
              </a:ext>
            </a:extLst>
          </p:cNvPr>
          <p:cNvSpPr>
            <a:spLocks noGrp="1"/>
          </p:cNvSpPr>
          <p:nvPr>
            <p:ph idx="1"/>
          </p:nvPr>
        </p:nvSpPr>
        <p:spPr>
          <a:xfrm>
            <a:off x="557213" y="4558266"/>
            <a:ext cx="7731642" cy="4045467"/>
          </a:xfrm>
        </p:spPr>
        <p:txBody>
          <a:bodyPr anchor="t">
            <a:normAutofit/>
          </a:bodyPr>
          <a:lstStyle/>
          <a:p>
            <a:pPr marL="401955" marR="189865" indent="0">
              <a:spcBef>
                <a:spcPts val="35"/>
              </a:spcBef>
              <a:spcAft>
                <a:spcPts val="0"/>
              </a:spcAft>
              <a:buNone/>
            </a:pPr>
            <a:endParaRPr lang="en-IN"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marL="401955" marR="189865" indent="0">
              <a:spcBef>
                <a:spcPts val="40"/>
              </a:spcBef>
              <a:spcAft>
                <a:spcPts val="0"/>
              </a:spcAft>
              <a:buNone/>
            </a:pPr>
            <a:r>
              <a:rPr lang="en-US" sz="2400" dirty="0">
                <a:solidFill>
                  <a:schemeClr val="bg1"/>
                </a:solidFill>
                <a:effectLst/>
                <a:latin typeface="Arial" panose="020B0604020202020204" pitchFamily="34" charset="0"/>
                <a:ea typeface="Verdana" panose="020B0604030504040204" pitchFamily="34" charset="0"/>
                <a:cs typeface="Verdana" panose="020B0604030504040204" pitchFamily="34" charset="0"/>
              </a:rPr>
              <a:t> </a:t>
            </a:r>
            <a:endParaRPr lang="en-IN"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marL="401955" marR="189865" indent="0">
              <a:spcBef>
                <a:spcPts val="35"/>
              </a:spcBef>
              <a:spcAft>
                <a:spcPts val="0"/>
              </a:spcAft>
              <a:buNone/>
            </a:pPr>
            <a:r>
              <a:rPr lang="en-US" sz="2400" dirty="0">
                <a:solidFill>
                  <a:schemeClr val="bg1"/>
                </a:solidFill>
                <a:effectLst/>
                <a:latin typeface="Arial" panose="020B0604020202020204" pitchFamily="34" charset="0"/>
                <a:ea typeface="Verdana" panose="020B0604030504040204" pitchFamily="34" charset="0"/>
                <a:cs typeface="Verdana" panose="020B0604030504040204" pitchFamily="34" charset="0"/>
              </a:rPr>
              <a:t> </a:t>
            </a:r>
            <a:endParaRPr lang="en-IN"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marL="0" marR="189865" indent="0">
              <a:spcBef>
                <a:spcPts val="45"/>
              </a:spcBef>
              <a:spcAft>
                <a:spcPts val="0"/>
              </a:spcAft>
              <a:buNone/>
            </a:pPr>
            <a:r>
              <a:rPr lang="en-US" sz="2400" dirty="0">
                <a:solidFill>
                  <a:schemeClr val="bg1"/>
                </a:solidFill>
                <a:effectLst/>
                <a:latin typeface="Arial" panose="020B0604020202020204" pitchFamily="34" charset="0"/>
                <a:ea typeface="Verdana" panose="020B0604030504040204" pitchFamily="34" charset="0"/>
                <a:cs typeface="Verdana" panose="020B0604030504040204" pitchFamily="34" charset="0"/>
              </a:rPr>
              <a:t> </a:t>
            </a:r>
            <a:endParaRPr lang="en-IN"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endParaRPr lang="en-IN" sz="2400" dirty="0">
              <a:solidFill>
                <a:schemeClr val="bg1"/>
              </a:solidFill>
            </a:endParaRPr>
          </a:p>
        </p:txBody>
      </p:sp>
      <p:sp>
        <p:nvSpPr>
          <p:cNvPr id="4" name="Rectangle: Rounded Corners 3">
            <a:extLst>
              <a:ext uri="{FF2B5EF4-FFF2-40B4-BE49-F238E27FC236}">
                <a16:creationId xmlns="" xmlns:a16="http://schemas.microsoft.com/office/drawing/2014/main" id="{EC71C27C-90D1-481C-92C7-B4D280732B34}"/>
              </a:ext>
            </a:extLst>
          </p:cNvPr>
          <p:cNvSpPr/>
          <p:nvPr/>
        </p:nvSpPr>
        <p:spPr>
          <a:xfrm>
            <a:off x="629244" y="1866699"/>
            <a:ext cx="6206986" cy="771525"/>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R="189865" lvl="0" algn="ctr">
              <a:spcAft>
                <a:spcPts val="0"/>
              </a:spcAft>
              <a:tabLst>
                <a:tab pos="805815" algn="l"/>
                <a:tab pos="807085" algn="l"/>
              </a:tabLst>
            </a:pPr>
            <a:r>
              <a:rPr lang="en-US" sz="2400" dirty="0">
                <a:solidFill>
                  <a:schemeClr val="tx1"/>
                </a:solidFill>
                <a:effectLst/>
                <a:latin typeface="Agency FB" panose="020B0503020202020204" pitchFamily="34" charset="0"/>
                <a:ea typeface="Verdana" panose="020B0604030504040204" pitchFamily="34" charset="0"/>
                <a:cs typeface="Verdana" panose="020B0604030504040204" pitchFamily="34" charset="0"/>
              </a:rPr>
              <a:t>Diesel Multiple Units</a:t>
            </a:r>
            <a:r>
              <a:rPr lang="en-US" sz="2400" spc="45" dirty="0">
                <a:solidFill>
                  <a:schemeClr val="tx1"/>
                </a:solidFill>
                <a:latin typeface="Agency FB" panose="020B0503020202020204" pitchFamily="34" charset="0"/>
                <a:ea typeface="Verdana" panose="020B0604030504040204" pitchFamily="34" charset="0"/>
                <a:cs typeface="Verdana" panose="020B0604030504040204" pitchFamily="34" charset="0"/>
              </a:rPr>
              <a:t>-</a:t>
            </a:r>
            <a:r>
              <a:rPr lang="en-US" sz="2400" dirty="0">
                <a:solidFill>
                  <a:schemeClr val="tx1"/>
                </a:solidFill>
                <a:effectLst/>
                <a:latin typeface="Agency FB" panose="020B0503020202020204" pitchFamily="34" charset="0"/>
                <a:ea typeface="Verdana" panose="020B0604030504040204" pitchFamily="34" charset="0"/>
                <a:cs typeface="Verdana" panose="020B0604030504040204" pitchFamily="34" charset="0"/>
              </a:rPr>
              <a:t>DMU/DEMU</a:t>
            </a:r>
            <a:endParaRPr lang="en-IN" sz="2400" dirty="0">
              <a:solidFill>
                <a:schemeClr val="tx1"/>
              </a:solidFill>
              <a:effectLst/>
              <a:latin typeface="Agency FB" panose="020B0503020202020204" pitchFamily="34" charset="0"/>
              <a:ea typeface="Verdana" panose="020B0604030504040204" pitchFamily="34" charset="0"/>
              <a:cs typeface="Verdana" panose="020B0604030504040204" pitchFamily="34" charset="0"/>
            </a:endParaRPr>
          </a:p>
        </p:txBody>
      </p:sp>
      <p:sp>
        <p:nvSpPr>
          <p:cNvPr id="5" name="Rectangle: Rounded Corners 4">
            <a:extLst>
              <a:ext uri="{FF2B5EF4-FFF2-40B4-BE49-F238E27FC236}">
                <a16:creationId xmlns="" xmlns:a16="http://schemas.microsoft.com/office/drawing/2014/main" id="{A81FB7DE-50A9-455F-9D3D-A581AB7C0961}"/>
              </a:ext>
            </a:extLst>
          </p:cNvPr>
          <p:cNvSpPr/>
          <p:nvPr/>
        </p:nvSpPr>
        <p:spPr>
          <a:xfrm>
            <a:off x="629245" y="2763888"/>
            <a:ext cx="6206986" cy="771525"/>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R="189865" lvl="0" algn="ctr">
              <a:spcAft>
                <a:spcPts val="0"/>
              </a:spcAft>
              <a:tabLst>
                <a:tab pos="805815" algn="l"/>
                <a:tab pos="807085" algn="l"/>
              </a:tabLst>
            </a:pPr>
            <a:r>
              <a:rPr lang="en-US" sz="2400" dirty="0">
                <a:solidFill>
                  <a:schemeClr val="tx1"/>
                </a:solidFill>
                <a:effectLst/>
                <a:latin typeface="Agency FB" panose="020B0503020202020204" pitchFamily="34" charset="0"/>
                <a:ea typeface="Verdana" panose="020B0604030504040204" pitchFamily="34" charset="0"/>
                <a:cs typeface="Verdana" panose="020B0604030504040204" pitchFamily="34" charset="0"/>
              </a:rPr>
              <a:t>Electrical Multiple Units</a:t>
            </a:r>
            <a:r>
              <a:rPr lang="en-US" sz="2400" spc="20" dirty="0">
                <a:solidFill>
                  <a:schemeClr val="tx1"/>
                </a:solidFill>
                <a:latin typeface="Agency FB" panose="020B0503020202020204" pitchFamily="34" charset="0"/>
                <a:ea typeface="Verdana" panose="020B0604030504040204" pitchFamily="34" charset="0"/>
                <a:cs typeface="Verdana" panose="020B0604030504040204" pitchFamily="34" charset="0"/>
              </a:rPr>
              <a:t>-</a:t>
            </a:r>
            <a:r>
              <a:rPr lang="en-US" sz="2400" dirty="0">
                <a:solidFill>
                  <a:schemeClr val="tx1"/>
                </a:solidFill>
                <a:effectLst/>
                <a:latin typeface="Agency FB" panose="020B0503020202020204" pitchFamily="34" charset="0"/>
                <a:ea typeface="Verdana" panose="020B0604030504040204" pitchFamily="34" charset="0"/>
                <a:cs typeface="Verdana" panose="020B0604030504040204" pitchFamily="34" charset="0"/>
              </a:rPr>
              <a:t>EMU</a:t>
            </a:r>
            <a:endParaRPr lang="en-IN" sz="2400" dirty="0">
              <a:solidFill>
                <a:schemeClr val="tx1"/>
              </a:solidFill>
              <a:effectLst/>
              <a:latin typeface="Agency FB" panose="020B0503020202020204" pitchFamily="34" charset="0"/>
              <a:ea typeface="Verdana" panose="020B0604030504040204" pitchFamily="34" charset="0"/>
              <a:cs typeface="Verdana" panose="020B0604030504040204" pitchFamily="34" charset="0"/>
            </a:endParaRPr>
          </a:p>
        </p:txBody>
      </p:sp>
      <p:sp>
        <p:nvSpPr>
          <p:cNvPr id="6" name="Rectangle: Rounded Corners 5">
            <a:extLst>
              <a:ext uri="{FF2B5EF4-FFF2-40B4-BE49-F238E27FC236}">
                <a16:creationId xmlns="" xmlns:a16="http://schemas.microsoft.com/office/drawing/2014/main" id="{BF1AC5F3-50EF-46FE-AB47-9BDD54CD1D91}"/>
              </a:ext>
            </a:extLst>
          </p:cNvPr>
          <p:cNvSpPr/>
          <p:nvPr/>
        </p:nvSpPr>
        <p:spPr>
          <a:xfrm>
            <a:off x="629245" y="3650217"/>
            <a:ext cx="6206986" cy="771525"/>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R="189865" lvl="0" algn="ctr">
              <a:spcAft>
                <a:spcPts val="0"/>
              </a:spcAft>
              <a:tabLst>
                <a:tab pos="843280" algn="l"/>
                <a:tab pos="843915" algn="l"/>
              </a:tabLst>
            </a:pPr>
            <a:r>
              <a:rPr lang="en-US" sz="2400" dirty="0">
                <a:solidFill>
                  <a:schemeClr val="tx1"/>
                </a:solidFill>
                <a:effectLst/>
                <a:latin typeface="Agency FB" panose="020B0503020202020204" pitchFamily="34" charset="0"/>
                <a:ea typeface="Verdana" panose="020B0604030504040204" pitchFamily="34" charset="0"/>
                <a:cs typeface="Verdana" panose="020B0604030504040204" pitchFamily="34" charset="0"/>
              </a:rPr>
              <a:t>Mainline Electrical Multiple</a:t>
            </a:r>
            <a:r>
              <a:rPr lang="en-US" sz="2400" spc="15" dirty="0">
                <a:solidFill>
                  <a:schemeClr val="tx1"/>
                </a:solidFill>
                <a:effectLst/>
                <a:latin typeface="Agency FB" panose="020B0503020202020204" pitchFamily="34" charset="0"/>
                <a:ea typeface="Verdana" panose="020B0604030504040204" pitchFamily="34" charset="0"/>
                <a:cs typeface="Verdana" panose="020B0604030504040204" pitchFamily="34" charset="0"/>
              </a:rPr>
              <a:t> </a:t>
            </a:r>
            <a:r>
              <a:rPr lang="en-US" sz="2400" dirty="0">
                <a:solidFill>
                  <a:schemeClr val="tx1"/>
                </a:solidFill>
                <a:effectLst/>
                <a:latin typeface="Agency FB" panose="020B0503020202020204" pitchFamily="34" charset="0"/>
                <a:ea typeface="Verdana" panose="020B0604030504040204" pitchFamily="34" charset="0"/>
                <a:cs typeface="Verdana" panose="020B0604030504040204" pitchFamily="34" charset="0"/>
              </a:rPr>
              <a:t>Units-MEMU</a:t>
            </a:r>
            <a:endParaRPr lang="en-IN" sz="2400" dirty="0">
              <a:solidFill>
                <a:schemeClr val="tx1"/>
              </a:solidFill>
              <a:effectLst/>
              <a:latin typeface="Agency FB" panose="020B0503020202020204" pitchFamily="34" charset="0"/>
              <a:ea typeface="Verdana" panose="020B0604030504040204" pitchFamily="34" charset="0"/>
              <a:cs typeface="Verdana" panose="020B0604030504040204" pitchFamily="34" charset="0"/>
            </a:endParaRPr>
          </a:p>
        </p:txBody>
      </p:sp>
      <p:sp>
        <p:nvSpPr>
          <p:cNvPr id="7" name="Rectangle: Rounded Corners 6">
            <a:extLst>
              <a:ext uri="{FF2B5EF4-FFF2-40B4-BE49-F238E27FC236}">
                <a16:creationId xmlns="" xmlns:a16="http://schemas.microsoft.com/office/drawing/2014/main" id="{F384750C-0604-46EB-841A-0ADE7D52A20D}"/>
              </a:ext>
            </a:extLst>
          </p:cNvPr>
          <p:cNvSpPr/>
          <p:nvPr/>
        </p:nvSpPr>
        <p:spPr>
          <a:xfrm>
            <a:off x="629244" y="5505802"/>
            <a:ext cx="6206986" cy="771525"/>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R="189865" lvl="0" algn="ctr">
              <a:spcAft>
                <a:spcPts val="0"/>
              </a:spcAft>
            </a:pPr>
            <a:r>
              <a:rPr lang="en-US" sz="2400" dirty="0">
                <a:solidFill>
                  <a:schemeClr val="tx1"/>
                </a:solidFill>
                <a:latin typeface="Agency FB" panose="020B0503020202020204" pitchFamily="34" charset="0"/>
                <a:ea typeface="Verdana" panose="020B0604030504040204" pitchFamily="34" charset="0"/>
                <a:cs typeface="Verdana" panose="020B0604030504040204" pitchFamily="34" charset="0"/>
              </a:rPr>
              <a:t>Trainsets -</a:t>
            </a:r>
            <a:r>
              <a:rPr lang="en-US" sz="2400" dirty="0">
                <a:solidFill>
                  <a:schemeClr val="tx1"/>
                </a:solidFill>
                <a:effectLst/>
                <a:latin typeface="Agency FB" panose="020B0503020202020204" pitchFamily="34" charset="0"/>
                <a:ea typeface="Verdana" panose="020B0604030504040204" pitchFamily="34" charset="0"/>
                <a:cs typeface="Verdana" panose="020B0604030504040204" pitchFamily="34" charset="0"/>
              </a:rPr>
              <a:t> High Speed</a:t>
            </a:r>
            <a:endParaRPr lang="en-IN" sz="2400" dirty="0">
              <a:solidFill>
                <a:schemeClr val="tx1"/>
              </a:solidFill>
              <a:effectLst/>
              <a:latin typeface="Agency FB" panose="020B0503020202020204" pitchFamily="34" charset="0"/>
              <a:ea typeface="Verdana" panose="020B0604030504040204" pitchFamily="34" charset="0"/>
              <a:cs typeface="Verdana" panose="020B0604030504040204" pitchFamily="34" charset="0"/>
            </a:endParaRPr>
          </a:p>
        </p:txBody>
      </p:sp>
      <p:pic>
        <p:nvPicPr>
          <p:cNvPr id="1026" name="Picture 2" descr="India's First Air-Conditioned DEMU Train Launched in Kochi - The Better  India">
            <a:extLst>
              <a:ext uri="{FF2B5EF4-FFF2-40B4-BE49-F238E27FC236}">
                <a16:creationId xmlns="" xmlns:a16="http://schemas.microsoft.com/office/drawing/2014/main" id="{A2145B92-7A06-456B-8B2B-0F2D54066CF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250" t="15071" r="17333" b="5502"/>
          <a:stretch/>
        </p:blipFill>
        <p:spPr bwMode="auto">
          <a:xfrm>
            <a:off x="6941831" y="1789828"/>
            <a:ext cx="1347024" cy="9252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 xmlns:a16="http://schemas.microsoft.com/office/drawing/2014/main" id="{4DB122F6-C4EE-488C-B44B-505B92E14549}"/>
              </a:ext>
            </a:extLst>
          </p:cNvPr>
          <p:cNvSpPr/>
          <p:nvPr/>
        </p:nvSpPr>
        <p:spPr>
          <a:xfrm>
            <a:off x="629244" y="4584824"/>
            <a:ext cx="6206986" cy="771525"/>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R="189865" lvl="0" algn="ctr">
              <a:spcAft>
                <a:spcPts val="0"/>
              </a:spcAft>
            </a:pPr>
            <a:r>
              <a:rPr lang="en-US" sz="2400">
                <a:solidFill>
                  <a:schemeClr val="tx1"/>
                </a:solidFill>
                <a:latin typeface="Agency FB" panose="020B0503020202020204" pitchFamily="34" charset="0"/>
                <a:ea typeface="Verdana" panose="020B0604030504040204" pitchFamily="34" charset="0"/>
                <a:cs typeface="Verdana" panose="020B0604030504040204" pitchFamily="34" charset="0"/>
              </a:rPr>
              <a:t>Train sets -Semi High Speed</a:t>
            </a:r>
            <a:endParaRPr lang="en-IN" sz="2400" dirty="0">
              <a:solidFill>
                <a:schemeClr val="tx1"/>
              </a:solidFill>
              <a:effectLst/>
              <a:latin typeface="Agency FB" panose="020B0503020202020204" pitchFamily="34" charset="0"/>
              <a:ea typeface="Verdana" panose="020B0604030504040204" pitchFamily="34" charset="0"/>
              <a:cs typeface="Verdana" panose="020B0604030504040204" pitchFamily="34" charset="0"/>
            </a:endParaRPr>
          </a:p>
        </p:txBody>
      </p:sp>
      <p:pic>
        <p:nvPicPr>
          <p:cNvPr id="1030" name="Picture 6" descr="MEMU - Wikipedia">
            <a:extLst>
              <a:ext uri="{FF2B5EF4-FFF2-40B4-BE49-F238E27FC236}">
                <a16:creationId xmlns="" xmlns:a16="http://schemas.microsoft.com/office/drawing/2014/main" id="{ABE575C2-318B-4BC9-8B03-8FD942A0DC7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078" t="3780" r="29448" b="9106"/>
          <a:stretch/>
        </p:blipFill>
        <p:spPr bwMode="auto">
          <a:xfrm>
            <a:off x="7038531" y="3587757"/>
            <a:ext cx="1087316" cy="10358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2" name="Picture 8" descr="International Train Maitree Express Indian Rake crossing Bangladesh India  Border at Darshana - YouTube">
            <a:extLst>
              <a:ext uri="{FF2B5EF4-FFF2-40B4-BE49-F238E27FC236}">
                <a16:creationId xmlns="" xmlns:a16="http://schemas.microsoft.com/office/drawing/2014/main" id="{C38460D7-09DD-4C16-B7B4-F5ADDF0D570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428" t="13841" r="17572" b="13016"/>
          <a:stretch/>
        </p:blipFill>
        <p:spPr bwMode="auto">
          <a:xfrm>
            <a:off x="6972168" y="2702917"/>
            <a:ext cx="1286350" cy="897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4" name="Picture 10" descr="T18, India's first engineless train, successfully completes first phase of  trial run">
            <a:extLst>
              <a:ext uri="{FF2B5EF4-FFF2-40B4-BE49-F238E27FC236}">
                <a16:creationId xmlns="" xmlns:a16="http://schemas.microsoft.com/office/drawing/2014/main" id="{D4604871-2818-4F7A-B3A0-C8C51BDB611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940" r="5807"/>
          <a:stretch/>
        </p:blipFill>
        <p:spPr bwMode="auto">
          <a:xfrm>
            <a:off x="7008921" y="4669871"/>
            <a:ext cx="1212844" cy="8501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7" name="Picture 2" descr="The E5 series Shinkansen is a new generation version of the Japanese bullet train, Shinkansen.">
            <a:extLst>
              <a:ext uri="{FF2B5EF4-FFF2-40B4-BE49-F238E27FC236}">
                <a16:creationId xmlns="" xmlns:a16="http://schemas.microsoft.com/office/drawing/2014/main" id="{3FA71436-0F2D-4403-9518-C88EBFABB6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8921" y="5581900"/>
            <a:ext cx="1249597" cy="8663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058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anim calcmode="lin" valueType="num">
                                      <p:cBhvr additive="base">
                                        <p:cTn id="21" dur="500" fill="hold"/>
                                        <p:tgtEl>
                                          <p:spTgt spid="1032"/>
                                        </p:tgtEl>
                                        <p:attrNameLst>
                                          <p:attrName>ppt_x</p:attrName>
                                        </p:attrNameLst>
                                      </p:cBhvr>
                                      <p:tavLst>
                                        <p:tav tm="0">
                                          <p:val>
                                            <p:strVal val="0-#ppt_w/2"/>
                                          </p:val>
                                        </p:tav>
                                        <p:tav tm="100000">
                                          <p:val>
                                            <p:strVal val="#ppt_x"/>
                                          </p:val>
                                        </p:tav>
                                      </p:tavLst>
                                    </p:anim>
                                    <p:anim calcmode="lin" valueType="num">
                                      <p:cBhvr additive="base">
                                        <p:cTn id="22"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additive="base">
                                        <p:cTn id="31" dur="500" fill="hold"/>
                                        <p:tgtEl>
                                          <p:spTgt spid="1030"/>
                                        </p:tgtEl>
                                        <p:attrNameLst>
                                          <p:attrName>ppt_x</p:attrName>
                                        </p:attrNameLst>
                                      </p:cBhvr>
                                      <p:tavLst>
                                        <p:tav tm="0">
                                          <p:val>
                                            <p:strVal val="0-#ppt_w/2"/>
                                          </p:val>
                                        </p:tav>
                                        <p:tav tm="100000">
                                          <p:val>
                                            <p:strVal val="#ppt_x"/>
                                          </p:val>
                                        </p:tav>
                                      </p:tavLst>
                                    </p:anim>
                                    <p:anim calcmode="lin" valueType="num">
                                      <p:cBhvr additive="base">
                                        <p:cTn id="32"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034"/>
                                        </p:tgtEl>
                                        <p:attrNameLst>
                                          <p:attrName>style.visibility</p:attrName>
                                        </p:attrNameLst>
                                      </p:cBhvr>
                                      <p:to>
                                        <p:strVal val="visible"/>
                                      </p:to>
                                    </p:set>
                                    <p:anim calcmode="lin" valueType="num">
                                      <p:cBhvr additive="base">
                                        <p:cTn id="41" dur="500" fill="hold"/>
                                        <p:tgtEl>
                                          <p:spTgt spid="1034"/>
                                        </p:tgtEl>
                                        <p:attrNameLst>
                                          <p:attrName>ppt_x</p:attrName>
                                        </p:attrNameLst>
                                      </p:cBhvr>
                                      <p:tavLst>
                                        <p:tav tm="0">
                                          <p:val>
                                            <p:strVal val="0-#ppt_w/2"/>
                                          </p:val>
                                        </p:tav>
                                        <p:tav tm="100000">
                                          <p:val>
                                            <p:strVal val="#ppt_x"/>
                                          </p:val>
                                        </p:tav>
                                      </p:tavLst>
                                    </p:anim>
                                    <p:anim calcmode="lin" valueType="num">
                                      <p:cBhvr additive="base">
                                        <p:cTn id="42" dur="500" fill="hold"/>
                                        <p:tgtEl>
                                          <p:spTgt spid="103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0-#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354544-2EF7-48B5-9464-7607DB857B87}"/>
              </a:ext>
            </a:extLst>
          </p:cNvPr>
          <p:cNvSpPr>
            <a:spLocks noGrp="1"/>
          </p:cNvSpPr>
          <p:nvPr>
            <p:ph type="title"/>
          </p:nvPr>
        </p:nvSpPr>
        <p:spPr>
          <a:xfrm>
            <a:off x="596660" y="133301"/>
            <a:ext cx="10515600" cy="678671"/>
          </a:xfrm>
        </p:spPr>
        <p:txBody>
          <a:bodyPr>
            <a:normAutofit fontScale="90000"/>
          </a:bodyPr>
          <a:lstStyle/>
          <a:p>
            <a:pPr algn="ctr"/>
            <a:r>
              <a:rPr lang="en-US" b="1" dirty="0"/>
              <a:t>Trainset – Semi High Speed T-18</a:t>
            </a:r>
            <a:endParaRPr lang="en-IN" b="1" dirty="0"/>
          </a:p>
        </p:txBody>
      </p:sp>
      <p:pic>
        <p:nvPicPr>
          <p:cNvPr id="5" name="Content Placeholder 4">
            <a:extLst>
              <a:ext uri="{FF2B5EF4-FFF2-40B4-BE49-F238E27FC236}">
                <a16:creationId xmlns="" xmlns:a16="http://schemas.microsoft.com/office/drawing/2014/main" id="{1A51414A-720F-4B57-9A85-F2860E987936}"/>
              </a:ext>
            </a:extLst>
          </p:cNvPr>
          <p:cNvPicPr>
            <a:picLocks noGrp="1" noChangeAspect="1"/>
          </p:cNvPicPr>
          <p:nvPr>
            <p:ph idx="1"/>
          </p:nvPr>
        </p:nvPicPr>
        <p:blipFill>
          <a:blip r:embed="rId2"/>
          <a:stretch>
            <a:fillRect/>
          </a:stretch>
        </p:blipFill>
        <p:spPr>
          <a:xfrm>
            <a:off x="7000516" y="1947129"/>
            <a:ext cx="4781550" cy="3314700"/>
          </a:xfrm>
          <a:prstGeom prst="rect">
            <a:avLst/>
          </a:prstGeom>
        </p:spPr>
      </p:pic>
      <p:sp>
        <p:nvSpPr>
          <p:cNvPr id="6" name="Content Placeholder 2">
            <a:extLst>
              <a:ext uri="{FF2B5EF4-FFF2-40B4-BE49-F238E27FC236}">
                <a16:creationId xmlns="" xmlns:a16="http://schemas.microsoft.com/office/drawing/2014/main" id="{DC939E53-6E9D-456E-A098-30B15B226E99}"/>
              </a:ext>
            </a:extLst>
          </p:cNvPr>
          <p:cNvSpPr txBox="1">
            <a:spLocks/>
          </p:cNvSpPr>
          <p:nvPr/>
        </p:nvSpPr>
        <p:spPr>
          <a:xfrm>
            <a:off x="223558" y="1088108"/>
            <a:ext cx="6392903" cy="5653844"/>
          </a:xfrm>
          <a:prstGeom prst="rect">
            <a:avLst/>
          </a:prstGeom>
        </p:spPr>
        <p:txBody>
          <a:bodyPr vert="horz" lIns="91440" tIns="45720" rIns="91440" bIns="45720" rtlCol="0" anchor="ctr">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endParaRPr lang="en-IN" sz="1400" dirty="0">
              <a:latin typeface="Arial" panose="020B0604020202020204" pitchFamily="34" charset="0"/>
              <a:cs typeface="Arial" panose="020B0604020202020204" pitchFamily="34" charset="0"/>
            </a:endParaRPr>
          </a:p>
          <a:p>
            <a:pPr>
              <a:lnSpc>
                <a:spcPct val="110000"/>
              </a:lnSpc>
            </a:pPr>
            <a:r>
              <a:rPr lang="en-US" altLang="en-US" sz="5100" dirty="0">
                <a:latin typeface="Palatino Linotype" panose="02040502050505030304" pitchFamily="18" charset="0"/>
              </a:rPr>
              <a:t>Train-18 is 16 car train with 4 basic unit i.e. Two number of end basic unit (DTC-MC-TC-MC) and two number of middle basic unit (NDTC-MC-TC-MC)</a:t>
            </a:r>
            <a:endParaRPr lang="en-US" sz="5100" dirty="0">
              <a:latin typeface="Palatino Linotype" panose="02040502050505030304" pitchFamily="18" charset="0"/>
              <a:cs typeface="Arial" panose="020B0604020202020204" pitchFamily="34" charset="0"/>
            </a:endParaRPr>
          </a:p>
          <a:p>
            <a:pPr>
              <a:lnSpc>
                <a:spcPct val="110000"/>
              </a:lnSpc>
            </a:pPr>
            <a:r>
              <a:rPr lang="en-US" sz="5100" dirty="0">
                <a:latin typeface="Palatino Linotype" panose="02040502050505030304" pitchFamily="18" charset="0"/>
                <a:cs typeface="Arial" panose="020B0604020202020204" pitchFamily="34" charset="0"/>
              </a:rPr>
              <a:t>Semi-high speed (160 kmph) multiple unit train-set. </a:t>
            </a:r>
          </a:p>
          <a:p>
            <a:pPr>
              <a:lnSpc>
                <a:spcPct val="110000"/>
              </a:lnSpc>
            </a:pPr>
            <a:r>
              <a:rPr lang="en-US" sz="5100" dirty="0">
                <a:latin typeface="Palatino Linotype" panose="02040502050505030304" pitchFamily="18" charset="0"/>
                <a:cs typeface="Arial" panose="020B0604020202020204" pitchFamily="34" charset="0"/>
              </a:rPr>
              <a:t>Train-18 is provided with </a:t>
            </a:r>
            <a:r>
              <a:rPr lang="en-US" sz="5100" b="1" dirty="0">
                <a:latin typeface="Palatino Linotype" panose="02040502050505030304" pitchFamily="18" charset="0"/>
                <a:cs typeface="Arial" panose="020B0604020202020204" pitchFamily="34" charset="0"/>
              </a:rPr>
              <a:t>IGBT </a:t>
            </a:r>
            <a:r>
              <a:rPr lang="en-US" sz="5100" dirty="0">
                <a:latin typeface="Palatino Linotype" panose="02040502050505030304" pitchFamily="18" charset="0"/>
                <a:cs typeface="Arial" panose="020B0604020202020204" pitchFamily="34" charset="0"/>
              </a:rPr>
              <a:t>based energy efficient 3 phase propulsion system and regenerative braking </a:t>
            </a:r>
            <a:endParaRPr lang="en-IN" sz="5100" dirty="0">
              <a:latin typeface="Palatino Linotype" panose="02040502050505030304" pitchFamily="18" charset="0"/>
              <a:cs typeface="Arial" panose="020B0604020202020204" pitchFamily="34" charset="0"/>
            </a:endParaRPr>
          </a:p>
          <a:p>
            <a:pPr>
              <a:lnSpc>
                <a:spcPct val="110000"/>
              </a:lnSpc>
            </a:pPr>
            <a:r>
              <a:rPr lang="en-US" sz="5100" b="1" dirty="0">
                <a:latin typeface="Palatino Linotype" panose="02040502050505030304" pitchFamily="18" charset="0"/>
                <a:cs typeface="Arial" panose="020B0604020202020204" pitchFamily="34" charset="0"/>
              </a:rPr>
              <a:t>Stainless steel c</a:t>
            </a:r>
            <a:r>
              <a:rPr lang="en-US" sz="5100" dirty="0">
                <a:latin typeface="Palatino Linotype" panose="02040502050505030304" pitchFamily="18" charset="0"/>
                <a:cs typeface="Arial" panose="020B0604020202020204" pitchFamily="34" charset="0"/>
              </a:rPr>
              <a:t>ar body with </a:t>
            </a:r>
            <a:r>
              <a:rPr lang="en-US" sz="5100" b="1" dirty="0">
                <a:latin typeface="Palatino Linotype" panose="02040502050505030304" pitchFamily="18" charset="0"/>
                <a:cs typeface="Arial" panose="020B0604020202020204" pitchFamily="34" charset="0"/>
              </a:rPr>
              <a:t>continuous window glasses </a:t>
            </a:r>
            <a:endParaRPr lang="en-IN" sz="5100" dirty="0">
              <a:latin typeface="Palatino Linotype" panose="02040502050505030304" pitchFamily="18" charset="0"/>
              <a:cs typeface="Arial" panose="020B0604020202020204" pitchFamily="34" charset="0"/>
            </a:endParaRPr>
          </a:p>
          <a:p>
            <a:pPr>
              <a:lnSpc>
                <a:spcPct val="110000"/>
              </a:lnSpc>
            </a:pPr>
            <a:r>
              <a:rPr lang="en-US" sz="5100" dirty="0">
                <a:latin typeface="Palatino Linotype" panose="02040502050505030304" pitchFamily="18" charset="0"/>
                <a:cs typeface="Arial" panose="020B0604020202020204" pitchFamily="34" charset="0"/>
              </a:rPr>
              <a:t>All </a:t>
            </a:r>
            <a:r>
              <a:rPr lang="en-US" sz="5100" b="1" dirty="0">
                <a:latin typeface="Palatino Linotype" panose="02040502050505030304" pitchFamily="18" charset="0"/>
                <a:cs typeface="Arial" panose="020B0604020202020204" pitchFamily="34" charset="0"/>
              </a:rPr>
              <a:t>propulsion </a:t>
            </a:r>
            <a:r>
              <a:rPr lang="en-US" sz="5100" b="1" dirty="0" err="1">
                <a:latin typeface="Palatino Linotype" panose="02040502050505030304" pitchFamily="18" charset="0"/>
                <a:cs typeface="Arial" panose="020B0604020202020204" pitchFamily="34" charset="0"/>
              </a:rPr>
              <a:t>equipments</a:t>
            </a:r>
            <a:r>
              <a:rPr lang="en-US" sz="5100" b="1" dirty="0">
                <a:latin typeface="Palatino Linotype" panose="02040502050505030304" pitchFamily="18" charset="0"/>
                <a:cs typeface="Arial" panose="020B0604020202020204" pitchFamily="34" charset="0"/>
              </a:rPr>
              <a:t> </a:t>
            </a:r>
            <a:r>
              <a:rPr lang="en-US" sz="5100" dirty="0">
                <a:latin typeface="Palatino Linotype" panose="02040502050505030304" pitchFamily="18" charset="0"/>
                <a:cs typeface="Arial" panose="020B0604020202020204" pitchFamily="34" charset="0"/>
              </a:rPr>
              <a:t>are shifted from </a:t>
            </a:r>
            <a:r>
              <a:rPr lang="en-US" sz="5100" b="1" dirty="0">
                <a:latin typeface="Palatino Linotype" panose="02040502050505030304" pitchFamily="18" charset="0"/>
                <a:cs typeface="Arial" panose="020B0604020202020204" pitchFamily="34" charset="0"/>
              </a:rPr>
              <a:t>onboard to under-slung</a:t>
            </a:r>
            <a:r>
              <a:rPr lang="en-US" sz="5100" dirty="0">
                <a:latin typeface="Palatino Linotype" panose="02040502050505030304" pitchFamily="18" charset="0"/>
                <a:cs typeface="Arial" panose="020B0604020202020204" pitchFamily="34" charset="0"/>
              </a:rPr>
              <a:t>. All power components such as </a:t>
            </a:r>
            <a:r>
              <a:rPr lang="en-US" sz="5100" b="1" dirty="0">
                <a:latin typeface="Palatino Linotype" panose="02040502050505030304" pitchFamily="18" charset="0"/>
                <a:cs typeface="Arial" panose="020B0604020202020204" pitchFamily="34" charset="0"/>
              </a:rPr>
              <a:t>line &amp; traction converters</a:t>
            </a:r>
            <a:r>
              <a:rPr lang="en-US" sz="5100" dirty="0">
                <a:latin typeface="Palatino Linotype" panose="02040502050505030304" pitchFamily="18" charset="0"/>
                <a:cs typeface="Arial" panose="020B0604020202020204" pitchFamily="34" charset="0"/>
              </a:rPr>
              <a:t>, </a:t>
            </a:r>
            <a:r>
              <a:rPr lang="en-US" sz="5100" b="1" dirty="0">
                <a:latin typeface="Palatino Linotype" panose="02040502050505030304" pitchFamily="18" charset="0"/>
                <a:cs typeface="Arial" panose="020B0604020202020204" pitchFamily="34" charset="0"/>
              </a:rPr>
              <a:t>auxiliary converter</a:t>
            </a:r>
            <a:r>
              <a:rPr lang="en-US" sz="5100" dirty="0">
                <a:latin typeface="Palatino Linotype" panose="02040502050505030304" pitchFamily="18" charset="0"/>
                <a:cs typeface="Arial" panose="020B0604020202020204" pitchFamily="34" charset="0"/>
              </a:rPr>
              <a:t>, </a:t>
            </a:r>
            <a:r>
              <a:rPr lang="en-US" sz="5100" b="1" dirty="0">
                <a:latin typeface="Palatino Linotype" panose="02040502050505030304" pitchFamily="18" charset="0"/>
                <a:cs typeface="Arial" panose="020B0604020202020204" pitchFamily="34" charset="0"/>
              </a:rPr>
              <a:t>air compressor, battery box, battery charger, brake chopper resister </a:t>
            </a:r>
            <a:r>
              <a:rPr lang="en-US" sz="5100" dirty="0">
                <a:latin typeface="Palatino Linotype" panose="02040502050505030304" pitchFamily="18" charset="0"/>
                <a:cs typeface="Arial" panose="020B0604020202020204" pitchFamily="34" charset="0"/>
              </a:rPr>
              <a:t>are mounted </a:t>
            </a:r>
            <a:r>
              <a:rPr lang="en-US" sz="5100" b="1" dirty="0">
                <a:latin typeface="Palatino Linotype" panose="02040502050505030304" pitchFamily="18" charset="0"/>
                <a:cs typeface="Arial" panose="020B0604020202020204" pitchFamily="34" charset="0"/>
              </a:rPr>
              <a:t>under the frame </a:t>
            </a:r>
            <a:endParaRPr lang="en-IN" sz="5100" dirty="0">
              <a:latin typeface="Palatino Linotype" panose="02040502050505030304" pitchFamily="18" charset="0"/>
              <a:cs typeface="Arial" panose="020B0604020202020204" pitchFamily="34" charset="0"/>
            </a:endParaRPr>
          </a:p>
          <a:p>
            <a:pPr>
              <a:lnSpc>
                <a:spcPct val="110000"/>
              </a:lnSpc>
            </a:pPr>
            <a:r>
              <a:rPr lang="pt-BR" sz="5100" b="1" dirty="0">
                <a:latin typeface="Palatino Linotype" panose="02040502050505030304" pitchFamily="18" charset="0"/>
                <a:cs typeface="Arial" panose="020B0604020202020204" pitchFamily="34" charset="0"/>
              </a:rPr>
              <a:t>Zero discharge vacuum-based bio-toilets</a:t>
            </a:r>
            <a:endParaRPr lang="en-IN" sz="5100" dirty="0">
              <a:latin typeface="Palatino Linotype" panose="02040502050505030304" pitchFamily="18" charset="0"/>
              <a:cs typeface="Arial" panose="020B0604020202020204" pitchFamily="34" charset="0"/>
            </a:endParaRPr>
          </a:p>
          <a:p>
            <a:pPr>
              <a:lnSpc>
                <a:spcPct val="110000"/>
              </a:lnSpc>
            </a:pPr>
            <a:r>
              <a:rPr lang="en-US" sz="5100" dirty="0">
                <a:latin typeface="Palatino Linotype" panose="02040502050505030304" pitchFamily="18" charset="0"/>
                <a:cs typeface="Arial" panose="020B0604020202020204" pitchFamily="34" charset="0"/>
              </a:rPr>
              <a:t>Modern </a:t>
            </a:r>
            <a:r>
              <a:rPr lang="en-US" sz="5100" b="1" dirty="0">
                <a:latin typeface="Palatino Linotype" panose="02040502050505030304" pitchFamily="18" charset="0"/>
                <a:cs typeface="Arial" panose="020B0604020202020204" pitchFamily="34" charset="0"/>
              </a:rPr>
              <a:t>bolster-less </a:t>
            </a:r>
            <a:r>
              <a:rPr lang="en-US" sz="5100" dirty="0">
                <a:latin typeface="Palatino Linotype" panose="02040502050505030304" pitchFamily="18" charset="0"/>
                <a:cs typeface="Arial" panose="020B0604020202020204" pitchFamily="34" charset="0"/>
              </a:rPr>
              <a:t>design bogies with </a:t>
            </a:r>
            <a:r>
              <a:rPr lang="en-US" sz="5100" b="1" dirty="0">
                <a:latin typeface="Palatino Linotype" panose="02040502050505030304" pitchFamily="18" charset="0"/>
                <a:cs typeface="Arial" panose="020B0604020202020204" pitchFamily="34" charset="0"/>
              </a:rPr>
              <a:t>fully suspended traction motors</a:t>
            </a:r>
            <a:r>
              <a:rPr lang="en-US" sz="5100" dirty="0">
                <a:latin typeface="Palatino Linotype" panose="02040502050505030304" pitchFamily="18" charset="0"/>
                <a:cs typeface="Arial" panose="020B0604020202020204" pitchFamily="34" charset="0"/>
              </a:rPr>
              <a:t>, </a:t>
            </a:r>
            <a:endParaRPr lang="en-IN" sz="5100" dirty="0">
              <a:latin typeface="Palatino Linotype" panose="02040502050505030304" pitchFamily="18" charset="0"/>
              <a:cs typeface="Arial" panose="020B0604020202020204" pitchFamily="34" charset="0"/>
            </a:endParaRPr>
          </a:p>
          <a:p>
            <a:pPr>
              <a:lnSpc>
                <a:spcPct val="110000"/>
              </a:lnSpc>
            </a:pPr>
            <a:r>
              <a:rPr lang="en-US" sz="5100" dirty="0">
                <a:latin typeface="Palatino Linotype" panose="02040502050505030304" pitchFamily="18" charset="0"/>
                <a:cs typeface="Arial" panose="020B0604020202020204" pitchFamily="34" charset="0"/>
              </a:rPr>
              <a:t>Train-18 has 50% powering i.e. Every alternate coach is powered</a:t>
            </a:r>
          </a:p>
          <a:p>
            <a:pPr>
              <a:lnSpc>
                <a:spcPct val="110000"/>
              </a:lnSpc>
            </a:pPr>
            <a:r>
              <a:rPr lang="en-US" sz="5100" dirty="0">
                <a:latin typeface="Palatino Linotype" panose="02040502050505030304" pitchFamily="18" charset="0"/>
                <a:cs typeface="Arial" panose="020B0604020202020204" pitchFamily="34" charset="0"/>
              </a:rPr>
              <a:t>Ethernet backbone </a:t>
            </a:r>
            <a:endParaRPr lang="en-US" sz="1400" dirty="0">
              <a:latin typeface="Times New Roman" panose="02020603050405020304" pitchFamily="18" charset="0"/>
            </a:endParaRPr>
          </a:p>
          <a:p>
            <a:pPr>
              <a:lnSpc>
                <a:spcPct val="110000"/>
              </a:lnSpc>
            </a:pPr>
            <a:endParaRPr lang="en-US" sz="1400" dirty="0">
              <a:latin typeface="Times New Roman" panose="02020603050405020304" pitchFamily="18" charset="0"/>
            </a:endParaRPr>
          </a:p>
          <a:p>
            <a:pPr>
              <a:lnSpc>
                <a:spcPct val="110000"/>
              </a:lnSpc>
            </a:pPr>
            <a:endParaRPr lang="en-US" sz="1400" dirty="0">
              <a:latin typeface="Times New Roman" panose="02020603050405020304" pitchFamily="18" charset="0"/>
            </a:endParaRPr>
          </a:p>
          <a:p>
            <a:pPr>
              <a:lnSpc>
                <a:spcPct val="110000"/>
              </a:lnSpc>
            </a:pPr>
            <a:endParaRPr lang="en-IN" sz="1400" dirty="0"/>
          </a:p>
        </p:txBody>
      </p:sp>
    </p:spTree>
    <p:extLst>
      <p:ext uri="{BB962C8B-B14F-4D97-AF65-F5344CB8AC3E}">
        <p14:creationId xmlns:p14="http://schemas.microsoft.com/office/powerpoint/2010/main" val="122318650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BF87A6-3222-4F2D-9C2C-D607D00C2FA3}"/>
              </a:ext>
            </a:extLst>
          </p:cNvPr>
          <p:cNvSpPr>
            <a:spLocks noGrp="1"/>
          </p:cNvSpPr>
          <p:nvPr>
            <p:ph type="title"/>
          </p:nvPr>
        </p:nvSpPr>
        <p:spPr>
          <a:xfrm>
            <a:off x="1653363" y="365760"/>
            <a:ext cx="9367203" cy="1188720"/>
          </a:xfrm>
        </p:spPr>
        <p:txBody>
          <a:bodyPr>
            <a:normAutofit/>
          </a:bodyPr>
          <a:lstStyle/>
          <a:p>
            <a:pPr algn="ctr"/>
            <a:r>
              <a:rPr lang="en-US" sz="5400" b="1" dirty="0">
                <a:latin typeface="Agency FB" panose="020B0503020202020204" pitchFamily="34" charset="0"/>
              </a:rPr>
              <a:t>DPRS</a:t>
            </a:r>
            <a:endParaRPr lang="en-IN" sz="5400" b="1" dirty="0">
              <a:latin typeface="Agency FB" panose="020B0503020202020204" pitchFamily="34" charset="0"/>
            </a:endParaRPr>
          </a:p>
        </p:txBody>
      </p:sp>
      <p:sp>
        <p:nvSpPr>
          <p:cNvPr id="8" name="Freeform: Shape 7">
            <a:extLst>
              <a:ext uri="{FF2B5EF4-FFF2-40B4-BE49-F238E27FC236}">
                <a16:creationId xmlns=""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 xmlns:a16="http://schemas.microsoft.com/office/drawing/2014/main" id="{A3EE47B9-772E-4A4B-B6B2-F3CB24680FFA}"/>
              </a:ext>
            </a:extLst>
          </p:cNvPr>
          <p:cNvSpPr>
            <a:spLocks noGrp="1"/>
          </p:cNvSpPr>
          <p:nvPr>
            <p:ph idx="1"/>
          </p:nvPr>
        </p:nvSpPr>
        <p:spPr>
          <a:xfrm>
            <a:off x="1653363" y="2176272"/>
            <a:ext cx="9911620" cy="4041648"/>
          </a:xfrm>
        </p:spPr>
        <p:txBody>
          <a:bodyPr anchor="t">
            <a:normAutofit/>
          </a:bodyPr>
          <a:lstStyle/>
          <a:p>
            <a:pPr algn="just"/>
            <a:r>
              <a:rPr lang="en-US" sz="2400" dirty="0">
                <a:latin typeface="Agency FB" panose="020B0503020202020204" pitchFamily="34" charset="0"/>
              </a:rPr>
              <a:t>Stands for Distributed Power Rolling Stock</a:t>
            </a:r>
          </a:p>
          <a:p>
            <a:pPr algn="just"/>
            <a:endParaRPr lang="en-US" sz="2400" dirty="0">
              <a:latin typeface="Agency FB" panose="020B0503020202020204" pitchFamily="34" charset="0"/>
            </a:endParaRPr>
          </a:p>
          <a:p>
            <a:pPr algn="just"/>
            <a:r>
              <a:rPr lang="en-US" sz="2400" dirty="0">
                <a:latin typeface="Agency FB" panose="020B0503020202020204" pitchFamily="34" charset="0"/>
                <a:ea typeface="Verdana" panose="020B0604030504040204" pitchFamily="34" charset="0"/>
              </a:rPr>
              <a:t>C</a:t>
            </a:r>
            <a:r>
              <a:rPr lang="en-US" sz="2400" dirty="0">
                <a:effectLst/>
                <a:latin typeface="Agency FB" panose="020B0503020202020204" pitchFamily="34" charset="0"/>
                <a:ea typeface="Verdana" panose="020B0604030504040204" pitchFamily="34" charset="0"/>
              </a:rPr>
              <a:t>lass of vehicles fit to move on Railway systems and one where the Propulsion systems and Powered wheels for providing tractive force are distributed over more than one and mostly large number of vehicles</a:t>
            </a:r>
          </a:p>
          <a:p>
            <a:pPr algn="just"/>
            <a:endParaRPr lang="en-US" sz="2400" dirty="0">
              <a:effectLst/>
              <a:latin typeface="Agency FB" panose="020B0503020202020204" pitchFamily="34" charset="0"/>
              <a:ea typeface="Verdana" panose="020B0604030504040204" pitchFamily="34" charset="0"/>
            </a:endParaRPr>
          </a:p>
          <a:p>
            <a:pPr algn="just"/>
            <a:r>
              <a:rPr lang="en-US" sz="2400" dirty="0">
                <a:effectLst/>
                <a:latin typeface="Agency FB" panose="020B0503020202020204" pitchFamily="34" charset="0"/>
                <a:ea typeface="Verdana" panose="020B0604030504040204" pitchFamily="34" charset="0"/>
              </a:rPr>
              <a:t>This is opposed to locomotive hauled trains where the equipment and powered wheels producing Tractive effort are contained in vehicle/ vehicles which are non-passenger carrying and are coupled to passenger cars through mechanical coupling </a:t>
            </a:r>
            <a:endParaRPr lang="en-IN" sz="2400" dirty="0">
              <a:latin typeface="Agency FB" panose="020B0503020202020204" pitchFamily="34" charset="0"/>
            </a:endParaRPr>
          </a:p>
        </p:txBody>
      </p:sp>
    </p:spTree>
    <p:extLst>
      <p:ext uri="{BB962C8B-B14F-4D97-AF65-F5344CB8AC3E}">
        <p14:creationId xmlns:p14="http://schemas.microsoft.com/office/powerpoint/2010/main" val="25810869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6D80BF-2B05-414A-83E7-BBE8AF7F6179}"/>
              </a:ext>
            </a:extLst>
          </p:cNvPr>
          <p:cNvSpPr>
            <a:spLocks noGrp="1"/>
          </p:cNvSpPr>
          <p:nvPr>
            <p:ph type="title"/>
          </p:nvPr>
        </p:nvSpPr>
        <p:spPr>
          <a:xfrm>
            <a:off x="4965430" y="629269"/>
            <a:ext cx="6586491" cy="1286160"/>
          </a:xfrm>
        </p:spPr>
        <p:txBody>
          <a:bodyPr anchor="b">
            <a:normAutofit/>
          </a:bodyPr>
          <a:lstStyle/>
          <a:p>
            <a:pPr algn="ctr"/>
            <a:r>
              <a:rPr lang="en-US" b="1" dirty="0"/>
              <a:t>Trainset -High Speed</a:t>
            </a:r>
            <a:endParaRPr lang="en-IN" b="1" dirty="0"/>
          </a:p>
        </p:txBody>
      </p:sp>
      <p:sp>
        <p:nvSpPr>
          <p:cNvPr id="3" name="Content Placeholder 2">
            <a:extLst>
              <a:ext uri="{FF2B5EF4-FFF2-40B4-BE49-F238E27FC236}">
                <a16:creationId xmlns="" xmlns:a16="http://schemas.microsoft.com/office/drawing/2014/main" id="{F2B7B77B-2032-4E88-8F91-5AD021034EE0}"/>
              </a:ext>
            </a:extLst>
          </p:cNvPr>
          <p:cNvSpPr>
            <a:spLocks noGrp="1"/>
          </p:cNvSpPr>
          <p:nvPr>
            <p:ph idx="1"/>
          </p:nvPr>
        </p:nvSpPr>
        <p:spPr>
          <a:xfrm>
            <a:off x="4775544" y="1915429"/>
            <a:ext cx="7226549" cy="4299353"/>
          </a:xfrm>
        </p:spPr>
        <p:txBody>
          <a:bodyPr>
            <a:normAutofit fontScale="92500" lnSpcReduction="10000"/>
          </a:bodyPr>
          <a:lstStyle/>
          <a:p>
            <a:pPr marL="0" indent="0">
              <a:buNone/>
            </a:pPr>
            <a:endParaRPr lang="en-US" sz="2000" dirty="0"/>
          </a:p>
          <a:p>
            <a:r>
              <a:rPr lang="en-US" dirty="0"/>
              <a:t>Operational speed greater than 200 Kilometer per hour on existing track</a:t>
            </a:r>
          </a:p>
          <a:p>
            <a:r>
              <a:rPr lang="en-US" dirty="0"/>
              <a:t>Operational speed greater than 250 Kilometer per hour on new track</a:t>
            </a:r>
          </a:p>
          <a:p>
            <a:r>
              <a:rPr lang="en-US" dirty="0"/>
              <a:t>Significantly faster than traditional railway trains</a:t>
            </a:r>
          </a:p>
          <a:p>
            <a:r>
              <a:rPr lang="en-US" dirty="0"/>
              <a:t>E.g.- Bullet Train (Japan)</a:t>
            </a:r>
          </a:p>
          <a:p>
            <a:pPr marL="0" indent="0">
              <a:buNone/>
            </a:pPr>
            <a:r>
              <a:rPr lang="en-US" dirty="0"/>
              <a:t>          - ICE (Germany)</a:t>
            </a:r>
          </a:p>
          <a:p>
            <a:pPr marL="0" indent="0">
              <a:buNone/>
            </a:pPr>
            <a:r>
              <a:rPr lang="en-US" dirty="0"/>
              <a:t>          - TGV (France)</a:t>
            </a:r>
          </a:p>
          <a:p>
            <a:pPr marL="0" indent="0">
              <a:buNone/>
            </a:pPr>
            <a:r>
              <a:rPr lang="en-US" dirty="0"/>
              <a:t>          - CRH (China)</a:t>
            </a:r>
            <a:endParaRPr lang="en-IN" dirty="0"/>
          </a:p>
        </p:txBody>
      </p:sp>
      <p:pic>
        <p:nvPicPr>
          <p:cNvPr id="5" name="Picture 4" descr="Ray of blue light representing speed">
            <a:extLst>
              <a:ext uri="{FF2B5EF4-FFF2-40B4-BE49-F238E27FC236}">
                <a16:creationId xmlns="" xmlns:a16="http://schemas.microsoft.com/office/drawing/2014/main" id="{08336F85-B682-4C48-B93A-8D265297F6E4}"/>
              </a:ext>
            </a:extLst>
          </p:cNvPr>
          <p:cNvPicPr>
            <a:picLocks noChangeAspect="1"/>
          </p:cNvPicPr>
          <p:nvPr/>
        </p:nvPicPr>
        <p:blipFill rotWithShape="1">
          <a:blip r:embed="rId2"/>
          <a:srcRect l="15619" r="39262" b="-1"/>
          <a:stretch/>
        </p:blipFill>
        <p:spPr>
          <a:xfrm>
            <a:off x="20" y="10"/>
            <a:ext cx="4635571" cy="6857990"/>
          </a:xfrm>
          <a:prstGeom prst="rect">
            <a:avLst/>
          </a:prstGeom>
          <a:effectLst/>
        </p:spPr>
      </p:pic>
    </p:spTree>
    <p:extLst>
      <p:ext uri="{BB962C8B-B14F-4D97-AF65-F5344CB8AC3E}">
        <p14:creationId xmlns:p14="http://schemas.microsoft.com/office/powerpoint/2010/main" val="1780619973"/>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6AC781-F7EB-4D60-8CC9-6AE3D2697EC5}"/>
              </a:ext>
            </a:extLst>
          </p:cNvPr>
          <p:cNvSpPr>
            <a:spLocks noGrp="1"/>
          </p:cNvSpPr>
          <p:nvPr>
            <p:ph type="title"/>
          </p:nvPr>
        </p:nvSpPr>
        <p:spPr>
          <a:xfrm>
            <a:off x="949960" y="436245"/>
            <a:ext cx="10515600" cy="955675"/>
          </a:xfrm>
        </p:spPr>
        <p:txBody>
          <a:bodyPr/>
          <a:lstStyle/>
          <a:p>
            <a:pPr algn="ctr"/>
            <a:r>
              <a:rPr lang="en-US" b="1" dirty="0"/>
              <a:t>Rolling stock </a:t>
            </a:r>
            <a:r>
              <a:rPr lang="en-US" sz="4800" b="1" dirty="0"/>
              <a:t>requirement</a:t>
            </a:r>
            <a:endParaRPr lang="en-IN" b="1" dirty="0"/>
          </a:p>
        </p:txBody>
      </p:sp>
      <p:sp>
        <p:nvSpPr>
          <p:cNvPr id="3" name="Content Placeholder 2">
            <a:extLst>
              <a:ext uri="{FF2B5EF4-FFF2-40B4-BE49-F238E27FC236}">
                <a16:creationId xmlns="" xmlns:a16="http://schemas.microsoft.com/office/drawing/2014/main" id="{8788CDDD-0DC9-40CE-AD48-4C7FC3791A84}"/>
              </a:ext>
            </a:extLst>
          </p:cNvPr>
          <p:cNvSpPr>
            <a:spLocks noGrp="1"/>
          </p:cNvSpPr>
          <p:nvPr>
            <p:ph idx="1"/>
          </p:nvPr>
        </p:nvSpPr>
        <p:spPr>
          <a:xfrm>
            <a:off x="838200" y="1391920"/>
            <a:ext cx="10515600" cy="4785043"/>
          </a:xfrm>
        </p:spPr>
        <p:txBody>
          <a:bodyPr>
            <a:normAutofit lnSpcReduction="10000"/>
          </a:bodyPr>
          <a:lstStyle/>
          <a:p>
            <a:pPr algn="l"/>
            <a:r>
              <a:rPr lang="en-IN" sz="2400" b="0" i="0" u="none" strike="noStrike" baseline="0" dirty="0">
                <a:latin typeface="SourceSansPro-Semibold"/>
              </a:rPr>
              <a:t>Self propelled, fixed composition and bi-directional</a:t>
            </a:r>
          </a:p>
          <a:p>
            <a:pPr algn="l"/>
            <a:r>
              <a:rPr lang="en-IN" sz="2400" b="0" i="0" u="none" strike="noStrike" baseline="0" dirty="0">
                <a:latin typeface="SourceSansPro-Semibold"/>
              </a:rPr>
              <a:t>High level of technology</a:t>
            </a:r>
          </a:p>
          <a:p>
            <a:pPr algn="l"/>
            <a:r>
              <a:rPr lang="en-IN" sz="2400" b="0" i="0" u="none" strike="noStrike" baseline="0" dirty="0">
                <a:latin typeface="SourceSansPro-Semibold"/>
              </a:rPr>
              <a:t>Limited axle load </a:t>
            </a:r>
            <a:r>
              <a:rPr lang="en-IN" sz="2400" b="0" i="0" u="none" strike="noStrike" baseline="0" dirty="0" smtClean="0">
                <a:latin typeface="SourceSansPro-Semibold"/>
              </a:rPr>
              <a:t>High </a:t>
            </a:r>
            <a:r>
              <a:rPr lang="en-IN" sz="2400" b="0" i="0" u="none" strike="noStrike" baseline="0" dirty="0">
                <a:latin typeface="SourceSansPro-Semibold"/>
              </a:rPr>
              <a:t>traction power </a:t>
            </a:r>
            <a:r>
              <a:rPr lang="en-IN" sz="2400" b="0" i="0" u="none" strike="noStrike" baseline="0" dirty="0" smtClean="0">
                <a:latin typeface="SourceSansPro-Light"/>
              </a:rPr>
              <a:t>3 </a:t>
            </a:r>
            <a:r>
              <a:rPr lang="en-IN" sz="2400" b="0" i="0" u="none" strike="noStrike" baseline="0" dirty="0">
                <a:latin typeface="SourceSansPro-Light"/>
              </a:rPr>
              <a:t>Phase Propulsion System</a:t>
            </a:r>
          </a:p>
          <a:p>
            <a:pPr algn="l"/>
            <a:r>
              <a:rPr lang="en-IN" sz="2400" b="0" i="0" u="none" strike="noStrike" baseline="0" dirty="0">
                <a:latin typeface="SourceSansPro-Semibold"/>
              </a:rPr>
              <a:t>Power electronic equipment</a:t>
            </a:r>
            <a:r>
              <a:rPr lang="en-IN" sz="2400" b="0" i="0" u="none" strike="noStrike" baseline="0" dirty="0">
                <a:latin typeface="SourceSansPro-Light"/>
              </a:rPr>
              <a:t>: GTO, IGBT based </a:t>
            </a:r>
            <a:r>
              <a:rPr lang="en-IN" sz="2400" b="0" i="0" u="none" strike="noStrike" baseline="0" dirty="0">
                <a:latin typeface="SourceSansPro-Semibold"/>
              </a:rPr>
              <a:t>Control </a:t>
            </a:r>
            <a:r>
              <a:rPr lang="en-IN" sz="2400" b="0" i="0" u="none" strike="noStrike" baseline="0" dirty="0" smtClean="0">
                <a:latin typeface="SourceSansPro-Semibold"/>
              </a:rPr>
              <a:t>circuits</a:t>
            </a:r>
          </a:p>
          <a:p>
            <a:pPr algn="l"/>
            <a:r>
              <a:rPr lang="en-IN" sz="2400" b="0" i="0" u="none" strike="noStrike" baseline="0" dirty="0" smtClean="0">
                <a:latin typeface="SourceSansPro-Semibold"/>
              </a:rPr>
              <a:t>Computer network- centralised train control system</a:t>
            </a:r>
          </a:p>
          <a:p>
            <a:pPr algn="l"/>
            <a:r>
              <a:rPr lang="en-IN" sz="2400" b="0" i="0" u="none" strike="noStrike" baseline="0" dirty="0" smtClean="0">
                <a:latin typeface="SourceSansPro-Semibold"/>
              </a:rPr>
              <a:t>Automatic </a:t>
            </a:r>
            <a:r>
              <a:rPr lang="en-IN" sz="2400" b="0" i="0" u="none" strike="noStrike" baseline="0" dirty="0">
                <a:latin typeface="SourceSansPro-Semibold"/>
              </a:rPr>
              <a:t>diagnostic system</a:t>
            </a:r>
          </a:p>
          <a:p>
            <a:pPr algn="l"/>
            <a:r>
              <a:rPr lang="en-IN" sz="2400" b="0" i="0" u="none" strike="noStrike" baseline="0" dirty="0">
                <a:latin typeface="SourceSansPro-Semibold"/>
              </a:rPr>
              <a:t>Optimised aerodynamic shape</a:t>
            </a:r>
          </a:p>
          <a:p>
            <a:pPr algn="l"/>
            <a:r>
              <a:rPr lang="en-IN" sz="2400" b="0" i="0" u="none" strike="noStrike" baseline="0" dirty="0">
                <a:latin typeface="SourceSansPro-Semibold"/>
              </a:rPr>
              <a:t>In-cab signalling system/s</a:t>
            </a:r>
          </a:p>
          <a:p>
            <a:pPr algn="l"/>
            <a:r>
              <a:rPr lang="en-IN" sz="2400" b="0" i="0" u="none" strike="noStrike" baseline="0" dirty="0">
                <a:latin typeface="SourceSansPro-Semibold"/>
              </a:rPr>
              <a:t>Several complementary braking </a:t>
            </a:r>
            <a:r>
              <a:rPr lang="en-IN" sz="2400" b="0" i="0" u="none" strike="noStrike" baseline="0" dirty="0" smtClean="0">
                <a:latin typeface="SourceSansPro-Semibold"/>
              </a:rPr>
              <a:t>systems</a:t>
            </a:r>
          </a:p>
          <a:p>
            <a:r>
              <a:rPr lang="en-IN" sz="2400" dirty="0">
                <a:latin typeface="SourceSansPro-Semibold"/>
              </a:rPr>
              <a:t>Airtight structure </a:t>
            </a:r>
            <a:endParaRPr lang="en-IN" sz="2400" b="0" i="0" u="none" strike="noStrike" baseline="0" dirty="0">
              <a:latin typeface="SourceSansPro-Semibold"/>
            </a:endParaRPr>
          </a:p>
          <a:p>
            <a:pPr algn="l"/>
            <a:r>
              <a:rPr lang="en-US" sz="2400" b="0" i="0" u="none" strike="noStrike" baseline="0" dirty="0">
                <a:latin typeface="SourceSansPro-Semibold"/>
              </a:rPr>
              <a:t>High level of RAMS </a:t>
            </a:r>
            <a:r>
              <a:rPr lang="en-US" sz="2400" b="0" i="0" u="none" strike="noStrike" baseline="0" dirty="0">
                <a:latin typeface="SourceSansPro-Light"/>
              </a:rPr>
              <a:t>(Reliability, Availability, </a:t>
            </a:r>
            <a:r>
              <a:rPr lang="en-IN" sz="2400" b="0" i="0" u="none" strike="noStrike" baseline="0" dirty="0">
                <a:latin typeface="SourceSansPro-Light"/>
              </a:rPr>
              <a:t>Maintainability and Safety</a:t>
            </a:r>
            <a:r>
              <a:rPr lang="en-IN" sz="2400" b="0" i="0" u="none" strike="noStrike" baseline="0" dirty="0" smtClean="0">
                <a:latin typeface="SourceSansPro-Light"/>
              </a:rPr>
              <a:t>)</a:t>
            </a:r>
            <a:endParaRPr lang="en-IN" sz="2400" b="0" i="0" u="none" strike="noStrike" baseline="0" dirty="0">
              <a:latin typeface="SourceSansPro-Light"/>
            </a:endParaRPr>
          </a:p>
        </p:txBody>
      </p:sp>
    </p:spTree>
    <p:extLst>
      <p:ext uri="{BB962C8B-B14F-4D97-AF65-F5344CB8AC3E}">
        <p14:creationId xmlns:p14="http://schemas.microsoft.com/office/powerpoint/2010/main" val="639965503"/>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76EFD3D9-44F0-4267-BCC1-1613E79D82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 xmlns:a16="http://schemas.microsoft.com/office/drawing/2014/main" id="{A779A851-95D6-41AF-937A-B0E4B7F6FA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 xmlns:a16="http://schemas.microsoft.com/office/drawing/2014/main" id="{953FB2E7-B6CB-429C-81EB-D9516D6D5C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 xmlns:a16="http://schemas.microsoft.com/office/drawing/2014/main" id="{2EC40DB1-B719-4A13-9A4D-0966B4B278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 xmlns:a16="http://schemas.microsoft.com/office/drawing/2014/main" id="{81EA6353-9C1D-403E-A8F1-1934767A011D}"/>
              </a:ext>
            </a:extLst>
          </p:cNvPr>
          <p:cNvSpPr>
            <a:spLocks noGrp="1"/>
          </p:cNvSpPr>
          <p:nvPr>
            <p:ph type="title"/>
          </p:nvPr>
        </p:nvSpPr>
        <p:spPr>
          <a:xfrm>
            <a:off x="934872" y="982272"/>
            <a:ext cx="3388419" cy="4560970"/>
          </a:xfrm>
        </p:spPr>
        <p:txBody>
          <a:bodyPr>
            <a:normAutofit/>
          </a:bodyPr>
          <a:lstStyle/>
          <a:p>
            <a:pPr algn="ctr"/>
            <a:r>
              <a:rPr lang="en-US" sz="4000" b="1" dirty="0">
                <a:solidFill>
                  <a:srgbClr val="FFFFFF"/>
                </a:solidFill>
              </a:rPr>
              <a:t>Advantages of Trainsets</a:t>
            </a:r>
            <a:endParaRPr lang="en-IN" sz="4000" b="1" dirty="0">
              <a:solidFill>
                <a:srgbClr val="FFFFFF"/>
              </a:solidFill>
            </a:endParaRPr>
          </a:p>
        </p:txBody>
      </p:sp>
      <p:sp>
        <p:nvSpPr>
          <p:cNvPr id="16" name="Rectangle 8">
            <a:extLst>
              <a:ext uri="{FF2B5EF4-FFF2-40B4-BE49-F238E27FC236}">
                <a16:creationId xmlns="" xmlns:a16="http://schemas.microsoft.com/office/drawing/2014/main" id="{82211336-CFF3-412D-868A-6679C1004C4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 xmlns:a16="http://schemas.microsoft.com/office/drawing/2014/main" id="{482AE133-C33F-4004-AC67-5E2C0AE4949A}"/>
              </a:ext>
            </a:extLst>
          </p:cNvPr>
          <p:cNvSpPr>
            <a:spLocks noGrp="1"/>
          </p:cNvSpPr>
          <p:nvPr>
            <p:ph idx="1"/>
          </p:nvPr>
        </p:nvSpPr>
        <p:spPr>
          <a:xfrm>
            <a:off x="5221862" y="1719618"/>
            <a:ext cx="5948831" cy="4334629"/>
          </a:xfrm>
        </p:spPr>
        <p:txBody>
          <a:bodyPr anchor="ctr">
            <a:normAutofit/>
          </a:bodyPr>
          <a:lstStyle/>
          <a:p>
            <a:r>
              <a:rPr lang="en-US" sz="2200">
                <a:solidFill>
                  <a:srgbClr val="FEFFFF"/>
                </a:solidFill>
              </a:rPr>
              <a:t>Better acceleration and deceleration</a:t>
            </a:r>
          </a:p>
          <a:p>
            <a:r>
              <a:rPr lang="en-US" sz="2200">
                <a:solidFill>
                  <a:srgbClr val="FEFFFF"/>
                </a:solidFill>
              </a:rPr>
              <a:t>Saving in run time</a:t>
            </a:r>
          </a:p>
          <a:p>
            <a:r>
              <a:rPr lang="en-US" sz="2200">
                <a:solidFill>
                  <a:srgbClr val="FEFFFF"/>
                </a:solidFill>
              </a:rPr>
              <a:t>Energy efficient</a:t>
            </a:r>
          </a:p>
          <a:p>
            <a:r>
              <a:rPr lang="en-US" sz="2200">
                <a:solidFill>
                  <a:srgbClr val="FEFFFF"/>
                </a:solidFill>
              </a:rPr>
              <a:t>Enhanced safety</a:t>
            </a:r>
          </a:p>
          <a:p>
            <a:r>
              <a:rPr lang="en-US" sz="2200">
                <a:solidFill>
                  <a:srgbClr val="FEFFFF"/>
                </a:solidFill>
              </a:rPr>
              <a:t>Reduced maintenance</a:t>
            </a:r>
          </a:p>
          <a:p>
            <a:r>
              <a:rPr lang="en-US" sz="2200">
                <a:solidFill>
                  <a:srgbClr val="FEFFFF"/>
                </a:solidFill>
              </a:rPr>
              <a:t>Improved reliability</a:t>
            </a:r>
          </a:p>
          <a:p>
            <a:r>
              <a:rPr lang="en-US" sz="2200">
                <a:solidFill>
                  <a:srgbClr val="FEFFFF"/>
                </a:solidFill>
              </a:rPr>
              <a:t>Reduction in pollution</a:t>
            </a:r>
          </a:p>
          <a:p>
            <a:r>
              <a:rPr lang="en-US" sz="2200">
                <a:solidFill>
                  <a:srgbClr val="FEFFFF"/>
                </a:solidFill>
              </a:rPr>
              <a:t>Improved passenger comfort</a:t>
            </a:r>
          </a:p>
          <a:p>
            <a:r>
              <a:rPr lang="en-US" sz="2200">
                <a:solidFill>
                  <a:srgbClr val="FEFFFF"/>
                </a:solidFill>
              </a:rPr>
              <a:t>Improved line capacity</a:t>
            </a:r>
          </a:p>
          <a:p>
            <a:r>
              <a:rPr lang="en-US" sz="2200">
                <a:solidFill>
                  <a:srgbClr val="FEFFFF"/>
                </a:solidFill>
              </a:rPr>
              <a:t>Designed to handle super dense crush load</a:t>
            </a:r>
          </a:p>
          <a:p>
            <a:endParaRPr lang="en-IN" sz="2200">
              <a:solidFill>
                <a:srgbClr val="FEFFFF"/>
              </a:solidFill>
            </a:endParaRPr>
          </a:p>
        </p:txBody>
      </p:sp>
    </p:spTree>
    <p:extLst>
      <p:ext uri="{BB962C8B-B14F-4D97-AF65-F5344CB8AC3E}">
        <p14:creationId xmlns:p14="http://schemas.microsoft.com/office/powerpoint/2010/main" val="1716993448"/>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081EA652-8C6A-4E69-BEB9-1708094745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 xmlns:a16="http://schemas.microsoft.com/office/drawing/2014/main" id="{5298780A-33B9-4EA2-8F67-DE68AD6284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7F488E8B-4E1E-4402-8935-D4E6C02615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390EACF6-8C39-47A4-B414-56B501D34D09}"/>
              </a:ext>
            </a:extLst>
          </p:cNvPr>
          <p:cNvSpPr>
            <a:spLocks noGrp="1"/>
          </p:cNvSpPr>
          <p:nvPr>
            <p:ph type="title"/>
          </p:nvPr>
        </p:nvSpPr>
        <p:spPr>
          <a:xfrm>
            <a:off x="1075767" y="1188637"/>
            <a:ext cx="2988234" cy="4480726"/>
          </a:xfrm>
        </p:spPr>
        <p:txBody>
          <a:bodyPr>
            <a:normAutofit/>
          </a:bodyPr>
          <a:lstStyle/>
          <a:p>
            <a:pPr algn="r"/>
            <a:r>
              <a:rPr lang="en-US" sz="5100"/>
              <a:t>Enhanced safety</a:t>
            </a:r>
            <a:endParaRPr lang="en-IN" sz="5100"/>
          </a:p>
        </p:txBody>
      </p:sp>
      <p:cxnSp>
        <p:nvCxnSpPr>
          <p:cNvPr id="14" name="Straight Connector 13">
            <a:extLst>
              <a:ext uri="{FF2B5EF4-FFF2-40B4-BE49-F238E27FC236}">
                <a16:creationId xmlns="" xmlns:a16="http://schemas.microsoft.com/office/drawing/2014/main" id="{23AAC9B5-8015-485C-ACF9-A750390E9A5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1A72724A-0B77-403B-B0BD-4E598D57CFA5}"/>
              </a:ext>
            </a:extLst>
          </p:cNvPr>
          <p:cNvSpPr>
            <a:spLocks noGrp="1"/>
          </p:cNvSpPr>
          <p:nvPr>
            <p:ph idx="1"/>
          </p:nvPr>
        </p:nvSpPr>
        <p:spPr>
          <a:xfrm>
            <a:off x="5255260" y="1648870"/>
            <a:ext cx="4702848" cy="3560260"/>
          </a:xfrm>
        </p:spPr>
        <p:txBody>
          <a:bodyPr anchor="ctr">
            <a:normAutofit/>
          </a:bodyPr>
          <a:lstStyle/>
          <a:p>
            <a:r>
              <a:rPr lang="en-US" sz="2400"/>
              <a:t>Most DPRS have regenerative and Electro pneumatic braking features, Emergency braking distance is reduced</a:t>
            </a:r>
          </a:p>
          <a:p>
            <a:r>
              <a:rPr lang="en-US" sz="2400"/>
              <a:t>Reduce jerks due to smoother acceleration and deceleration due distributed power and traction forces</a:t>
            </a:r>
          </a:p>
          <a:p>
            <a:r>
              <a:rPr lang="en-US" sz="2400"/>
              <a:t>Anti-telescopic design</a:t>
            </a:r>
            <a:endParaRPr lang="en-IN" sz="2400"/>
          </a:p>
        </p:txBody>
      </p:sp>
    </p:spTree>
    <p:extLst>
      <p:ext uri="{BB962C8B-B14F-4D97-AF65-F5344CB8AC3E}">
        <p14:creationId xmlns:p14="http://schemas.microsoft.com/office/powerpoint/2010/main" val="2897828505"/>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081EA652-8C6A-4E69-BEB9-1708094745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 xmlns:a16="http://schemas.microsoft.com/office/drawing/2014/main" id="{5298780A-33B9-4EA2-8F67-DE68AD6284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7F488E8B-4E1E-4402-8935-D4E6C02615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DD275D59-C9AA-42B9-96EB-2D28EDD5CE5B}"/>
              </a:ext>
            </a:extLst>
          </p:cNvPr>
          <p:cNvSpPr>
            <a:spLocks noGrp="1"/>
          </p:cNvSpPr>
          <p:nvPr>
            <p:ph type="title"/>
          </p:nvPr>
        </p:nvSpPr>
        <p:spPr>
          <a:xfrm>
            <a:off x="1075767" y="1188637"/>
            <a:ext cx="2988234" cy="4480726"/>
          </a:xfrm>
        </p:spPr>
        <p:txBody>
          <a:bodyPr>
            <a:normAutofit/>
          </a:bodyPr>
          <a:lstStyle/>
          <a:p>
            <a:pPr algn="r"/>
            <a:r>
              <a:rPr lang="en-US" sz="4100"/>
              <a:t>Reduced maintenance</a:t>
            </a:r>
            <a:endParaRPr lang="en-IN" sz="4100"/>
          </a:p>
        </p:txBody>
      </p:sp>
      <p:cxnSp>
        <p:nvCxnSpPr>
          <p:cNvPr id="14" name="Straight Connector 13">
            <a:extLst>
              <a:ext uri="{FF2B5EF4-FFF2-40B4-BE49-F238E27FC236}">
                <a16:creationId xmlns="" xmlns:a16="http://schemas.microsoft.com/office/drawing/2014/main" id="{23AAC9B5-8015-485C-ACF9-A750390E9A5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641E8D66-3981-4247-A628-84492A0ECA6C}"/>
              </a:ext>
            </a:extLst>
          </p:cNvPr>
          <p:cNvSpPr>
            <a:spLocks noGrp="1"/>
          </p:cNvSpPr>
          <p:nvPr>
            <p:ph idx="1"/>
          </p:nvPr>
        </p:nvSpPr>
        <p:spPr>
          <a:xfrm>
            <a:off x="5255260" y="1648870"/>
            <a:ext cx="4702848" cy="3560260"/>
          </a:xfrm>
        </p:spPr>
        <p:txBody>
          <a:bodyPr anchor="ctr">
            <a:normAutofit/>
          </a:bodyPr>
          <a:lstStyle/>
          <a:p>
            <a:r>
              <a:rPr lang="en-US" sz="2400" dirty="0"/>
              <a:t>Reduced wear of track and wheels since power is distributed </a:t>
            </a:r>
          </a:p>
          <a:p>
            <a:r>
              <a:rPr lang="en-US" sz="2400" dirty="0"/>
              <a:t>Regenerative &amp; EP braking improves wheel life</a:t>
            </a:r>
          </a:p>
          <a:p>
            <a:r>
              <a:rPr lang="en-US" sz="2400" dirty="0"/>
              <a:t>3 phase IGBT VVVF propulsion </a:t>
            </a:r>
          </a:p>
          <a:p>
            <a:r>
              <a:rPr lang="en-US" sz="2400" dirty="0"/>
              <a:t>AC </a:t>
            </a:r>
            <a:r>
              <a:rPr lang="en-US" sz="2400" dirty="0" smtClean="0"/>
              <a:t>traction </a:t>
            </a:r>
            <a:r>
              <a:rPr lang="en-US" sz="2400" dirty="0"/>
              <a:t>motor</a:t>
            </a:r>
          </a:p>
          <a:p>
            <a:endParaRPr lang="en-IN" sz="2400" dirty="0"/>
          </a:p>
        </p:txBody>
      </p:sp>
    </p:spTree>
    <p:extLst>
      <p:ext uri="{BB962C8B-B14F-4D97-AF65-F5344CB8AC3E}">
        <p14:creationId xmlns:p14="http://schemas.microsoft.com/office/powerpoint/2010/main" val="1902630322"/>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3">
            <a:extLst>
              <a:ext uri="{FF2B5EF4-FFF2-40B4-BE49-F238E27FC236}">
                <a16:creationId xmlns="" xmlns:a16="http://schemas.microsoft.com/office/drawing/2014/main" id="{3A5B4632-C963-4296-86F0-79AA9EA5A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2FDF1B65-0F8D-496B-B947-9D1676510CF9}"/>
              </a:ext>
            </a:extLst>
          </p:cNvPr>
          <p:cNvSpPr>
            <a:spLocks noGrp="1"/>
          </p:cNvSpPr>
          <p:nvPr>
            <p:ph type="title"/>
          </p:nvPr>
        </p:nvSpPr>
        <p:spPr>
          <a:xfrm>
            <a:off x="594360" y="637125"/>
            <a:ext cx="3802276" cy="5256371"/>
          </a:xfrm>
        </p:spPr>
        <p:txBody>
          <a:bodyPr>
            <a:normAutofit/>
          </a:bodyPr>
          <a:lstStyle/>
          <a:p>
            <a:r>
              <a:rPr lang="en-US" sz="4800">
                <a:solidFill>
                  <a:schemeClr val="bg1"/>
                </a:solidFill>
              </a:rPr>
              <a:t>Improved reliability</a:t>
            </a:r>
            <a:endParaRPr lang="en-IN" sz="4800">
              <a:solidFill>
                <a:schemeClr val="bg1"/>
              </a:solidFill>
            </a:endParaRPr>
          </a:p>
        </p:txBody>
      </p:sp>
      <p:graphicFrame>
        <p:nvGraphicFramePr>
          <p:cNvPr id="5" name="Content Placeholder 2">
            <a:extLst>
              <a:ext uri="{FF2B5EF4-FFF2-40B4-BE49-F238E27FC236}">
                <a16:creationId xmlns="" xmlns:a16="http://schemas.microsoft.com/office/drawing/2014/main" id="{70157465-665B-40A1-B54F-9C216AEFB7EE}"/>
              </a:ext>
            </a:extLst>
          </p:cNvPr>
          <p:cNvGraphicFramePr>
            <a:graphicFrameLocks noGrp="1"/>
          </p:cNvGraphicFramePr>
          <p:nvPr>
            <p:ph idx="1"/>
            <p:extLst>
              <p:ext uri="{D42A27DB-BD31-4B8C-83A1-F6EECF244321}">
                <p14:modId xmlns:p14="http://schemas.microsoft.com/office/powerpoint/2010/main" val="3499338861"/>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3316136"/>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3A5B4632-C963-4296-86F0-79AA9EA5A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FFF7FF61-13D5-4A4D-B4AF-E7D34955759D}"/>
              </a:ext>
            </a:extLst>
          </p:cNvPr>
          <p:cNvSpPr>
            <a:spLocks noGrp="1"/>
          </p:cNvSpPr>
          <p:nvPr>
            <p:ph type="title"/>
          </p:nvPr>
        </p:nvSpPr>
        <p:spPr>
          <a:xfrm>
            <a:off x="594360" y="637125"/>
            <a:ext cx="3802276" cy="5256371"/>
          </a:xfrm>
        </p:spPr>
        <p:txBody>
          <a:bodyPr>
            <a:normAutofit/>
          </a:bodyPr>
          <a:lstStyle/>
          <a:p>
            <a:r>
              <a:rPr lang="en-IN" sz="4800">
                <a:solidFill>
                  <a:schemeClr val="bg1"/>
                </a:solidFill>
              </a:rPr>
              <a:t>Improved line capacity</a:t>
            </a:r>
          </a:p>
        </p:txBody>
      </p:sp>
      <p:graphicFrame>
        <p:nvGraphicFramePr>
          <p:cNvPr id="5" name="Content Placeholder 2">
            <a:extLst>
              <a:ext uri="{FF2B5EF4-FFF2-40B4-BE49-F238E27FC236}">
                <a16:creationId xmlns="" xmlns:a16="http://schemas.microsoft.com/office/drawing/2014/main" id="{390FE9A8-69FF-4B71-B01C-3672425542AD}"/>
              </a:ext>
            </a:extLst>
          </p:cNvPr>
          <p:cNvGraphicFramePr>
            <a:graphicFrameLocks noGrp="1"/>
          </p:cNvGraphicFramePr>
          <p:nvPr>
            <p:ph idx="1"/>
            <p:extLst>
              <p:ext uri="{D42A27DB-BD31-4B8C-83A1-F6EECF244321}">
                <p14:modId xmlns:p14="http://schemas.microsoft.com/office/powerpoint/2010/main" val="398665320"/>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1184613"/>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BD8498-CB43-4672-BDCF-470EAD8BB0B9}"/>
              </a:ext>
            </a:extLst>
          </p:cNvPr>
          <p:cNvSpPr>
            <a:spLocks noGrp="1"/>
          </p:cNvSpPr>
          <p:nvPr>
            <p:ph type="title"/>
          </p:nvPr>
        </p:nvSpPr>
        <p:spPr>
          <a:xfrm>
            <a:off x="915837" y="2193925"/>
            <a:ext cx="10515600" cy="1325563"/>
          </a:xfrm>
        </p:spPr>
        <p:txBody>
          <a:bodyPr>
            <a:normAutofit/>
          </a:bodyPr>
          <a:lstStyle/>
          <a:p>
            <a:pPr algn="ctr"/>
            <a:r>
              <a:rPr lang="en-US" sz="8000" b="1" dirty="0">
                <a:latin typeface="Agency FB" panose="020B0503020202020204" pitchFamily="34" charset="0"/>
              </a:rPr>
              <a:t>THANK YOU</a:t>
            </a:r>
            <a:endParaRPr lang="en-IN" sz="8000" b="1" dirty="0">
              <a:latin typeface="Agency FB" panose="020B0503020202020204" pitchFamily="34" charset="0"/>
            </a:endParaRPr>
          </a:p>
        </p:txBody>
      </p:sp>
    </p:spTree>
    <p:extLst>
      <p:ext uri="{BB962C8B-B14F-4D97-AF65-F5344CB8AC3E}">
        <p14:creationId xmlns:p14="http://schemas.microsoft.com/office/powerpoint/2010/main" val="1972692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4BC7AC-0F40-4D3D-9F47-BBE3C00E395A}"/>
              </a:ext>
            </a:extLst>
          </p:cNvPr>
          <p:cNvSpPr>
            <a:spLocks noGrp="1"/>
          </p:cNvSpPr>
          <p:nvPr>
            <p:ph type="title"/>
          </p:nvPr>
        </p:nvSpPr>
        <p:spPr>
          <a:xfrm>
            <a:off x="3406140" y="956690"/>
            <a:ext cx="5147310" cy="767438"/>
          </a:xfrm>
        </p:spPr>
        <p:txBody>
          <a:bodyPr>
            <a:noAutofit/>
          </a:bodyPr>
          <a:lstStyle/>
          <a:p>
            <a:r>
              <a:rPr lang="en-US" b="1" dirty="0">
                <a:latin typeface="Agency FB" panose="020B0503020202020204" pitchFamily="34" charset="0"/>
              </a:rPr>
              <a:t>Concentrated Power train</a:t>
            </a:r>
            <a:endParaRPr lang="en-IN" b="1" dirty="0">
              <a:latin typeface="Agency FB" panose="020B0503020202020204" pitchFamily="34" charset="0"/>
            </a:endParaRPr>
          </a:p>
        </p:txBody>
      </p:sp>
      <p:sp>
        <p:nvSpPr>
          <p:cNvPr id="3" name="Content Placeholder 2">
            <a:extLst>
              <a:ext uri="{FF2B5EF4-FFF2-40B4-BE49-F238E27FC236}">
                <a16:creationId xmlns="" xmlns:a16="http://schemas.microsoft.com/office/drawing/2014/main" id="{03E93323-6489-4C75-8A11-A58D3A3F88E3}"/>
              </a:ext>
            </a:extLst>
          </p:cNvPr>
          <p:cNvSpPr>
            <a:spLocks noGrp="1"/>
          </p:cNvSpPr>
          <p:nvPr>
            <p:ph idx="1"/>
          </p:nvPr>
        </p:nvSpPr>
        <p:spPr>
          <a:xfrm>
            <a:off x="2984500" y="3619022"/>
            <a:ext cx="5290820" cy="641357"/>
          </a:xfrm>
        </p:spPr>
        <p:txBody>
          <a:bodyPr>
            <a:noAutofit/>
          </a:bodyPr>
          <a:lstStyle/>
          <a:p>
            <a:pPr marL="0" indent="0" algn="ctr">
              <a:buNone/>
            </a:pPr>
            <a:r>
              <a:rPr lang="en-US" sz="4400" b="1" dirty="0">
                <a:latin typeface="Agency FB" panose="020B0503020202020204" pitchFamily="34" charset="0"/>
              </a:rPr>
              <a:t>Distributed Power train</a:t>
            </a:r>
            <a:endParaRPr lang="en-IN" sz="4400" b="1" dirty="0">
              <a:latin typeface="Agency FB" panose="020B0503020202020204" pitchFamily="34" charset="0"/>
            </a:endParaRPr>
          </a:p>
        </p:txBody>
      </p:sp>
      <p:sp>
        <p:nvSpPr>
          <p:cNvPr id="4" name="Rectangle 3">
            <a:extLst>
              <a:ext uri="{FF2B5EF4-FFF2-40B4-BE49-F238E27FC236}">
                <a16:creationId xmlns="" xmlns:a16="http://schemas.microsoft.com/office/drawing/2014/main" id="{7B1CAA9F-D879-414F-87BE-D0C5F4A2B20C}"/>
              </a:ext>
            </a:extLst>
          </p:cNvPr>
          <p:cNvSpPr/>
          <p:nvPr/>
        </p:nvSpPr>
        <p:spPr>
          <a:xfrm>
            <a:off x="461010" y="2487514"/>
            <a:ext cx="1635760" cy="497840"/>
          </a:xfrm>
          <a:prstGeom prst="rect">
            <a:avLst/>
          </a:prstGeom>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Locomotive</a:t>
            </a:r>
            <a:endParaRPr lang="en-IN" dirty="0"/>
          </a:p>
        </p:txBody>
      </p:sp>
      <p:sp>
        <p:nvSpPr>
          <p:cNvPr id="6" name="Rectangle 5">
            <a:extLst>
              <a:ext uri="{FF2B5EF4-FFF2-40B4-BE49-F238E27FC236}">
                <a16:creationId xmlns="" xmlns:a16="http://schemas.microsoft.com/office/drawing/2014/main" id="{FFF6E164-876D-490F-ABEC-A856E0175B0D}"/>
              </a:ext>
            </a:extLst>
          </p:cNvPr>
          <p:cNvSpPr/>
          <p:nvPr/>
        </p:nvSpPr>
        <p:spPr>
          <a:xfrm>
            <a:off x="492760" y="4861125"/>
            <a:ext cx="1381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Motor coach</a:t>
            </a:r>
            <a:endParaRPr lang="en-IN" dirty="0"/>
          </a:p>
        </p:txBody>
      </p:sp>
      <p:sp>
        <p:nvSpPr>
          <p:cNvPr id="7" name="Rectangle 6">
            <a:extLst>
              <a:ext uri="{FF2B5EF4-FFF2-40B4-BE49-F238E27FC236}">
                <a16:creationId xmlns="" xmlns:a16="http://schemas.microsoft.com/office/drawing/2014/main" id="{8C3A2BDF-CC60-4912-927A-6C582FE085A1}"/>
              </a:ext>
            </a:extLst>
          </p:cNvPr>
          <p:cNvSpPr/>
          <p:nvPr/>
        </p:nvSpPr>
        <p:spPr>
          <a:xfrm>
            <a:off x="5452110" y="2467194"/>
            <a:ext cx="873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Coach</a:t>
            </a:r>
            <a:endParaRPr lang="en-IN" dirty="0"/>
          </a:p>
        </p:txBody>
      </p:sp>
      <p:sp>
        <p:nvSpPr>
          <p:cNvPr id="8" name="Rectangle 7">
            <a:extLst>
              <a:ext uri="{FF2B5EF4-FFF2-40B4-BE49-F238E27FC236}">
                <a16:creationId xmlns="" xmlns:a16="http://schemas.microsoft.com/office/drawing/2014/main" id="{0F58D4A4-2001-485F-AC02-A4657FEA89AC}"/>
              </a:ext>
            </a:extLst>
          </p:cNvPr>
          <p:cNvSpPr/>
          <p:nvPr/>
        </p:nvSpPr>
        <p:spPr>
          <a:xfrm>
            <a:off x="2316480" y="2474814"/>
            <a:ext cx="873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Coach</a:t>
            </a:r>
            <a:endParaRPr lang="en-IN" dirty="0"/>
          </a:p>
        </p:txBody>
      </p:sp>
      <p:sp>
        <p:nvSpPr>
          <p:cNvPr id="9" name="Rectangle 8">
            <a:extLst>
              <a:ext uri="{FF2B5EF4-FFF2-40B4-BE49-F238E27FC236}">
                <a16:creationId xmlns="" xmlns:a16="http://schemas.microsoft.com/office/drawing/2014/main" id="{59C3ABC2-F3B7-45B7-B6E0-1383D2F0987A}"/>
              </a:ext>
            </a:extLst>
          </p:cNvPr>
          <p:cNvSpPr/>
          <p:nvPr/>
        </p:nvSpPr>
        <p:spPr>
          <a:xfrm>
            <a:off x="3395980" y="2487514"/>
            <a:ext cx="80772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Coach</a:t>
            </a:r>
            <a:endParaRPr lang="en-IN" dirty="0"/>
          </a:p>
        </p:txBody>
      </p:sp>
      <p:sp>
        <p:nvSpPr>
          <p:cNvPr id="10" name="Rectangle 9">
            <a:extLst>
              <a:ext uri="{FF2B5EF4-FFF2-40B4-BE49-F238E27FC236}">
                <a16:creationId xmlns="" xmlns:a16="http://schemas.microsoft.com/office/drawing/2014/main" id="{27A42163-8D8A-4DD5-AFDD-C4262D89F803}"/>
              </a:ext>
            </a:extLst>
          </p:cNvPr>
          <p:cNvSpPr/>
          <p:nvPr/>
        </p:nvSpPr>
        <p:spPr>
          <a:xfrm>
            <a:off x="4391660" y="2467194"/>
            <a:ext cx="873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Coach</a:t>
            </a:r>
            <a:endParaRPr lang="en-IN" dirty="0"/>
          </a:p>
        </p:txBody>
      </p:sp>
      <p:sp>
        <p:nvSpPr>
          <p:cNvPr id="11" name="Isosceles Triangle 10">
            <a:extLst>
              <a:ext uri="{FF2B5EF4-FFF2-40B4-BE49-F238E27FC236}">
                <a16:creationId xmlns="" xmlns:a16="http://schemas.microsoft.com/office/drawing/2014/main" id="{B57B0E6B-3F8A-4F9F-81BF-DA7864AA2E76}"/>
              </a:ext>
            </a:extLst>
          </p:cNvPr>
          <p:cNvSpPr/>
          <p:nvPr/>
        </p:nvSpPr>
        <p:spPr>
          <a:xfrm rot="16200000">
            <a:off x="-14605" y="2545299"/>
            <a:ext cx="523240" cy="394970"/>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 xmlns:a16="http://schemas.microsoft.com/office/drawing/2014/main" id="{581AF299-E14D-4A19-A4B6-44DA691AB78F}"/>
              </a:ext>
            </a:extLst>
          </p:cNvPr>
          <p:cNvSpPr/>
          <p:nvPr/>
        </p:nvSpPr>
        <p:spPr>
          <a:xfrm>
            <a:off x="6478270" y="2467194"/>
            <a:ext cx="873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Coach</a:t>
            </a:r>
            <a:endParaRPr lang="en-IN" dirty="0"/>
          </a:p>
        </p:txBody>
      </p:sp>
      <p:sp>
        <p:nvSpPr>
          <p:cNvPr id="15" name="Rectangle 14">
            <a:extLst>
              <a:ext uri="{FF2B5EF4-FFF2-40B4-BE49-F238E27FC236}">
                <a16:creationId xmlns="" xmlns:a16="http://schemas.microsoft.com/office/drawing/2014/main" id="{DDF1DDA1-2004-41BF-AC38-ACD2796E6F4E}"/>
              </a:ext>
            </a:extLst>
          </p:cNvPr>
          <p:cNvSpPr/>
          <p:nvPr/>
        </p:nvSpPr>
        <p:spPr>
          <a:xfrm>
            <a:off x="7557770" y="2467194"/>
            <a:ext cx="873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Coach</a:t>
            </a:r>
            <a:endParaRPr lang="en-IN" dirty="0"/>
          </a:p>
        </p:txBody>
      </p:sp>
      <p:sp>
        <p:nvSpPr>
          <p:cNvPr id="16" name="Rectangle 15">
            <a:extLst>
              <a:ext uri="{FF2B5EF4-FFF2-40B4-BE49-F238E27FC236}">
                <a16:creationId xmlns="" xmlns:a16="http://schemas.microsoft.com/office/drawing/2014/main" id="{BD5CF6A6-639E-4670-BD7E-488E3416096E}"/>
              </a:ext>
            </a:extLst>
          </p:cNvPr>
          <p:cNvSpPr/>
          <p:nvPr/>
        </p:nvSpPr>
        <p:spPr>
          <a:xfrm>
            <a:off x="8566150" y="2474814"/>
            <a:ext cx="873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Coach</a:t>
            </a:r>
            <a:endParaRPr lang="en-IN" dirty="0"/>
          </a:p>
        </p:txBody>
      </p:sp>
      <p:sp>
        <p:nvSpPr>
          <p:cNvPr id="18" name="Rectangle 17">
            <a:extLst>
              <a:ext uri="{FF2B5EF4-FFF2-40B4-BE49-F238E27FC236}">
                <a16:creationId xmlns="" xmlns:a16="http://schemas.microsoft.com/office/drawing/2014/main" id="{0C8B3583-E95C-4C5C-B1EF-22CB0526CF6C}"/>
              </a:ext>
            </a:extLst>
          </p:cNvPr>
          <p:cNvSpPr/>
          <p:nvPr/>
        </p:nvSpPr>
        <p:spPr>
          <a:xfrm>
            <a:off x="9629140" y="2462948"/>
            <a:ext cx="873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Coach</a:t>
            </a:r>
            <a:endParaRPr lang="en-IN" dirty="0"/>
          </a:p>
        </p:txBody>
      </p:sp>
      <p:sp>
        <p:nvSpPr>
          <p:cNvPr id="19" name="Rectangle 18">
            <a:extLst>
              <a:ext uri="{FF2B5EF4-FFF2-40B4-BE49-F238E27FC236}">
                <a16:creationId xmlns="" xmlns:a16="http://schemas.microsoft.com/office/drawing/2014/main" id="{257084D6-405D-47D9-9885-09EBF39D58A0}"/>
              </a:ext>
            </a:extLst>
          </p:cNvPr>
          <p:cNvSpPr/>
          <p:nvPr/>
        </p:nvSpPr>
        <p:spPr>
          <a:xfrm>
            <a:off x="10641330" y="2462948"/>
            <a:ext cx="873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Coach</a:t>
            </a:r>
            <a:endParaRPr lang="en-IN" dirty="0"/>
          </a:p>
        </p:txBody>
      </p:sp>
      <p:cxnSp>
        <p:nvCxnSpPr>
          <p:cNvPr id="21" name="Straight Connector 20">
            <a:extLst>
              <a:ext uri="{FF2B5EF4-FFF2-40B4-BE49-F238E27FC236}">
                <a16:creationId xmlns="" xmlns:a16="http://schemas.microsoft.com/office/drawing/2014/main" id="{0E56F4ED-8B44-42C2-8D04-4DC59F59C01E}"/>
              </a:ext>
            </a:extLst>
          </p:cNvPr>
          <p:cNvCxnSpPr>
            <a:cxnSpLocks/>
            <a:stCxn id="4" idx="3"/>
            <a:endCxn id="8" idx="1"/>
          </p:cNvCxnSpPr>
          <p:nvPr/>
        </p:nvCxnSpPr>
        <p:spPr>
          <a:xfrm flipV="1">
            <a:off x="2096770" y="2723734"/>
            <a:ext cx="219710"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4E80AE60-CCBC-41D4-A180-65102DC0CDD8}"/>
              </a:ext>
            </a:extLst>
          </p:cNvPr>
          <p:cNvCxnSpPr/>
          <p:nvPr/>
        </p:nvCxnSpPr>
        <p:spPr>
          <a:xfrm flipV="1">
            <a:off x="3214370" y="2693572"/>
            <a:ext cx="228600"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2CEBFEF7-485E-4F67-8674-795F0AB1FA78}"/>
              </a:ext>
            </a:extLst>
          </p:cNvPr>
          <p:cNvCxnSpPr/>
          <p:nvPr/>
        </p:nvCxnSpPr>
        <p:spPr>
          <a:xfrm flipV="1">
            <a:off x="4159885" y="2693572"/>
            <a:ext cx="228600"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0D899FCB-D572-4FD1-AD12-74A38CDDC892}"/>
              </a:ext>
            </a:extLst>
          </p:cNvPr>
          <p:cNvCxnSpPr/>
          <p:nvPr/>
        </p:nvCxnSpPr>
        <p:spPr>
          <a:xfrm flipV="1">
            <a:off x="5266690" y="2682222"/>
            <a:ext cx="228600"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5D7FFEA2-462B-4166-B14B-27978CD880AD}"/>
              </a:ext>
            </a:extLst>
          </p:cNvPr>
          <p:cNvCxnSpPr/>
          <p:nvPr/>
        </p:nvCxnSpPr>
        <p:spPr>
          <a:xfrm flipV="1">
            <a:off x="6344920" y="2712782"/>
            <a:ext cx="228600"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5400B7DB-1EBE-41DB-9A02-2485BD6888D0}"/>
              </a:ext>
            </a:extLst>
          </p:cNvPr>
          <p:cNvCxnSpPr/>
          <p:nvPr/>
        </p:nvCxnSpPr>
        <p:spPr>
          <a:xfrm flipV="1">
            <a:off x="7371080" y="2723734"/>
            <a:ext cx="228600"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914B3643-DFA2-401D-9BC6-452D44A5BF3E}"/>
              </a:ext>
            </a:extLst>
          </p:cNvPr>
          <p:cNvCxnSpPr/>
          <p:nvPr/>
        </p:nvCxnSpPr>
        <p:spPr>
          <a:xfrm flipV="1">
            <a:off x="8407400" y="2736434"/>
            <a:ext cx="228600"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F97082B2-20C3-4778-B6FB-B7E334A12C88}"/>
              </a:ext>
            </a:extLst>
          </p:cNvPr>
          <p:cNvCxnSpPr/>
          <p:nvPr/>
        </p:nvCxnSpPr>
        <p:spPr>
          <a:xfrm flipV="1">
            <a:off x="2099310" y="2723734"/>
            <a:ext cx="228600"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83B34672-9DBF-41BC-A4AA-2B8B6FC7C8B9}"/>
              </a:ext>
            </a:extLst>
          </p:cNvPr>
          <p:cNvCxnSpPr/>
          <p:nvPr/>
        </p:nvCxnSpPr>
        <p:spPr>
          <a:xfrm flipV="1">
            <a:off x="9378950" y="2714924"/>
            <a:ext cx="228600"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5B898A03-72AF-40B0-9528-B786A4523975}"/>
              </a:ext>
            </a:extLst>
          </p:cNvPr>
          <p:cNvCxnSpPr/>
          <p:nvPr/>
        </p:nvCxnSpPr>
        <p:spPr>
          <a:xfrm flipV="1">
            <a:off x="10480040" y="2683572"/>
            <a:ext cx="228600" cy="12700"/>
          </a:xfrm>
          <a:prstGeom prst="line">
            <a:avLst/>
          </a:prstGeom>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 xmlns:a16="http://schemas.microsoft.com/office/drawing/2014/main" id="{AA6C9091-4274-40C7-8FDF-5E53CC8D5BEC}"/>
              </a:ext>
            </a:extLst>
          </p:cNvPr>
          <p:cNvSpPr/>
          <p:nvPr/>
        </p:nvSpPr>
        <p:spPr>
          <a:xfrm>
            <a:off x="473710" y="3002023"/>
            <a:ext cx="254000" cy="2211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 xmlns:a16="http://schemas.microsoft.com/office/drawing/2014/main" id="{2A59011C-ECFB-4021-A8BF-C0D4FCEB7EFD}"/>
              </a:ext>
            </a:extLst>
          </p:cNvPr>
          <p:cNvSpPr/>
          <p:nvPr/>
        </p:nvSpPr>
        <p:spPr>
          <a:xfrm>
            <a:off x="847090" y="3000912"/>
            <a:ext cx="254000" cy="2211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 xmlns:a16="http://schemas.microsoft.com/office/drawing/2014/main" id="{2824D77F-7F6A-4F6B-8CD7-C4879DD3FF90}"/>
              </a:ext>
            </a:extLst>
          </p:cNvPr>
          <p:cNvSpPr/>
          <p:nvPr/>
        </p:nvSpPr>
        <p:spPr>
          <a:xfrm>
            <a:off x="1271270" y="3003373"/>
            <a:ext cx="254000" cy="2211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 xmlns:a16="http://schemas.microsoft.com/office/drawing/2014/main" id="{D1EDBB2A-D29F-4631-9923-8082F2383D57}"/>
              </a:ext>
            </a:extLst>
          </p:cNvPr>
          <p:cNvSpPr/>
          <p:nvPr/>
        </p:nvSpPr>
        <p:spPr>
          <a:xfrm>
            <a:off x="1728470" y="3000912"/>
            <a:ext cx="254000" cy="2211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 xmlns:a16="http://schemas.microsoft.com/office/drawing/2014/main" id="{FFE92F13-CE07-4DA5-BF40-C3057865994E}"/>
              </a:ext>
            </a:extLst>
          </p:cNvPr>
          <p:cNvSpPr/>
          <p:nvPr/>
        </p:nvSpPr>
        <p:spPr>
          <a:xfrm>
            <a:off x="6470650" y="2947256"/>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 xmlns:a16="http://schemas.microsoft.com/office/drawing/2014/main" id="{1C7F6079-3053-4108-AA7F-2B68869582F0}"/>
              </a:ext>
            </a:extLst>
          </p:cNvPr>
          <p:cNvSpPr/>
          <p:nvPr/>
        </p:nvSpPr>
        <p:spPr>
          <a:xfrm>
            <a:off x="3427730" y="2985354"/>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 xmlns:a16="http://schemas.microsoft.com/office/drawing/2014/main" id="{E4BFE595-CFCD-473A-B49B-302638A4C333}"/>
              </a:ext>
            </a:extLst>
          </p:cNvPr>
          <p:cNvSpPr/>
          <p:nvPr/>
        </p:nvSpPr>
        <p:spPr>
          <a:xfrm>
            <a:off x="2838450" y="2994046"/>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a:extLst>
              <a:ext uri="{FF2B5EF4-FFF2-40B4-BE49-F238E27FC236}">
                <a16:creationId xmlns="" xmlns:a16="http://schemas.microsoft.com/office/drawing/2014/main" id="{B2E49152-D834-4D10-93FD-3490F9FBFD01}"/>
              </a:ext>
            </a:extLst>
          </p:cNvPr>
          <p:cNvSpPr/>
          <p:nvPr/>
        </p:nvSpPr>
        <p:spPr>
          <a:xfrm>
            <a:off x="3923030" y="2980235"/>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a:extLst>
              <a:ext uri="{FF2B5EF4-FFF2-40B4-BE49-F238E27FC236}">
                <a16:creationId xmlns="" xmlns:a16="http://schemas.microsoft.com/office/drawing/2014/main" id="{41604A45-74B1-4E06-90E2-1956EFB76988}"/>
              </a:ext>
            </a:extLst>
          </p:cNvPr>
          <p:cNvSpPr/>
          <p:nvPr/>
        </p:nvSpPr>
        <p:spPr>
          <a:xfrm>
            <a:off x="4418330" y="2947257"/>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a:extLst>
              <a:ext uri="{FF2B5EF4-FFF2-40B4-BE49-F238E27FC236}">
                <a16:creationId xmlns="" xmlns:a16="http://schemas.microsoft.com/office/drawing/2014/main" id="{D3D03CD5-4B94-432C-8350-243F396C2772}"/>
              </a:ext>
            </a:extLst>
          </p:cNvPr>
          <p:cNvSpPr/>
          <p:nvPr/>
        </p:nvSpPr>
        <p:spPr>
          <a:xfrm>
            <a:off x="4945380" y="2950829"/>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a:extLst>
              <a:ext uri="{FF2B5EF4-FFF2-40B4-BE49-F238E27FC236}">
                <a16:creationId xmlns="" xmlns:a16="http://schemas.microsoft.com/office/drawing/2014/main" id="{1AE3B008-FD39-4AFF-9C7C-1D49A6BB3557}"/>
              </a:ext>
            </a:extLst>
          </p:cNvPr>
          <p:cNvSpPr/>
          <p:nvPr/>
        </p:nvSpPr>
        <p:spPr>
          <a:xfrm>
            <a:off x="5513070" y="2960788"/>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43">
            <a:extLst>
              <a:ext uri="{FF2B5EF4-FFF2-40B4-BE49-F238E27FC236}">
                <a16:creationId xmlns="" xmlns:a16="http://schemas.microsoft.com/office/drawing/2014/main" id="{C4EA5DC4-C111-4BE4-8CBA-7A305A562B55}"/>
              </a:ext>
            </a:extLst>
          </p:cNvPr>
          <p:cNvSpPr/>
          <p:nvPr/>
        </p:nvSpPr>
        <p:spPr>
          <a:xfrm>
            <a:off x="6008370" y="2960787"/>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Oval 44">
            <a:extLst>
              <a:ext uri="{FF2B5EF4-FFF2-40B4-BE49-F238E27FC236}">
                <a16:creationId xmlns="" xmlns:a16="http://schemas.microsoft.com/office/drawing/2014/main" id="{A1C3A4F8-DCB9-4001-A84D-7C3BFB9BEEE4}"/>
              </a:ext>
            </a:extLst>
          </p:cNvPr>
          <p:cNvSpPr/>
          <p:nvPr/>
        </p:nvSpPr>
        <p:spPr>
          <a:xfrm>
            <a:off x="10209530" y="2947929"/>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Oval 45">
            <a:extLst>
              <a:ext uri="{FF2B5EF4-FFF2-40B4-BE49-F238E27FC236}">
                <a16:creationId xmlns="" xmlns:a16="http://schemas.microsoft.com/office/drawing/2014/main" id="{9DDF74E5-226F-46A3-B93B-9D5CD1D201E3}"/>
              </a:ext>
            </a:extLst>
          </p:cNvPr>
          <p:cNvSpPr/>
          <p:nvPr/>
        </p:nvSpPr>
        <p:spPr>
          <a:xfrm>
            <a:off x="2355850" y="3000517"/>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Oval 46">
            <a:extLst>
              <a:ext uri="{FF2B5EF4-FFF2-40B4-BE49-F238E27FC236}">
                <a16:creationId xmlns="" xmlns:a16="http://schemas.microsoft.com/office/drawing/2014/main" id="{1FEB6C03-CD26-4EBF-9330-F77D0C3103E3}"/>
              </a:ext>
            </a:extLst>
          </p:cNvPr>
          <p:cNvSpPr/>
          <p:nvPr/>
        </p:nvSpPr>
        <p:spPr>
          <a:xfrm>
            <a:off x="7599680" y="2984007"/>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Oval 47">
            <a:extLst>
              <a:ext uri="{FF2B5EF4-FFF2-40B4-BE49-F238E27FC236}">
                <a16:creationId xmlns="" xmlns:a16="http://schemas.microsoft.com/office/drawing/2014/main" id="{CD9A025D-FA31-4603-8157-E231FBEF4CF0}"/>
              </a:ext>
            </a:extLst>
          </p:cNvPr>
          <p:cNvSpPr/>
          <p:nvPr/>
        </p:nvSpPr>
        <p:spPr>
          <a:xfrm>
            <a:off x="7015480" y="2951148"/>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Oval 48">
            <a:extLst>
              <a:ext uri="{FF2B5EF4-FFF2-40B4-BE49-F238E27FC236}">
                <a16:creationId xmlns="" xmlns:a16="http://schemas.microsoft.com/office/drawing/2014/main" id="{63BEB403-7230-4ACB-BCB9-27CAD5965BB7}"/>
              </a:ext>
            </a:extLst>
          </p:cNvPr>
          <p:cNvSpPr/>
          <p:nvPr/>
        </p:nvSpPr>
        <p:spPr>
          <a:xfrm>
            <a:off x="8187690" y="3000517"/>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a:extLst>
              <a:ext uri="{FF2B5EF4-FFF2-40B4-BE49-F238E27FC236}">
                <a16:creationId xmlns="" xmlns:a16="http://schemas.microsoft.com/office/drawing/2014/main" id="{DA215C75-3FB4-4989-B09E-0E8A32A49663}"/>
              </a:ext>
            </a:extLst>
          </p:cNvPr>
          <p:cNvSpPr/>
          <p:nvPr/>
        </p:nvSpPr>
        <p:spPr>
          <a:xfrm>
            <a:off x="9210040" y="2990949"/>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Oval 50">
            <a:extLst>
              <a:ext uri="{FF2B5EF4-FFF2-40B4-BE49-F238E27FC236}">
                <a16:creationId xmlns="" xmlns:a16="http://schemas.microsoft.com/office/drawing/2014/main" id="{543C2E66-79A2-4799-9C3E-E0DF143AD8EE}"/>
              </a:ext>
            </a:extLst>
          </p:cNvPr>
          <p:cNvSpPr/>
          <p:nvPr/>
        </p:nvSpPr>
        <p:spPr>
          <a:xfrm>
            <a:off x="8644890" y="3000517"/>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Oval 51">
            <a:extLst>
              <a:ext uri="{FF2B5EF4-FFF2-40B4-BE49-F238E27FC236}">
                <a16:creationId xmlns="" xmlns:a16="http://schemas.microsoft.com/office/drawing/2014/main" id="{D942DB09-7EF4-4CD5-B9A9-AF3D57FE3CB9}"/>
              </a:ext>
            </a:extLst>
          </p:cNvPr>
          <p:cNvSpPr/>
          <p:nvPr/>
        </p:nvSpPr>
        <p:spPr>
          <a:xfrm>
            <a:off x="9671050" y="2947256"/>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Oval 52">
            <a:extLst>
              <a:ext uri="{FF2B5EF4-FFF2-40B4-BE49-F238E27FC236}">
                <a16:creationId xmlns="" xmlns:a16="http://schemas.microsoft.com/office/drawing/2014/main" id="{E2C38CAD-3455-4A41-88AD-F43E71F77F4E}"/>
              </a:ext>
            </a:extLst>
          </p:cNvPr>
          <p:cNvSpPr/>
          <p:nvPr/>
        </p:nvSpPr>
        <p:spPr>
          <a:xfrm>
            <a:off x="11149330" y="2972654"/>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Oval 53">
            <a:extLst>
              <a:ext uri="{FF2B5EF4-FFF2-40B4-BE49-F238E27FC236}">
                <a16:creationId xmlns="" xmlns:a16="http://schemas.microsoft.com/office/drawing/2014/main" id="{73916BCB-89D4-437C-B2F2-D0656785117A}"/>
              </a:ext>
            </a:extLst>
          </p:cNvPr>
          <p:cNvSpPr/>
          <p:nvPr/>
        </p:nvSpPr>
        <p:spPr>
          <a:xfrm>
            <a:off x="10669270" y="2980234"/>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Rectangle 69">
            <a:extLst>
              <a:ext uri="{FF2B5EF4-FFF2-40B4-BE49-F238E27FC236}">
                <a16:creationId xmlns="" xmlns:a16="http://schemas.microsoft.com/office/drawing/2014/main" id="{D2C5D572-EC5A-42D5-920A-808DE5722371}"/>
              </a:ext>
            </a:extLst>
          </p:cNvPr>
          <p:cNvSpPr/>
          <p:nvPr/>
        </p:nvSpPr>
        <p:spPr>
          <a:xfrm>
            <a:off x="2128520" y="4867475"/>
            <a:ext cx="873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Coach</a:t>
            </a:r>
            <a:endParaRPr lang="en-IN" dirty="0"/>
          </a:p>
        </p:txBody>
      </p:sp>
      <p:sp>
        <p:nvSpPr>
          <p:cNvPr id="71" name="Rectangle 70">
            <a:extLst>
              <a:ext uri="{FF2B5EF4-FFF2-40B4-BE49-F238E27FC236}">
                <a16:creationId xmlns="" xmlns:a16="http://schemas.microsoft.com/office/drawing/2014/main" id="{9F1E85EC-54FE-403E-98E1-A39C05C16DF1}"/>
              </a:ext>
            </a:extLst>
          </p:cNvPr>
          <p:cNvSpPr/>
          <p:nvPr/>
        </p:nvSpPr>
        <p:spPr>
          <a:xfrm>
            <a:off x="3136900" y="4889421"/>
            <a:ext cx="873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Coach</a:t>
            </a:r>
            <a:endParaRPr lang="en-IN" dirty="0"/>
          </a:p>
        </p:txBody>
      </p:sp>
      <p:cxnSp>
        <p:nvCxnSpPr>
          <p:cNvPr id="72" name="Straight Connector 71">
            <a:extLst>
              <a:ext uri="{FF2B5EF4-FFF2-40B4-BE49-F238E27FC236}">
                <a16:creationId xmlns="" xmlns:a16="http://schemas.microsoft.com/office/drawing/2014/main" id="{F55E5A4E-309C-4B8F-8B3C-11F252AF2F23}"/>
              </a:ext>
            </a:extLst>
          </p:cNvPr>
          <p:cNvCxnSpPr/>
          <p:nvPr/>
        </p:nvCxnSpPr>
        <p:spPr>
          <a:xfrm flipV="1">
            <a:off x="2975610" y="5110045"/>
            <a:ext cx="228600" cy="12700"/>
          </a:xfrm>
          <a:prstGeom prst="line">
            <a:avLst/>
          </a:prstGeom>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 xmlns:a16="http://schemas.microsoft.com/office/drawing/2014/main" id="{0E62ABD2-0F94-41E9-B79D-E87DF5385B83}"/>
              </a:ext>
            </a:extLst>
          </p:cNvPr>
          <p:cNvSpPr/>
          <p:nvPr/>
        </p:nvSpPr>
        <p:spPr>
          <a:xfrm>
            <a:off x="2705100" y="5374402"/>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 xmlns:a16="http://schemas.microsoft.com/office/drawing/2014/main" id="{1D467CFF-65FC-4FF0-A3DD-C9CFAD9C10F7}"/>
              </a:ext>
            </a:extLst>
          </p:cNvPr>
          <p:cNvSpPr/>
          <p:nvPr/>
        </p:nvSpPr>
        <p:spPr>
          <a:xfrm>
            <a:off x="2169160" y="5374401"/>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 xmlns:a16="http://schemas.microsoft.com/office/drawing/2014/main" id="{539BF8AE-44AF-47CD-9256-ECC25CF9267F}"/>
              </a:ext>
            </a:extLst>
          </p:cNvPr>
          <p:cNvSpPr/>
          <p:nvPr/>
        </p:nvSpPr>
        <p:spPr>
          <a:xfrm>
            <a:off x="3644900" y="5399127"/>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 xmlns:a16="http://schemas.microsoft.com/office/drawing/2014/main" id="{F46A1D9D-B335-4021-8F10-824678776A65}"/>
              </a:ext>
            </a:extLst>
          </p:cNvPr>
          <p:cNvSpPr/>
          <p:nvPr/>
        </p:nvSpPr>
        <p:spPr>
          <a:xfrm>
            <a:off x="3164840" y="5406707"/>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 xmlns:a16="http://schemas.microsoft.com/office/drawing/2014/main" id="{A5730772-08CD-4F49-BB45-0ECFE24596A5}"/>
              </a:ext>
            </a:extLst>
          </p:cNvPr>
          <p:cNvSpPr/>
          <p:nvPr/>
        </p:nvSpPr>
        <p:spPr>
          <a:xfrm>
            <a:off x="622300" y="5374400"/>
            <a:ext cx="254000" cy="22113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 xmlns:a16="http://schemas.microsoft.com/office/drawing/2014/main" id="{C8A8DCB2-6D01-414A-A011-8C12D25B620B}"/>
              </a:ext>
            </a:extLst>
          </p:cNvPr>
          <p:cNvSpPr/>
          <p:nvPr/>
        </p:nvSpPr>
        <p:spPr>
          <a:xfrm>
            <a:off x="1480820" y="5365315"/>
            <a:ext cx="254000" cy="22113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9" name="Straight Connector 78">
            <a:extLst>
              <a:ext uri="{FF2B5EF4-FFF2-40B4-BE49-F238E27FC236}">
                <a16:creationId xmlns="" xmlns:a16="http://schemas.microsoft.com/office/drawing/2014/main" id="{4CAE82C1-B6D0-4726-A94B-6C2D67BBA817}"/>
              </a:ext>
            </a:extLst>
          </p:cNvPr>
          <p:cNvCxnSpPr/>
          <p:nvPr/>
        </p:nvCxnSpPr>
        <p:spPr>
          <a:xfrm flipV="1">
            <a:off x="1842770" y="5097822"/>
            <a:ext cx="228600" cy="12700"/>
          </a:xfrm>
          <a:prstGeom prst="line">
            <a:avLst/>
          </a:prstGeom>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 xmlns:a16="http://schemas.microsoft.com/office/drawing/2014/main" id="{62A390D9-FDBF-408F-A87E-5D2B5302E6D5}"/>
              </a:ext>
            </a:extLst>
          </p:cNvPr>
          <p:cNvSpPr/>
          <p:nvPr/>
        </p:nvSpPr>
        <p:spPr>
          <a:xfrm>
            <a:off x="4277360" y="4893075"/>
            <a:ext cx="1381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Motor coach</a:t>
            </a:r>
            <a:endParaRPr lang="en-IN" dirty="0"/>
          </a:p>
        </p:txBody>
      </p:sp>
      <p:sp>
        <p:nvSpPr>
          <p:cNvPr id="81" name="Rectangle 80">
            <a:extLst>
              <a:ext uri="{FF2B5EF4-FFF2-40B4-BE49-F238E27FC236}">
                <a16:creationId xmlns="" xmlns:a16="http://schemas.microsoft.com/office/drawing/2014/main" id="{2D0F9149-0B32-4A46-8B82-A9A44F4651C0}"/>
              </a:ext>
            </a:extLst>
          </p:cNvPr>
          <p:cNvSpPr/>
          <p:nvPr/>
        </p:nvSpPr>
        <p:spPr>
          <a:xfrm>
            <a:off x="5913120" y="4899425"/>
            <a:ext cx="873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Coach</a:t>
            </a:r>
            <a:endParaRPr lang="en-IN" dirty="0"/>
          </a:p>
        </p:txBody>
      </p:sp>
      <p:sp>
        <p:nvSpPr>
          <p:cNvPr id="82" name="Rectangle 81">
            <a:extLst>
              <a:ext uri="{FF2B5EF4-FFF2-40B4-BE49-F238E27FC236}">
                <a16:creationId xmlns="" xmlns:a16="http://schemas.microsoft.com/office/drawing/2014/main" id="{278290B9-D2E9-4B6F-83BD-D8C01AA59F33}"/>
              </a:ext>
            </a:extLst>
          </p:cNvPr>
          <p:cNvSpPr/>
          <p:nvPr/>
        </p:nvSpPr>
        <p:spPr>
          <a:xfrm>
            <a:off x="6921500" y="4921371"/>
            <a:ext cx="873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Coach</a:t>
            </a:r>
            <a:endParaRPr lang="en-IN" dirty="0"/>
          </a:p>
        </p:txBody>
      </p:sp>
      <p:cxnSp>
        <p:nvCxnSpPr>
          <p:cNvPr id="83" name="Straight Connector 82">
            <a:extLst>
              <a:ext uri="{FF2B5EF4-FFF2-40B4-BE49-F238E27FC236}">
                <a16:creationId xmlns="" xmlns:a16="http://schemas.microsoft.com/office/drawing/2014/main" id="{65E320A7-165D-4389-9ED3-21FBDC6913D2}"/>
              </a:ext>
            </a:extLst>
          </p:cNvPr>
          <p:cNvCxnSpPr/>
          <p:nvPr/>
        </p:nvCxnSpPr>
        <p:spPr>
          <a:xfrm flipV="1">
            <a:off x="6760210" y="5141995"/>
            <a:ext cx="228600" cy="12700"/>
          </a:xfrm>
          <a:prstGeom prst="line">
            <a:avLst/>
          </a:prstGeom>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 xmlns:a16="http://schemas.microsoft.com/office/drawing/2014/main" id="{CA3F3204-F5F2-4F1B-A48A-AEEFF23C3627}"/>
              </a:ext>
            </a:extLst>
          </p:cNvPr>
          <p:cNvSpPr/>
          <p:nvPr/>
        </p:nvSpPr>
        <p:spPr>
          <a:xfrm>
            <a:off x="6489700" y="5406352"/>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 xmlns:a16="http://schemas.microsoft.com/office/drawing/2014/main" id="{29BD5FBE-D656-4240-9CA3-4B2107EA5692}"/>
              </a:ext>
            </a:extLst>
          </p:cNvPr>
          <p:cNvSpPr/>
          <p:nvPr/>
        </p:nvSpPr>
        <p:spPr>
          <a:xfrm>
            <a:off x="5953760" y="5406351"/>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 xmlns:a16="http://schemas.microsoft.com/office/drawing/2014/main" id="{D29731A1-6D01-4FAD-8E7C-78F7AE2AB7DE}"/>
              </a:ext>
            </a:extLst>
          </p:cNvPr>
          <p:cNvSpPr/>
          <p:nvPr/>
        </p:nvSpPr>
        <p:spPr>
          <a:xfrm>
            <a:off x="7429500" y="5431077"/>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 xmlns:a16="http://schemas.microsoft.com/office/drawing/2014/main" id="{8CB005C2-1C4F-4B16-A709-24FE3C33C465}"/>
              </a:ext>
            </a:extLst>
          </p:cNvPr>
          <p:cNvSpPr/>
          <p:nvPr/>
        </p:nvSpPr>
        <p:spPr>
          <a:xfrm>
            <a:off x="6949440" y="5438657"/>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 xmlns:a16="http://schemas.microsoft.com/office/drawing/2014/main" id="{E61CBEA9-2478-4D64-889D-4D16417CB94F}"/>
              </a:ext>
            </a:extLst>
          </p:cNvPr>
          <p:cNvSpPr/>
          <p:nvPr/>
        </p:nvSpPr>
        <p:spPr>
          <a:xfrm>
            <a:off x="4406900" y="5406350"/>
            <a:ext cx="254000" cy="22113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 xmlns:a16="http://schemas.microsoft.com/office/drawing/2014/main" id="{38449CA8-7CCF-4D52-97CC-14D08BDECBF3}"/>
              </a:ext>
            </a:extLst>
          </p:cNvPr>
          <p:cNvSpPr/>
          <p:nvPr/>
        </p:nvSpPr>
        <p:spPr>
          <a:xfrm>
            <a:off x="5265420" y="5397265"/>
            <a:ext cx="254000" cy="22113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0" name="Straight Connector 89">
            <a:extLst>
              <a:ext uri="{FF2B5EF4-FFF2-40B4-BE49-F238E27FC236}">
                <a16:creationId xmlns="" xmlns:a16="http://schemas.microsoft.com/office/drawing/2014/main" id="{740957C4-3030-4CE5-863F-29A5CDC89421}"/>
              </a:ext>
            </a:extLst>
          </p:cNvPr>
          <p:cNvCxnSpPr/>
          <p:nvPr/>
        </p:nvCxnSpPr>
        <p:spPr>
          <a:xfrm flipV="1">
            <a:off x="5629910" y="5129772"/>
            <a:ext cx="228600" cy="12700"/>
          </a:xfrm>
          <a:prstGeom prst="line">
            <a:avLst/>
          </a:prstGeom>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 xmlns:a16="http://schemas.microsoft.com/office/drawing/2014/main" id="{D4637B8D-26FB-4CA6-A0A5-BF5D78521BA1}"/>
              </a:ext>
            </a:extLst>
          </p:cNvPr>
          <p:cNvSpPr/>
          <p:nvPr/>
        </p:nvSpPr>
        <p:spPr>
          <a:xfrm>
            <a:off x="8001000" y="4912041"/>
            <a:ext cx="1381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Motor coach</a:t>
            </a:r>
            <a:endParaRPr lang="en-IN" dirty="0"/>
          </a:p>
        </p:txBody>
      </p:sp>
      <p:sp>
        <p:nvSpPr>
          <p:cNvPr id="92" name="Rectangle 91">
            <a:extLst>
              <a:ext uri="{FF2B5EF4-FFF2-40B4-BE49-F238E27FC236}">
                <a16:creationId xmlns="" xmlns:a16="http://schemas.microsoft.com/office/drawing/2014/main" id="{1592A36D-9750-4FB9-A868-3BA42F5D045C}"/>
              </a:ext>
            </a:extLst>
          </p:cNvPr>
          <p:cNvSpPr/>
          <p:nvPr/>
        </p:nvSpPr>
        <p:spPr>
          <a:xfrm>
            <a:off x="9636760" y="4918391"/>
            <a:ext cx="873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Coach</a:t>
            </a:r>
            <a:endParaRPr lang="en-IN" dirty="0"/>
          </a:p>
        </p:txBody>
      </p:sp>
      <p:sp>
        <p:nvSpPr>
          <p:cNvPr id="93" name="Rectangle 92">
            <a:extLst>
              <a:ext uri="{FF2B5EF4-FFF2-40B4-BE49-F238E27FC236}">
                <a16:creationId xmlns="" xmlns:a16="http://schemas.microsoft.com/office/drawing/2014/main" id="{BDBCFDE0-BE96-46C5-B903-1954211BEBFB}"/>
              </a:ext>
            </a:extLst>
          </p:cNvPr>
          <p:cNvSpPr/>
          <p:nvPr/>
        </p:nvSpPr>
        <p:spPr>
          <a:xfrm>
            <a:off x="10645140" y="4940337"/>
            <a:ext cx="873760" cy="49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Coach</a:t>
            </a:r>
            <a:endParaRPr lang="en-IN" dirty="0"/>
          </a:p>
        </p:txBody>
      </p:sp>
      <p:cxnSp>
        <p:nvCxnSpPr>
          <p:cNvPr id="94" name="Straight Connector 93">
            <a:extLst>
              <a:ext uri="{FF2B5EF4-FFF2-40B4-BE49-F238E27FC236}">
                <a16:creationId xmlns="" xmlns:a16="http://schemas.microsoft.com/office/drawing/2014/main" id="{A4A898FA-AF71-4A9A-AD0B-35F03999877A}"/>
              </a:ext>
            </a:extLst>
          </p:cNvPr>
          <p:cNvCxnSpPr/>
          <p:nvPr/>
        </p:nvCxnSpPr>
        <p:spPr>
          <a:xfrm flipV="1">
            <a:off x="10483850" y="5160961"/>
            <a:ext cx="228600" cy="12700"/>
          </a:xfrm>
          <a:prstGeom prst="line">
            <a:avLst/>
          </a:prstGeom>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 xmlns:a16="http://schemas.microsoft.com/office/drawing/2014/main" id="{7C2DF66A-7D18-46E6-B4AA-E11EF58B9F6A}"/>
              </a:ext>
            </a:extLst>
          </p:cNvPr>
          <p:cNvSpPr/>
          <p:nvPr/>
        </p:nvSpPr>
        <p:spPr>
          <a:xfrm>
            <a:off x="10213340" y="5425318"/>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 xmlns:a16="http://schemas.microsoft.com/office/drawing/2014/main" id="{5374E53A-C660-4F9C-BC73-A6975F0E5912}"/>
              </a:ext>
            </a:extLst>
          </p:cNvPr>
          <p:cNvSpPr/>
          <p:nvPr/>
        </p:nvSpPr>
        <p:spPr>
          <a:xfrm>
            <a:off x="9677400" y="5425317"/>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 xmlns:a16="http://schemas.microsoft.com/office/drawing/2014/main" id="{2D6748F8-6150-4FFF-83E1-D5156C163AA6}"/>
              </a:ext>
            </a:extLst>
          </p:cNvPr>
          <p:cNvSpPr/>
          <p:nvPr/>
        </p:nvSpPr>
        <p:spPr>
          <a:xfrm>
            <a:off x="11153140" y="5450043"/>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 xmlns:a16="http://schemas.microsoft.com/office/drawing/2014/main" id="{C86FEACD-700B-4061-91D7-108456735BB2}"/>
              </a:ext>
            </a:extLst>
          </p:cNvPr>
          <p:cNvSpPr/>
          <p:nvPr/>
        </p:nvSpPr>
        <p:spPr>
          <a:xfrm>
            <a:off x="10673080" y="5457623"/>
            <a:ext cx="254000" cy="22113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 xmlns:a16="http://schemas.microsoft.com/office/drawing/2014/main" id="{635AA4F8-C5E0-4C8D-8A41-F67E1D5900E6}"/>
              </a:ext>
            </a:extLst>
          </p:cNvPr>
          <p:cNvSpPr/>
          <p:nvPr/>
        </p:nvSpPr>
        <p:spPr>
          <a:xfrm>
            <a:off x="8130540" y="5425316"/>
            <a:ext cx="254000" cy="22113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 xmlns:a16="http://schemas.microsoft.com/office/drawing/2014/main" id="{E1F8066F-E85A-49BA-A6E8-881B7A15664D}"/>
              </a:ext>
            </a:extLst>
          </p:cNvPr>
          <p:cNvSpPr/>
          <p:nvPr/>
        </p:nvSpPr>
        <p:spPr>
          <a:xfrm>
            <a:off x="8989060" y="5416231"/>
            <a:ext cx="254000" cy="22113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1" name="Straight Connector 100">
            <a:extLst>
              <a:ext uri="{FF2B5EF4-FFF2-40B4-BE49-F238E27FC236}">
                <a16:creationId xmlns="" xmlns:a16="http://schemas.microsoft.com/office/drawing/2014/main" id="{FB5E69B1-FC54-4660-83A8-D64A7CB1BB11}"/>
              </a:ext>
            </a:extLst>
          </p:cNvPr>
          <p:cNvCxnSpPr/>
          <p:nvPr/>
        </p:nvCxnSpPr>
        <p:spPr>
          <a:xfrm flipV="1">
            <a:off x="9353550" y="5148738"/>
            <a:ext cx="228600" cy="1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 xmlns:a16="http://schemas.microsoft.com/office/drawing/2014/main" id="{E511B5AF-4028-431C-B4D0-71218749EDD1}"/>
              </a:ext>
            </a:extLst>
          </p:cNvPr>
          <p:cNvCxnSpPr>
            <a:cxnSpLocks/>
            <a:endCxn id="80" idx="1"/>
          </p:cNvCxnSpPr>
          <p:nvPr/>
        </p:nvCxnSpPr>
        <p:spPr>
          <a:xfrm>
            <a:off x="4044950" y="5136243"/>
            <a:ext cx="232410" cy="57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5B1CBA6D-6B65-4A46-9D8E-2568069DDCA2}"/>
              </a:ext>
            </a:extLst>
          </p:cNvPr>
          <p:cNvCxnSpPr>
            <a:cxnSpLocks/>
          </p:cNvCxnSpPr>
          <p:nvPr/>
        </p:nvCxnSpPr>
        <p:spPr>
          <a:xfrm>
            <a:off x="7795260" y="5160250"/>
            <a:ext cx="2686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 xmlns:a16="http://schemas.microsoft.com/office/drawing/2014/main" id="{24C57C8C-8CAA-43E6-AB49-565D865CABC1}"/>
              </a:ext>
            </a:extLst>
          </p:cNvPr>
          <p:cNvCxnSpPr/>
          <p:nvPr/>
        </p:nvCxnSpPr>
        <p:spPr>
          <a:xfrm>
            <a:off x="0" y="3342640"/>
            <a:ext cx="1212088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 xmlns:a16="http://schemas.microsoft.com/office/drawing/2014/main" id="{8684FE8E-CE71-4CAF-AD0D-2FAA8792B08E}"/>
              </a:ext>
            </a:extLst>
          </p:cNvPr>
          <p:cNvCxnSpPr>
            <a:stCxn id="4" idx="0"/>
          </p:cNvCxnSpPr>
          <p:nvPr/>
        </p:nvCxnSpPr>
        <p:spPr>
          <a:xfrm flipV="1">
            <a:off x="1278890" y="2174240"/>
            <a:ext cx="246380" cy="313274"/>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 xmlns:a16="http://schemas.microsoft.com/office/drawing/2014/main" id="{11D0F6CC-84DF-429E-8B41-D2DC8FCDCA96}"/>
              </a:ext>
            </a:extLst>
          </p:cNvPr>
          <p:cNvCxnSpPr/>
          <p:nvPr/>
        </p:nvCxnSpPr>
        <p:spPr>
          <a:xfrm flipH="1" flipV="1">
            <a:off x="1101090" y="1869440"/>
            <a:ext cx="424180" cy="294640"/>
          </a:xfrm>
          <a:prstGeom prst="line">
            <a:avLst/>
          </a:prstGeom>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 xmlns:a16="http://schemas.microsoft.com/office/drawing/2014/main" id="{563FD28B-323C-4705-B4BA-C8521A76D65F}"/>
              </a:ext>
            </a:extLst>
          </p:cNvPr>
          <p:cNvCxnSpPr/>
          <p:nvPr/>
        </p:nvCxnSpPr>
        <p:spPr>
          <a:xfrm flipV="1">
            <a:off x="1101090" y="4554201"/>
            <a:ext cx="246380" cy="313274"/>
          </a:xfrm>
          <a:prstGeom prst="line">
            <a:avLst/>
          </a:prstGeom>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 xmlns:a16="http://schemas.microsoft.com/office/drawing/2014/main" id="{7356C933-0DF1-4AD6-A316-539D876B5F2D}"/>
              </a:ext>
            </a:extLst>
          </p:cNvPr>
          <p:cNvCxnSpPr/>
          <p:nvPr/>
        </p:nvCxnSpPr>
        <p:spPr>
          <a:xfrm flipH="1" flipV="1">
            <a:off x="923290" y="4249401"/>
            <a:ext cx="424180" cy="294640"/>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 xmlns:a16="http://schemas.microsoft.com/office/drawing/2014/main" id="{455CCEA6-0063-4E10-8139-BF5FF6604D37}"/>
              </a:ext>
            </a:extLst>
          </p:cNvPr>
          <p:cNvCxnSpPr/>
          <p:nvPr/>
        </p:nvCxnSpPr>
        <p:spPr>
          <a:xfrm flipV="1">
            <a:off x="4822825" y="4594480"/>
            <a:ext cx="246380" cy="313274"/>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 xmlns:a16="http://schemas.microsoft.com/office/drawing/2014/main" id="{02618B9E-A633-49C8-8DA4-9B966DA4E79A}"/>
              </a:ext>
            </a:extLst>
          </p:cNvPr>
          <p:cNvCxnSpPr/>
          <p:nvPr/>
        </p:nvCxnSpPr>
        <p:spPr>
          <a:xfrm flipH="1" flipV="1">
            <a:off x="4642485" y="4310895"/>
            <a:ext cx="424180" cy="294640"/>
          </a:xfrm>
          <a:prstGeom prst="line">
            <a:avLst/>
          </a:prstGeom>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 xmlns:a16="http://schemas.microsoft.com/office/drawing/2014/main" id="{2474321C-CD8D-4F32-BB37-74F2A2B09B03}"/>
              </a:ext>
            </a:extLst>
          </p:cNvPr>
          <p:cNvCxnSpPr/>
          <p:nvPr/>
        </p:nvCxnSpPr>
        <p:spPr>
          <a:xfrm flipV="1">
            <a:off x="8619490" y="4605535"/>
            <a:ext cx="246380" cy="313274"/>
          </a:xfrm>
          <a:prstGeom prst="line">
            <a:avLst/>
          </a:prstGeom>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 xmlns:a16="http://schemas.microsoft.com/office/drawing/2014/main" id="{C565FF79-04D3-4F32-B4A4-186C58FA5469}"/>
              </a:ext>
            </a:extLst>
          </p:cNvPr>
          <p:cNvCxnSpPr/>
          <p:nvPr/>
        </p:nvCxnSpPr>
        <p:spPr>
          <a:xfrm flipH="1" flipV="1">
            <a:off x="8441690" y="4300735"/>
            <a:ext cx="424180" cy="29464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 xmlns:a16="http://schemas.microsoft.com/office/drawing/2014/main" id="{BD109F75-87DD-4A27-AF81-20176A9F6304}"/>
              </a:ext>
            </a:extLst>
          </p:cNvPr>
          <p:cNvCxnSpPr/>
          <p:nvPr/>
        </p:nvCxnSpPr>
        <p:spPr>
          <a:xfrm flipV="1">
            <a:off x="510540" y="1842118"/>
            <a:ext cx="10586720" cy="44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 xmlns:a16="http://schemas.microsoft.com/office/drawing/2014/main" id="{25F190D4-4F7B-4C59-854C-2AEA60C57B3A}"/>
              </a:ext>
            </a:extLst>
          </p:cNvPr>
          <p:cNvCxnSpPr>
            <a:cxnSpLocks/>
          </p:cNvCxnSpPr>
          <p:nvPr/>
        </p:nvCxnSpPr>
        <p:spPr>
          <a:xfrm>
            <a:off x="492760" y="4257147"/>
            <a:ext cx="10587990" cy="112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154805"/>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Rounded Corners 3">
            <a:extLst>
              <a:ext uri="{FF2B5EF4-FFF2-40B4-BE49-F238E27FC236}">
                <a16:creationId xmlns="" xmlns:a16="http://schemas.microsoft.com/office/drawing/2014/main" id="{81707486-2F33-4D6D-AAEA-1AA5E22E4932}"/>
              </a:ext>
            </a:extLst>
          </p:cNvPr>
          <p:cNvSpPr/>
          <p:nvPr/>
        </p:nvSpPr>
        <p:spPr>
          <a:xfrm>
            <a:off x="1581150" y="1762125"/>
            <a:ext cx="9439416" cy="1038225"/>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189865" lvl="0" indent="0" algn="ctr">
              <a:spcAft>
                <a:spcPts val="0"/>
              </a:spcAft>
              <a:buNone/>
              <a:tabLst>
                <a:tab pos="990600" algn="l"/>
              </a:tabLst>
            </a:pPr>
            <a:r>
              <a:rPr lang="en-US" sz="2400" b="1" dirty="0">
                <a:effectLst/>
                <a:latin typeface="Agency FB" panose="020B0503020202020204" pitchFamily="34" charset="0"/>
                <a:ea typeface="Verdana" panose="020B0604030504040204" pitchFamily="34" charset="0"/>
                <a:cs typeface="Verdana" panose="020B0604030504040204" pitchFamily="34" charset="0"/>
              </a:rPr>
              <a:t>Internal Power Source - Diesel Electric and </a:t>
            </a:r>
            <a:r>
              <a:rPr lang="en-US" sz="2400" b="1" dirty="0" smtClean="0">
                <a:effectLst/>
                <a:latin typeface="Agency FB" panose="020B0503020202020204" pitchFamily="34" charset="0"/>
                <a:ea typeface="Verdana" panose="020B0604030504040204" pitchFamily="34" charset="0"/>
                <a:cs typeface="Verdana" panose="020B0604030504040204" pitchFamily="34" charset="0"/>
              </a:rPr>
              <a:t> </a:t>
            </a:r>
            <a:r>
              <a:rPr lang="en-US" sz="2400" b="1" dirty="0">
                <a:effectLst/>
                <a:latin typeface="Agency FB" panose="020B0503020202020204" pitchFamily="34" charset="0"/>
                <a:ea typeface="Verdana" panose="020B0604030504040204" pitchFamily="34" charset="0"/>
                <a:cs typeface="Verdana" panose="020B0604030504040204" pitchFamily="34" charset="0"/>
              </a:rPr>
              <a:t>Multiple Unit with AC-DC or AC- AC Drive or Hydraulic Drive.</a:t>
            </a:r>
            <a:endParaRPr lang="en-IN" sz="2400" b="1" dirty="0">
              <a:latin typeface="Agency FB" panose="020B0503020202020204" pitchFamily="34" charset="0"/>
              <a:ea typeface="Verdana" panose="020B0604030504040204" pitchFamily="34" charset="0"/>
              <a:cs typeface="Verdana" panose="020B0604030504040204" pitchFamily="34" charset="0"/>
            </a:endParaRPr>
          </a:p>
        </p:txBody>
      </p:sp>
      <p:sp>
        <p:nvSpPr>
          <p:cNvPr id="5" name="Rectangle: Rounded Corners 4">
            <a:extLst>
              <a:ext uri="{FF2B5EF4-FFF2-40B4-BE49-F238E27FC236}">
                <a16:creationId xmlns="" xmlns:a16="http://schemas.microsoft.com/office/drawing/2014/main" id="{B314890F-AA8D-4E5C-A85A-239715282AD7}"/>
              </a:ext>
            </a:extLst>
          </p:cNvPr>
          <p:cNvSpPr/>
          <p:nvPr/>
        </p:nvSpPr>
        <p:spPr>
          <a:xfrm>
            <a:off x="1581150" y="3173108"/>
            <a:ext cx="9439416" cy="1038225"/>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189865" lvl="0" indent="0" algn="ctr">
              <a:spcAft>
                <a:spcPts val="0"/>
              </a:spcAft>
              <a:buNone/>
              <a:tabLst>
                <a:tab pos="990600" algn="l"/>
              </a:tabLst>
            </a:pPr>
            <a:r>
              <a:rPr lang="en-US" sz="2400" b="1" dirty="0">
                <a:effectLst/>
                <a:latin typeface="Agency FB" panose="020B0503020202020204" pitchFamily="34" charset="0"/>
                <a:ea typeface="Verdana" panose="020B0604030504040204" pitchFamily="34" charset="0"/>
                <a:cs typeface="Verdana" panose="020B0604030504040204" pitchFamily="34" charset="0"/>
              </a:rPr>
              <a:t>External Power source - EMU/ MEMU Train sets drawing power from AC OHE with DC Motors or AC Motors OR DC OHE or third rail with AC Motors.</a:t>
            </a:r>
            <a:endParaRPr lang="en-IN" sz="2400" b="1" dirty="0">
              <a:effectLst/>
              <a:latin typeface="Agency FB" panose="020B050302020202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 xmlns:a16="http://schemas.microsoft.com/office/drawing/2014/main" id="{F827BFBC-DDEC-48CB-9D2E-32398E472FBB}"/>
              </a:ext>
            </a:extLst>
          </p:cNvPr>
          <p:cNvSpPr txBox="1"/>
          <p:nvPr/>
        </p:nvSpPr>
        <p:spPr>
          <a:xfrm>
            <a:off x="2250440" y="628129"/>
            <a:ext cx="7691120" cy="707886"/>
          </a:xfrm>
          <a:prstGeom prst="rect">
            <a:avLst/>
          </a:prstGeom>
          <a:noFill/>
        </p:spPr>
        <p:txBody>
          <a:bodyPr wrap="square" rtlCol="0">
            <a:spAutoFit/>
          </a:bodyPr>
          <a:lstStyle/>
          <a:p>
            <a:pPr algn="ctr"/>
            <a:r>
              <a:rPr lang="en-US" sz="4000" b="1" dirty="0">
                <a:latin typeface="Agency FB" panose="020B0503020202020204" pitchFamily="34" charset="0"/>
              </a:rPr>
              <a:t>TYPES ON THE BASIS OF POWER SOURCE</a:t>
            </a:r>
            <a:endParaRPr lang="en-IN" sz="4000" b="1" dirty="0">
              <a:latin typeface="Agency FB" panose="020B0503020202020204" pitchFamily="34" charset="0"/>
            </a:endParaRPr>
          </a:p>
        </p:txBody>
      </p:sp>
      <p:sp>
        <p:nvSpPr>
          <p:cNvPr id="11" name="Rectangle: Rounded Corners 10">
            <a:extLst>
              <a:ext uri="{FF2B5EF4-FFF2-40B4-BE49-F238E27FC236}">
                <a16:creationId xmlns="" xmlns:a16="http://schemas.microsoft.com/office/drawing/2014/main" id="{950651E2-4406-422B-B2FA-A672891452C0}"/>
              </a:ext>
            </a:extLst>
          </p:cNvPr>
          <p:cNvSpPr/>
          <p:nvPr/>
        </p:nvSpPr>
        <p:spPr>
          <a:xfrm>
            <a:off x="1662430" y="4566958"/>
            <a:ext cx="9439416" cy="1038225"/>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189865" lvl="0" indent="0" algn="ctr">
              <a:spcAft>
                <a:spcPts val="0"/>
              </a:spcAft>
              <a:buNone/>
              <a:tabLst>
                <a:tab pos="990600" algn="l"/>
              </a:tabLst>
            </a:pPr>
            <a:r>
              <a:rPr lang="en-US" sz="2400" b="1" dirty="0">
                <a:effectLst/>
                <a:latin typeface="Agency FB" panose="020B0503020202020204" pitchFamily="34" charset="0"/>
                <a:ea typeface="Verdana" panose="020B0604030504040204" pitchFamily="34" charset="0"/>
                <a:cs typeface="Verdana" panose="020B0604030504040204" pitchFamily="34" charset="0"/>
              </a:rPr>
              <a:t>Hybrid – Combination of Internal and external power source</a:t>
            </a:r>
            <a:endParaRPr lang="en-IN" sz="2400" b="1" dirty="0">
              <a:effectLst/>
              <a:latin typeface="Agency FB" panose="020B0503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1871447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or easier screening, Delhi Metro to open fewer gates | Cities News,The  Indian Express">
            <a:extLst>
              <a:ext uri="{FF2B5EF4-FFF2-40B4-BE49-F238E27FC236}">
                <a16:creationId xmlns="" xmlns:a16="http://schemas.microsoft.com/office/drawing/2014/main" id="{5EA1FAF0-D440-4261-96BE-DC19273D67F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3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1F6323C3-8DA5-4FD4-88BF-AEFA56B6716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DELHI METRO</a:t>
            </a:r>
          </a:p>
        </p:txBody>
      </p:sp>
      <p:cxnSp>
        <p:nvCxnSpPr>
          <p:cNvPr id="73" name="Straight Connector 72">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80818"/>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33413C-939E-41CB-9CE2-A8B76F1A998D}"/>
              </a:ext>
            </a:extLst>
          </p:cNvPr>
          <p:cNvSpPr>
            <a:spLocks noGrp="1"/>
          </p:cNvSpPr>
          <p:nvPr>
            <p:ph type="title"/>
          </p:nvPr>
        </p:nvSpPr>
        <p:spPr>
          <a:xfrm>
            <a:off x="838200" y="365126"/>
            <a:ext cx="10515600" cy="792412"/>
          </a:xfrm>
        </p:spPr>
        <p:txBody>
          <a:bodyPr/>
          <a:lstStyle/>
          <a:p>
            <a:pPr algn="ctr"/>
            <a:r>
              <a:rPr lang="en-US" b="1" dirty="0"/>
              <a:t>SHINKANSEN</a:t>
            </a:r>
            <a:endParaRPr lang="en-IN" b="1" dirty="0"/>
          </a:p>
        </p:txBody>
      </p:sp>
      <p:sp>
        <p:nvSpPr>
          <p:cNvPr id="3" name="Content Placeholder 2">
            <a:extLst>
              <a:ext uri="{FF2B5EF4-FFF2-40B4-BE49-F238E27FC236}">
                <a16:creationId xmlns="" xmlns:a16="http://schemas.microsoft.com/office/drawing/2014/main" id="{F044E510-56E5-4ACF-9B0C-08F8A0321DA5}"/>
              </a:ext>
            </a:extLst>
          </p:cNvPr>
          <p:cNvSpPr>
            <a:spLocks noGrp="1"/>
          </p:cNvSpPr>
          <p:nvPr>
            <p:ph idx="1"/>
          </p:nvPr>
        </p:nvSpPr>
        <p:spPr>
          <a:xfrm>
            <a:off x="684711" y="1157537"/>
            <a:ext cx="10515600" cy="4351338"/>
          </a:xfrm>
        </p:spPr>
        <p:txBody>
          <a:bodyPr/>
          <a:lstStyle/>
          <a:p>
            <a:r>
              <a:rPr lang="en-US" dirty="0"/>
              <a:t>100 % powered trainset</a:t>
            </a:r>
          </a:p>
          <a:p>
            <a:r>
              <a:rPr lang="en-US" dirty="0"/>
              <a:t>All axles in a bullet train are propelled by a traction motor</a:t>
            </a:r>
          </a:p>
          <a:p>
            <a:endParaRPr lang="en-IN" dirty="0"/>
          </a:p>
        </p:txBody>
      </p:sp>
      <p:pic>
        <p:nvPicPr>
          <p:cNvPr id="5" name="Picture 4">
            <a:extLst>
              <a:ext uri="{FF2B5EF4-FFF2-40B4-BE49-F238E27FC236}">
                <a16:creationId xmlns="" xmlns:a16="http://schemas.microsoft.com/office/drawing/2014/main" id="{8F8599DA-6139-4C1B-99AE-0FF73C6FC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54" y="2887390"/>
            <a:ext cx="4585834" cy="2886619"/>
          </a:xfrm>
          <a:prstGeom prst="rect">
            <a:avLst/>
          </a:prstGeom>
        </p:spPr>
      </p:pic>
      <p:pic>
        <p:nvPicPr>
          <p:cNvPr id="1026" name="Picture 2" descr="The E5 series Shinkansen is a new generation version of the Japanese bullet train, Shinkansen.">
            <a:extLst>
              <a:ext uri="{FF2B5EF4-FFF2-40B4-BE49-F238E27FC236}">
                <a16:creationId xmlns="" xmlns:a16="http://schemas.microsoft.com/office/drawing/2014/main" id="{8FCF170D-0D00-422F-9289-69F7FEB7F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311" y="2349500"/>
            <a:ext cx="57150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776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038BCCD3-31C1-4411-89D6-AE28F7DA993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CONCEPT OF TRACTION</a:t>
            </a:r>
          </a:p>
        </p:txBody>
      </p:sp>
      <p:pic>
        <p:nvPicPr>
          <p:cNvPr id="5" name="Picture 4">
            <a:extLst>
              <a:ext uri="{FF2B5EF4-FFF2-40B4-BE49-F238E27FC236}">
                <a16:creationId xmlns="" xmlns:a16="http://schemas.microsoft.com/office/drawing/2014/main" id="{3A30D50F-326B-4F32-9A63-6BBCD7032DBE}"/>
              </a:ext>
            </a:extLst>
          </p:cNvPr>
          <p:cNvPicPr>
            <a:picLocks noChangeAspect="1"/>
          </p:cNvPicPr>
          <p:nvPr/>
        </p:nvPicPr>
        <p:blipFill>
          <a:blip r:embed="rId2"/>
          <a:stretch>
            <a:fillRect/>
          </a:stretch>
        </p:blipFill>
        <p:spPr>
          <a:xfrm>
            <a:off x="4777316" y="740984"/>
            <a:ext cx="6780700" cy="5373702"/>
          </a:xfrm>
          <a:prstGeom prst="rect">
            <a:avLst/>
          </a:prstGeom>
        </p:spPr>
      </p:pic>
    </p:spTree>
    <p:extLst>
      <p:ext uri="{BB962C8B-B14F-4D97-AF65-F5344CB8AC3E}">
        <p14:creationId xmlns:p14="http://schemas.microsoft.com/office/powerpoint/2010/main" val="251238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52038" y="6161490"/>
            <a:ext cx="3287924" cy="569214"/>
          </a:xfrm>
          <a:prstGeom prst="rect">
            <a:avLst/>
          </a:prstGeom>
        </p:spPr>
        <p:txBody>
          <a:bodyPr vert="horz" wrap="square" lIns="0" tIns="10941" rIns="0" bIns="0" rtlCol="0">
            <a:spAutoFit/>
          </a:bodyPr>
          <a:lstStyle/>
          <a:p>
            <a:pPr marL="11516">
              <a:spcBef>
                <a:spcPts val="86"/>
              </a:spcBef>
            </a:pPr>
            <a:r>
              <a:rPr sz="3627" b="1" spc="-416" dirty="0">
                <a:latin typeface="Arial"/>
                <a:cs typeface="Arial"/>
              </a:rPr>
              <a:t>Peak </a:t>
            </a:r>
            <a:r>
              <a:rPr sz="3627" b="1" spc="-367" dirty="0">
                <a:latin typeface="Arial"/>
                <a:cs typeface="Arial"/>
              </a:rPr>
              <a:t>Power</a:t>
            </a:r>
            <a:r>
              <a:rPr sz="3627" b="1" spc="-195" dirty="0">
                <a:latin typeface="Arial"/>
                <a:cs typeface="Arial"/>
              </a:rPr>
              <a:t> </a:t>
            </a:r>
            <a:r>
              <a:rPr sz="3627" b="1" spc="-390" dirty="0">
                <a:latin typeface="Arial"/>
                <a:cs typeface="Arial"/>
              </a:rPr>
              <a:t>Curve</a:t>
            </a:r>
            <a:endParaRPr sz="3627" dirty="0">
              <a:latin typeface="Arial"/>
              <a:cs typeface="Arial"/>
            </a:endParaRPr>
          </a:p>
        </p:txBody>
      </p:sp>
      <p:sp>
        <p:nvSpPr>
          <p:cNvPr id="3" name="object 3"/>
          <p:cNvSpPr/>
          <p:nvPr/>
        </p:nvSpPr>
        <p:spPr>
          <a:xfrm>
            <a:off x="1747520" y="325120"/>
            <a:ext cx="8696960" cy="5740400"/>
          </a:xfrm>
          <a:prstGeom prst="rect">
            <a:avLst/>
          </a:prstGeom>
          <a:blipFill>
            <a:blip r:embed="rId2" cstate="print"/>
            <a:stretch>
              <a:fillRect/>
            </a:stretch>
          </a:blipFill>
        </p:spPr>
        <p:txBody>
          <a:bodyPr wrap="square" lIns="0" tIns="0" rIns="0" bIns="0" rtlCol="0"/>
          <a:lstStyle/>
          <a:p>
            <a:endParaRPr sz="1632"/>
          </a:p>
        </p:txBody>
      </p:sp>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974</TotalTime>
  <Words>995</Words>
  <Application>Microsoft Office PowerPoint</Application>
  <PresentationFormat>Custom</PresentationFormat>
  <Paragraphs>169</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DPRS/TRAINSET</vt:lpstr>
      <vt:lpstr>What is a DPRS ?</vt:lpstr>
      <vt:lpstr>DPRS</vt:lpstr>
      <vt:lpstr>Concentrated Power train</vt:lpstr>
      <vt:lpstr>PowerPoint Presentation</vt:lpstr>
      <vt:lpstr>DELHI METRO</vt:lpstr>
      <vt:lpstr>SHINKANSEN</vt:lpstr>
      <vt:lpstr>CONCEPT OF TRACTION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Factors Limiting Maximum  Speed</vt:lpstr>
      <vt:lpstr>PowerPoint Presentation</vt:lpstr>
      <vt:lpstr>PowerPoint Presentation</vt:lpstr>
      <vt:lpstr>PowerPoint Presentation</vt:lpstr>
      <vt:lpstr>Aerodynamic drag of a typical train</vt:lpstr>
      <vt:lpstr>PowerPoint Presentation</vt:lpstr>
      <vt:lpstr>PowerPoint Presentation</vt:lpstr>
      <vt:lpstr>PowerPoint Presentation</vt:lpstr>
      <vt:lpstr>AERODYNAMIC BODY DESIGN</vt:lpstr>
      <vt:lpstr>PowerPoint Presentation</vt:lpstr>
      <vt:lpstr>Why Distributed Power ?</vt:lpstr>
      <vt:lpstr>Distributed Power/Concentrated Power</vt:lpstr>
      <vt:lpstr>DPRS Types in Indian Railways</vt:lpstr>
      <vt:lpstr>Trainset – Semi High Speed T-18</vt:lpstr>
      <vt:lpstr>Trainset -High Speed</vt:lpstr>
      <vt:lpstr>Rolling stock requirement</vt:lpstr>
      <vt:lpstr>Advantages of Trainsets</vt:lpstr>
      <vt:lpstr>Enhanced safety</vt:lpstr>
      <vt:lpstr>Reduced maintenance</vt:lpstr>
      <vt:lpstr>Improved reliability</vt:lpstr>
      <vt:lpstr>Improved line capacity</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DPRS</dc:title>
  <dc:creator>silabhadra das</dc:creator>
  <cp:lastModifiedBy>irimee</cp:lastModifiedBy>
  <cp:revision>47</cp:revision>
  <dcterms:created xsi:type="dcterms:W3CDTF">2020-11-06T05:17:35Z</dcterms:created>
  <dcterms:modified xsi:type="dcterms:W3CDTF">2026-04-06T08:33:18Z</dcterms:modified>
</cp:coreProperties>
</file>