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324" r:id="rId5"/>
    <p:sldId id="323" r:id="rId6"/>
    <p:sldId id="325" r:id="rId7"/>
    <p:sldId id="329" r:id="rId8"/>
    <p:sldId id="327" r:id="rId9"/>
    <p:sldId id="260" r:id="rId10"/>
    <p:sldId id="261" r:id="rId11"/>
    <p:sldId id="333" r:id="rId12"/>
    <p:sldId id="335" r:id="rId13"/>
    <p:sldId id="334" r:id="rId14"/>
    <p:sldId id="263" r:id="rId15"/>
    <p:sldId id="292" r:id="rId16"/>
    <p:sldId id="264" r:id="rId17"/>
    <p:sldId id="265" r:id="rId18"/>
    <p:sldId id="33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49" r:id="rId40"/>
    <p:sldId id="350" r:id="rId41"/>
    <p:sldId id="257" r:id="rId42"/>
    <p:sldId id="348" r:id="rId43"/>
    <p:sldId id="351" r:id="rId44"/>
    <p:sldId id="352" r:id="rId45"/>
    <p:sldId id="353" r:id="rId46"/>
    <p:sldId id="354" r:id="rId47"/>
    <p:sldId id="28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54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drishtiias.com/daily-updates/daily-news-analysis/national-aquifer-mapping-and-management-programme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799"/>
            <a:ext cx="8534400" cy="632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023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8287"/>
            <a:ext cx="8229600" cy="49124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Availability of Surface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8" y="1585532"/>
            <a:ext cx="8632885" cy="4967667"/>
          </a:xfrm>
        </p:spPr>
        <p:txBody>
          <a:bodyPr>
            <a:normAutofit lnSpcReduction="10000"/>
          </a:bodyPr>
          <a:lstStyle/>
          <a:p>
            <a:pPr marL="257175" indent="-257175" algn="just" defTabSz="68580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Font typeface="Arial" pitchFamily="34" charset="0"/>
              <a:buChar char="•"/>
              <a:defRPr/>
            </a:pPr>
            <a:r>
              <a:rPr lang="en-US" sz="2400" b="0" dirty="0">
                <a:solidFill>
                  <a:prstClr val="black"/>
                </a:solidFill>
                <a:latin typeface="Calibri"/>
              </a:rPr>
              <a:t>Rain is having uneven water distribution: Most of the rainfall occurs in 3- 4 months of a year that varies between 100 mm (Rajasthan) to 10000 mm (Meghalaya)</a:t>
            </a:r>
          </a:p>
          <a:p>
            <a:pPr marL="257175" indent="-257175" algn="just" defTabSz="68580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Font typeface="Arial" pitchFamily="34" charset="0"/>
              <a:buChar char="•"/>
              <a:defRPr/>
            </a:pPr>
            <a:endParaRPr lang="en-US" sz="2400" b="0" dirty="0" smtClean="0"/>
          </a:p>
          <a:p>
            <a:pPr marL="257175" indent="-257175" algn="just" defTabSz="68580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Font typeface="Arial" pitchFamily="34" charset="0"/>
              <a:buChar char="•"/>
              <a:defRPr/>
            </a:pPr>
            <a:r>
              <a:rPr lang="en-US" sz="2400" b="0" dirty="0" smtClean="0"/>
              <a:t>India </a:t>
            </a:r>
            <a:r>
              <a:rPr lang="en-US" sz="2400" b="0" dirty="0"/>
              <a:t>receives an average rainfall of about </a:t>
            </a:r>
            <a:r>
              <a:rPr lang="en-US" sz="2400" b="0" dirty="0" smtClean="0"/>
              <a:t>1170mm</a:t>
            </a:r>
            <a:r>
              <a:rPr lang="en-IN" sz="2400" b="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including snow fall, </a:t>
            </a:r>
            <a:r>
              <a:rPr lang="en-US" sz="2400" b="0" dirty="0"/>
              <a:t>which corresponds to an </a:t>
            </a:r>
            <a:r>
              <a:rPr lang="en-IN" sz="2400" b="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annual precipitation </a:t>
            </a:r>
            <a:r>
              <a:rPr lang="en-IN" sz="2400" b="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of 4000 </a:t>
            </a:r>
            <a:r>
              <a:rPr lang="en-IN" sz="2400" b="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BCM. </a:t>
            </a:r>
            <a:endParaRPr lang="en-IN" sz="2400" b="0" dirty="0" smtClean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68580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defRPr/>
            </a:pPr>
            <a:endParaRPr lang="en-IN" sz="2400" b="0" dirty="0" smtClean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 defTabSz="68580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Font typeface="Arial" pitchFamily="34" charset="0"/>
              <a:buChar char="•"/>
              <a:defRPr/>
            </a:pPr>
            <a:r>
              <a:rPr lang="en-IN" sz="2400" b="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Out </a:t>
            </a:r>
            <a:r>
              <a:rPr lang="en-IN" sz="2400" b="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of this 53.3% is lost due to evaporation leaving behind 1869 BCM as water availability in the country in the form of</a:t>
            </a:r>
            <a:r>
              <a:rPr lang="en-US" sz="2400" b="0" dirty="0">
                <a:solidFill>
                  <a:prstClr val="black"/>
                </a:solidFill>
                <a:latin typeface="Calibri"/>
              </a:rPr>
              <a:t> rivers, lakes, tanks, ponds and reservoirs.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361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2964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Availability of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5257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Due </a:t>
            </a:r>
            <a:r>
              <a:rPr lang="en-US" sz="2400" b="0" dirty="0"/>
              <a:t>to geological and other factors, the utilizable water availability is </a:t>
            </a:r>
            <a:r>
              <a:rPr lang="en-US" sz="2400" b="0" dirty="0" smtClean="0"/>
              <a:t>1123 </a:t>
            </a:r>
            <a:r>
              <a:rPr lang="en-US" sz="2400" b="0" dirty="0"/>
              <a:t>BCM per annum, comprising of 690 BCM of surface water and 433 BCM of replenishable ground water. </a:t>
            </a:r>
            <a:endParaRPr lang="en-US" sz="2400" b="0" dirty="0" smtClean="0"/>
          </a:p>
          <a:p>
            <a:pPr marL="0" indent="0"/>
            <a:endParaRPr lang="en-US" sz="2400" b="0" dirty="0" smtClean="0"/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The av. </a:t>
            </a:r>
            <a:r>
              <a:rPr lang="en-US" sz="2400" b="0" dirty="0"/>
              <a:t>annual per capita water availability in the years 2001 and 2011 was assessed as 1820 </a:t>
            </a:r>
            <a:r>
              <a:rPr lang="en-US" sz="2400" b="0" dirty="0" smtClean="0"/>
              <a:t>and </a:t>
            </a:r>
            <a:r>
              <a:rPr lang="en-US" sz="2400" b="0" dirty="0"/>
              <a:t>1545 m</a:t>
            </a:r>
            <a:r>
              <a:rPr lang="en-US" sz="2400" b="0" baseline="30000" dirty="0"/>
              <a:t>3</a:t>
            </a:r>
            <a:r>
              <a:rPr lang="en-US" sz="2400" baseline="30000" dirty="0"/>
              <a:t> </a:t>
            </a:r>
            <a:r>
              <a:rPr lang="en-US" sz="2400" b="0" dirty="0" smtClean="0"/>
              <a:t>respectively </a:t>
            </a:r>
            <a:r>
              <a:rPr lang="en-US" sz="2400" b="0" dirty="0"/>
              <a:t>which may reduce further to 1341 and 1140 in the years 2025 and 2050 respectively. </a:t>
            </a:r>
          </a:p>
          <a:p>
            <a:r>
              <a:rPr lang="en-US" sz="2400" b="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03283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Water Stress </a:t>
            </a:r>
            <a:r>
              <a:rPr lang="en-US" dirty="0" smtClean="0">
                <a:solidFill>
                  <a:srgbClr val="FF0000"/>
                </a:solidFill>
              </a:rPr>
              <a:t>Index ?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0628"/>
            <a:ext cx="8382000" cy="560497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0" dirty="0" smtClean="0"/>
              <a:t>It </a:t>
            </a:r>
            <a:r>
              <a:rPr lang="en-US" sz="2400" b="0" dirty="0"/>
              <a:t>relates the </a:t>
            </a:r>
            <a:r>
              <a:rPr lang="en-US" sz="2400" dirty="0"/>
              <a:t>total freshwater resources with the total population</a:t>
            </a:r>
            <a:r>
              <a:rPr lang="en-US" sz="2400" b="0" dirty="0"/>
              <a:t> </a:t>
            </a:r>
            <a:r>
              <a:rPr lang="en-US" sz="2400" dirty="0"/>
              <a:t>in a country </a:t>
            </a:r>
            <a:r>
              <a:rPr lang="en-US" sz="2400" b="0" dirty="0"/>
              <a:t>and indicates the pressure </a:t>
            </a:r>
            <a:r>
              <a:rPr lang="en-US" sz="2400" b="0" dirty="0" smtClean="0"/>
              <a:t>of population </a:t>
            </a:r>
            <a:r>
              <a:rPr lang="en-US" sz="2400" b="0" dirty="0"/>
              <a:t>puts on water resources, including the needs for natural ecosystems.</a:t>
            </a:r>
          </a:p>
          <a:p>
            <a:pPr>
              <a:buFont typeface="Wingdings" pitchFamily="2" charset="2"/>
              <a:buChar char="§"/>
            </a:pPr>
            <a:endParaRPr lang="en-US" sz="2400" b="0" dirty="0" smtClean="0"/>
          </a:p>
          <a:p>
            <a:pPr>
              <a:buFont typeface="Wingdings" pitchFamily="2" charset="2"/>
              <a:buChar char="§"/>
            </a:pPr>
            <a:r>
              <a:rPr lang="en-US" sz="2400" b="0" dirty="0" smtClean="0"/>
              <a:t>In </a:t>
            </a:r>
            <a:r>
              <a:rPr lang="en-US" sz="2400" b="0" dirty="0"/>
              <a:t>a country, if the amount of </a:t>
            </a:r>
            <a:r>
              <a:rPr lang="en-US" sz="2400" dirty="0"/>
              <a:t>renewable water</a:t>
            </a:r>
            <a:r>
              <a:rPr lang="en-US" sz="2400" b="0" dirty="0"/>
              <a:t> per </a:t>
            </a:r>
            <a:r>
              <a:rPr lang="en-US" sz="2400" b="0" dirty="0" smtClean="0"/>
              <a:t>person per year is:</a:t>
            </a:r>
          </a:p>
          <a:p>
            <a:pPr>
              <a:buFont typeface="Wingdings" pitchFamily="2" charset="2"/>
              <a:buChar char="§"/>
            </a:pPr>
            <a:endParaRPr lang="en-US" sz="2400" b="0" dirty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below</a:t>
            </a:r>
            <a:r>
              <a:rPr lang="en-US" sz="2400" dirty="0"/>
              <a:t> </a:t>
            </a:r>
            <a:r>
              <a:rPr lang="en-US" sz="2400" b="1" dirty="0"/>
              <a:t>1,700 m</a:t>
            </a:r>
            <a:r>
              <a:rPr lang="en-US" sz="2400" b="1" baseline="30000" dirty="0"/>
              <a:t>3</a:t>
            </a:r>
            <a:r>
              <a:rPr lang="en-US" sz="2400" dirty="0"/>
              <a:t>, </a:t>
            </a:r>
            <a:r>
              <a:rPr lang="en-US" sz="2400" b="0" dirty="0" smtClean="0"/>
              <a:t>is </a:t>
            </a:r>
            <a:r>
              <a:rPr lang="en-US" sz="2400" b="0" dirty="0"/>
              <a:t>said to be </a:t>
            </a:r>
            <a:r>
              <a:rPr lang="en-US" sz="2400" dirty="0"/>
              <a:t> water stressed </a:t>
            </a:r>
            <a:r>
              <a:rPr lang="en-US" sz="2400" dirty="0" smtClean="0"/>
              <a:t>condition</a:t>
            </a:r>
            <a:r>
              <a:rPr lang="en-US" sz="2400" b="0" dirty="0" smtClean="0"/>
              <a:t>,</a:t>
            </a:r>
          </a:p>
          <a:p>
            <a:pPr>
              <a:buFont typeface="Wingdings" pitchFamily="2" charset="2"/>
              <a:buChar char="§"/>
            </a:pPr>
            <a:endParaRPr lang="en-US" sz="2400" b="0" dirty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below</a:t>
            </a:r>
            <a:r>
              <a:rPr lang="en-US" sz="2400" dirty="0"/>
              <a:t> </a:t>
            </a:r>
            <a:r>
              <a:rPr lang="en-US" sz="2400" b="1" dirty="0"/>
              <a:t>1,000 m</a:t>
            </a:r>
            <a:r>
              <a:rPr lang="en-US" sz="2400" b="1" baseline="30000" dirty="0"/>
              <a:t>3</a:t>
            </a:r>
            <a:r>
              <a:rPr lang="en-US" sz="2400" dirty="0"/>
              <a:t>,  </a:t>
            </a:r>
            <a:r>
              <a:rPr lang="en-US" sz="2400" b="1" dirty="0"/>
              <a:t>water </a:t>
            </a:r>
            <a:r>
              <a:rPr lang="en-US" sz="2400" b="1" dirty="0" smtClean="0"/>
              <a:t>scarcity.</a:t>
            </a:r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below</a:t>
            </a:r>
            <a:r>
              <a:rPr lang="en-US" sz="2400" b="1" dirty="0"/>
              <a:t> 500 m</a:t>
            </a:r>
            <a:r>
              <a:rPr lang="en-US" sz="2400" b="1" baseline="30000" dirty="0"/>
              <a:t>3</a:t>
            </a:r>
            <a:r>
              <a:rPr lang="en-US" sz="2400" dirty="0"/>
              <a:t>,  </a:t>
            </a:r>
            <a:r>
              <a:rPr lang="en-US" sz="2400" b="1" dirty="0"/>
              <a:t>absolute water scarcity.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2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Water </a:t>
            </a:r>
            <a:r>
              <a:rPr lang="en-US" dirty="0" smtClean="0">
                <a:solidFill>
                  <a:srgbClr val="FF0000"/>
                </a:solidFill>
              </a:rPr>
              <a:t>Stress/SCARCE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0628"/>
            <a:ext cx="8382000" cy="545257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b="0" dirty="0" smtClean="0"/>
              <a:t>Due </a:t>
            </a:r>
            <a:r>
              <a:rPr lang="en-US" sz="2400" b="0" dirty="0"/>
              <a:t>to high temporal and spatial variation of precipitation, the water availability of many region of </a:t>
            </a:r>
            <a:r>
              <a:rPr lang="en-US" sz="2400" b="0" dirty="0" smtClean="0"/>
              <a:t>our </a:t>
            </a:r>
            <a:r>
              <a:rPr lang="en-US" sz="2400" b="0" dirty="0"/>
              <a:t>country is much below the national average and can be considered as water stressed / water </a:t>
            </a:r>
            <a:r>
              <a:rPr lang="en-US" sz="2400" b="0" dirty="0" smtClean="0"/>
              <a:t>scarce conditions.</a:t>
            </a:r>
          </a:p>
          <a:p>
            <a:pPr>
              <a:buFont typeface="Wingdings" pitchFamily="2" charset="2"/>
              <a:buChar char="§"/>
            </a:pPr>
            <a:endParaRPr lang="en-US" sz="2400" b="0" dirty="0" smtClean="0"/>
          </a:p>
          <a:p>
            <a:pPr>
              <a:buFont typeface="Wingdings" pitchFamily="2" charset="2"/>
              <a:buChar char="§"/>
            </a:pPr>
            <a:r>
              <a:rPr lang="en-US" sz="2400" b="0" dirty="0" smtClean="0"/>
              <a:t>Almost 76% of people are already living with water scarcity in India.</a:t>
            </a:r>
            <a:endParaRPr lang="en-US" sz="24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91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BBF805-D39F-47C3-B509-F6126E7B6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6894240" cy="72576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Facts and Figures as per UNO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9C7872-C42D-473F-A569-2154E27FA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38200"/>
            <a:ext cx="7848600" cy="5867400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000" b="0" dirty="0"/>
              <a:t>More than 90% disasters are water related.</a:t>
            </a:r>
          </a:p>
          <a:p>
            <a:pPr algn="just">
              <a:buFont typeface="Arial" pitchFamily="34" charset="0"/>
              <a:buChar char="•"/>
            </a:pPr>
            <a:endParaRPr lang="en-US" sz="2000" b="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000" b="0" dirty="0" smtClean="0"/>
              <a:t>2.3 </a:t>
            </a:r>
            <a:r>
              <a:rPr lang="en-US" sz="2000" b="0" dirty="0"/>
              <a:t>billion people (40%) live in water stressed </a:t>
            </a:r>
            <a:r>
              <a:rPr lang="en-US" sz="2000" b="0" dirty="0" smtClean="0"/>
              <a:t>area (live </a:t>
            </a:r>
            <a:r>
              <a:rPr lang="en-US" sz="2000" b="0" dirty="0"/>
              <a:t>without safe water at </a:t>
            </a:r>
            <a:r>
              <a:rPr lang="en-US" sz="2000" b="0" dirty="0" smtClean="0"/>
              <a:t>home)</a:t>
            </a:r>
            <a:endParaRPr lang="en-US" sz="2000" b="0" dirty="0"/>
          </a:p>
          <a:p>
            <a:pPr algn="just">
              <a:buFont typeface="Arial" pitchFamily="34" charset="0"/>
              <a:buChar char="•"/>
            </a:pPr>
            <a:endParaRPr lang="en-US" sz="2000" b="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000" b="0" dirty="0" smtClean="0"/>
              <a:t>80</a:t>
            </a:r>
            <a:r>
              <a:rPr lang="en-US" sz="2000" b="0" dirty="0"/>
              <a:t>% of wastewater is discharged untreated into the environment.</a:t>
            </a:r>
          </a:p>
          <a:p>
            <a:pPr algn="just">
              <a:buFont typeface="Arial" pitchFamily="34" charset="0"/>
              <a:buChar char="•"/>
            </a:pPr>
            <a:endParaRPr lang="en-US" sz="2000" b="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000" b="0" dirty="0" smtClean="0"/>
              <a:t>One </a:t>
            </a:r>
            <a:r>
              <a:rPr lang="en-US" sz="2000" b="0" dirty="0"/>
              <a:t>in four primary schools have no drinking water service, </a:t>
            </a:r>
            <a:r>
              <a:rPr lang="en-US" sz="2000" b="0" dirty="0" smtClean="0"/>
              <a:t>pupils </a:t>
            </a:r>
            <a:r>
              <a:rPr lang="en-US" sz="2000" b="0" dirty="0"/>
              <a:t>using unprotected sources or going thirsty.</a:t>
            </a:r>
          </a:p>
          <a:p>
            <a:pPr algn="just">
              <a:buFont typeface="Arial" pitchFamily="34" charset="0"/>
              <a:buChar char="•"/>
            </a:pPr>
            <a:endParaRPr lang="en-US" sz="2000" b="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000" b="0" dirty="0" smtClean="0"/>
              <a:t>More </a:t>
            </a:r>
            <a:r>
              <a:rPr lang="en-US" sz="2000" b="0" dirty="0"/>
              <a:t>than 800 children under five years of age die every day from diarrhea linked to unsafe water and poor sanitation.</a:t>
            </a:r>
          </a:p>
          <a:p>
            <a:pPr algn="just">
              <a:buFont typeface="Arial" pitchFamily="34" charset="0"/>
              <a:buChar char="•"/>
            </a:pPr>
            <a:endParaRPr lang="en-US" sz="2000" b="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000" b="0" dirty="0" smtClean="0"/>
              <a:t>Globally</a:t>
            </a:r>
            <a:r>
              <a:rPr lang="en-US" sz="2000" b="0" dirty="0"/>
              <a:t>, 80% of the people who use unsafe and unprotected water sources live in rural areas</a:t>
            </a:r>
            <a:r>
              <a:rPr lang="en-US" sz="2000" b="0" dirty="0" smtClean="0"/>
              <a:t>.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338171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Facts and Figures as per UNO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452572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b="0" dirty="0"/>
              <a:t>For the 68.5 million people who have been forced to flee their homes, accessing safe water </a:t>
            </a:r>
            <a:r>
              <a:rPr lang="en-US" sz="2400" b="0" dirty="0" smtClean="0"/>
              <a:t>services, </a:t>
            </a:r>
            <a:r>
              <a:rPr lang="en-US" sz="2400" b="0" dirty="0"/>
              <a:t>is highly problematic.</a:t>
            </a:r>
          </a:p>
          <a:p>
            <a:pPr algn="just">
              <a:buFont typeface="Arial" pitchFamily="34" charset="0"/>
              <a:buChar char="•"/>
            </a:pPr>
            <a:endParaRPr lang="en-US" sz="2400" b="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400" b="0" dirty="0" smtClean="0"/>
              <a:t>Around </a:t>
            </a:r>
            <a:r>
              <a:rPr lang="en-US" sz="2400" b="0" dirty="0"/>
              <a:t>159 million people collect their drinking water from surface water, such as ponds and streams.</a:t>
            </a:r>
          </a:p>
          <a:p>
            <a:pPr algn="just">
              <a:buFont typeface="Arial" pitchFamily="34" charset="0"/>
              <a:buChar char="•"/>
            </a:pPr>
            <a:endParaRPr lang="en-US" sz="2400" b="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400" b="0" dirty="0" smtClean="0"/>
              <a:t>Around </a:t>
            </a:r>
            <a:r>
              <a:rPr lang="en-US" sz="2400" b="0" dirty="0"/>
              <a:t>4 billion people – nearly </a:t>
            </a:r>
            <a:r>
              <a:rPr lang="en-US" sz="2400" b="0" dirty="0" smtClean="0"/>
              <a:t>2/3 </a:t>
            </a:r>
            <a:r>
              <a:rPr lang="en-US" sz="2400" b="0" dirty="0"/>
              <a:t>of the world’s population – experience </a:t>
            </a:r>
            <a:r>
              <a:rPr lang="en-US" sz="2400" dirty="0"/>
              <a:t>severe water scarcity </a:t>
            </a:r>
            <a:r>
              <a:rPr lang="en-US" sz="2400" b="0" dirty="0"/>
              <a:t>during at least one month of the year.</a:t>
            </a:r>
          </a:p>
          <a:p>
            <a:pPr algn="just">
              <a:buFont typeface="Arial" pitchFamily="34" charset="0"/>
              <a:buChar char="•"/>
            </a:pPr>
            <a:endParaRPr lang="en-US" sz="2400" b="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400" b="0" dirty="0" smtClean="0"/>
              <a:t>700 </a:t>
            </a:r>
            <a:r>
              <a:rPr lang="en-US" sz="2400" b="0" dirty="0"/>
              <a:t>million people worldwide could be displaced by intense water scarcity by 2030.</a:t>
            </a:r>
          </a:p>
          <a:p>
            <a:pPr>
              <a:buFont typeface="Arial" pitchFamily="34" charset="0"/>
              <a:buChar char="•"/>
            </a:pPr>
            <a:endParaRPr lang="en-US" sz="2400" b="0" dirty="0" smtClean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202124"/>
                </a:solidFill>
                <a:latin typeface="arial" panose="020B0604020202020204" pitchFamily="34" charset="0"/>
              </a:rPr>
              <a:t>For </a:t>
            </a:r>
            <a:r>
              <a:rPr lang="en-US" sz="2400" b="0" dirty="0">
                <a:solidFill>
                  <a:srgbClr val="202124"/>
                </a:solidFill>
                <a:latin typeface="arial" panose="020B0604020202020204" pitchFamily="34" charset="0"/>
              </a:rPr>
              <a:t>Drinking, washing, cooking and maintaining proper hygiene, water required, is a minimum </a:t>
            </a:r>
            <a:r>
              <a:rPr lang="en-US" sz="2400" b="0">
                <a:solidFill>
                  <a:srgbClr val="202124"/>
                </a:solidFill>
                <a:latin typeface="arial" panose="020B0604020202020204" pitchFamily="34" charset="0"/>
              </a:rPr>
              <a:t>of </a:t>
            </a:r>
            <a:r>
              <a:rPr lang="en-US" sz="2400" b="0" smtClean="0">
                <a:solidFill>
                  <a:srgbClr val="202124"/>
                </a:solidFill>
                <a:latin typeface="arial" panose="020B0604020202020204" pitchFamily="34" charset="0"/>
              </a:rPr>
              <a:t>70 </a:t>
            </a:r>
            <a:r>
              <a:rPr lang="en-US" sz="2400" b="0" dirty="0">
                <a:solidFill>
                  <a:srgbClr val="202124"/>
                </a:solidFill>
                <a:latin typeface="arial" panose="020B0604020202020204" pitchFamily="34" charset="0"/>
              </a:rPr>
              <a:t>liters per person per day. </a:t>
            </a:r>
          </a:p>
          <a:p>
            <a:pPr marL="0" indent="0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427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EF3B3B-BFC5-B93C-0DB5-914E87922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082040"/>
          </a:xfrm>
        </p:spPr>
        <p:txBody>
          <a:bodyPr>
            <a:normAutofit fontScale="90000"/>
          </a:bodyPr>
          <a:lstStyle/>
          <a:p>
            <a:r>
              <a:rPr lang="en-US" sz="3200" b="1" cap="none" dirty="0" smtClean="0">
                <a:solidFill>
                  <a:srgbClr val="FF0000"/>
                </a:solidFill>
                <a:latin typeface="Calibri"/>
              </a:rPr>
              <a:t/>
            </a:r>
            <a:br>
              <a:rPr lang="en-US" sz="3200" b="1" cap="none" dirty="0" smtClean="0">
                <a:solidFill>
                  <a:srgbClr val="FF0000"/>
                </a:solidFill>
                <a:latin typeface="Calibri"/>
              </a:rPr>
            </a:br>
            <a:r>
              <a:rPr lang="en-US" sz="3600" b="1" cap="none" dirty="0" smtClean="0">
                <a:solidFill>
                  <a:srgbClr val="FF0000"/>
                </a:solidFill>
                <a:latin typeface="Calibri"/>
              </a:rPr>
              <a:t>Facts </a:t>
            </a:r>
            <a:r>
              <a:rPr lang="en-US" sz="3600" b="1" cap="none" dirty="0">
                <a:solidFill>
                  <a:srgbClr val="FF0000"/>
                </a:solidFill>
                <a:latin typeface="Calibri"/>
              </a:rPr>
              <a:t>and Figures as per NITI </a:t>
            </a:r>
            <a:r>
              <a:rPr lang="en-US" sz="3600" b="1" dirty="0">
                <a:solidFill>
                  <a:srgbClr val="FF0000"/>
                </a:solidFill>
                <a:latin typeface="Calibri"/>
              </a:rPr>
              <a:t>A</a:t>
            </a:r>
            <a:r>
              <a:rPr lang="en-US" sz="3600" b="1" cap="none" dirty="0">
                <a:solidFill>
                  <a:srgbClr val="FF0000"/>
                </a:solidFill>
                <a:latin typeface="Calibri"/>
              </a:rPr>
              <a:t>ayog </a:t>
            </a:r>
            <a:r>
              <a:rPr lang="en-US" sz="3600" b="1" cap="none" dirty="0" smtClean="0">
                <a:solidFill>
                  <a:srgbClr val="FF0000"/>
                </a:solidFill>
                <a:latin typeface="Calibri"/>
              </a:rPr>
              <a:t>report</a:t>
            </a:r>
            <a:br>
              <a:rPr lang="en-US" sz="3600" b="1" cap="none" dirty="0" smtClean="0">
                <a:solidFill>
                  <a:srgbClr val="FF0000"/>
                </a:solidFill>
                <a:latin typeface="Calibri"/>
              </a:rPr>
            </a:b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D844CF9-C460-BE8B-46FF-D5C22AF7A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1253"/>
            <a:ext cx="8229600" cy="3630621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0" dirty="0">
                <a:latin typeface="+mj-lt"/>
              </a:rPr>
              <a:t>According to the “Composite Water Management Index” report published by </a:t>
            </a:r>
            <a:r>
              <a:rPr lang="en-US" sz="2400" b="0" dirty="0" smtClean="0">
                <a:latin typeface="+mj-lt"/>
              </a:rPr>
              <a:t>Nitti </a:t>
            </a:r>
            <a:r>
              <a:rPr lang="en-US" sz="2400" b="0" dirty="0">
                <a:latin typeface="+mj-lt"/>
              </a:rPr>
              <a:t>Aayog in </a:t>
            </a:r>
            <a:r>
              <a:rPr lang="en-US" sz="2400" b="0" dirty="0" smtClean="0">
                <a:latin typeface="+mj-lt"/>
              </a:rPr>
              <a:t>Sept. 2024,</a:t>
            </a:r>
          </a:p>
          <a:p>
            <a:pPr lvl="3">
              <a:buFont typeface="Arial" pitchFamily="34" charset="0"/>
              <a:buChar char="•"/>
            </a:pPr>
            <a:endParaRPr lang="en-US" sz="2400" dirty="0">
              <a:solidFill>
                <a:srgbClr val="333333"/>
              </a:solidFill>
              <a:latin typeface="+mj-lt"/>
            </a:endParaRPr>
          </a:p>
          <a:p>
            <a:pPr lvl="3"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333333"/>
                </a:solidFill>
                <a:latin typeface="+mj-lt"/>
              </a:rPr>
              <a:t>India </a:t>
            </a:r>
            <a:r>
              <a:rPr lang="en-US" sz="2400" b="0" dirty="0">
                <a:solidFill>
                  <a:srgbClr val="333333"/>
                </a:solidFill>
                <a:latin typeface="+mj-lt"/>
              </a:rPr>
              <a:t>is placed at 120</a:t>
            </a:r>
            <a:r>
              <a:rPr lang="en-US" sz="2400" b="0" baseline="30000" dirty="0">
                <a:solidFill>
                  <a:srgbClr val="333333"/>
                </a:solidFill>
                <a:latin typeface="+mj-lt"/>
              </a:rPr>
              <a:t>th</a:t>
            </a:r>
            <a:r>
              <a:rPr lang="en-US" sz="2400" b="0" dirty="0">
                <a:solidFill>
                  <a:srgbClr val="333333"/>
                </a:solidFill>
                <a:latin typeface="+mj-lt"/>
              </a:rPr>
              <a:t> amongst 122 countries in the </a:t>
            </a:r>
            <a:r>
              <a:rPr lang="en-US" sz="2400" b="1" dirty="0" smtClean="0">
                <a:solidFill>
                  <a:srgbClr val="333333"/>
                </a:solidFill>
                <a:latin typeface="+mj-lt"/>
              </a:rPr>
              <a:t>global</a:t>
            </a:r>
            <a:r>
              <a:rPr lang="en-US" sz="2400" b="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rgbClr val="333333"/>
                </a:solidFill>
                <a:latin typeface="+mj-lt"/>
              </a:rPr>
              <a:t>water quality index 2024</a:t>
            </a:r>
            <a:r>
              <a:rPr lang="en-US" sz="2400" b="0" dirty="0" smtClean="0">
                <a:solidFill>
                  <a:srgbClr val="333333"/>
                </a:solidFill>
                <a:latin typeface="+mj-lt"/>
              </a:rPr>
              <a:t>, </a:t>
            </a:r>
            <a:r>
              <a:rPr lang="en-US" sz="2400" b="0" dirty="0">
                <a:solidFill>
                  <a:srgbClr val="333333"/>
                </a:solidFill>
                <a:latin typeface="+mj-lt"/>
              </a:rPr>
              <a:t>with nearly 70% of water being contaminated.</a:t>
            </a:r>
            <a:endParaRPr lang="en-IN" sz="2400" b="0" dirty="0">
              <a:latin typeface="+mj-lt"/>
            </a:endParaRPr>
          </a:p>
          <a:p>
            <a:pPr marL="0" indent="0"/>
            <a:endParaRPr lang="en-I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1138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696800-72E0-455A-9441-F8030F6F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532168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Some Facts &amp; P</a:t>
            </a:r>
            <a:r>
              <a:rPr lang="en-US" sz="3600" b="1" cap="none" dirty="0" smtClean="0">
                <a:solidFill>
                  <a:srgbClr val="FF0000"/>
                </a:solidFill>
              </a:rPr>
              <a:t>resent Scenario of Water Resources in India  </a:t>
            </a:r>
            <a:endParaRPr lang="en-IN" sz="3600" b="1" cap="none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557C3E-67A6-4492-AC22-6F3F9AAB3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29" y="1600200"/>
            <a:ext cx="8303741" cy="5213176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000" b="0" dirty="0" smtClean="0"/>
              <a:t>About </a:t>
            </a:r>
            <a:r>
              <a:rPr lang="en-US" sz="2000" b="0" dirty="0"/>
              <a:t>18 % of the world’s population (138 crores) lives in India </a:t>
            </a:r>
            <a:r>
              <a:rPr lang="en-US" sz="2000" b="0" dirty="0" smtClean="0"/>
              <a:t>.</a:t>
            </a:r>
          </a:p>
          <a:p>
            <a:pPr algn="just"/>
            <a:r>
              <a:rPr lang="en-US" sz="2000" b="0" dirty="0" smtClean="0"/>
              <a:t>Having only </a:t>
            </a:r>
            <a:r>
              <a:rPr lang="en-US" sz="2000" b="0" dirty="0"/>
              <a:t>4% of world’s renewable water </a:t>
            </a:r>
            <a:r>
              <a:rPr lang="en-US" sz="2000" b="0" dirty="0" smtClean="0"/>
              <a:t>resources &amp; 2.4</a:t>
            </a:r>
            <a:r>
              <a:rPr lang="en-US" sz="2000" b="0" dirty="0"/>
              <a:t>% of </a:t>
            </a:r>
            <a:r>
              <a:rPr lang="en-US" sz="2000" b="0" dirty="0" smtClean="0"/>
              <a:t>land </a:t>
            </a:r>
            <a:r>
              <a:rPr lang="en-US" sz="2000" b="0" dirty="0"/>
              <a:t>area. </a:t>
            </a:r>
          </a:p>
          <a:p>
            <a:pPr marL="385763" indent="-385763" algn="just">
              <a:buAutoNum type="arabicPeriod"/>
            </a:pPr>
            <a:r>
              <a:rPr lang="en-IN" sz="2000" b="0" i="1" dirty="0" smtClean="0"/>
              <a:t>India </a:t>
            </a:r>
            <a:r>
              <a:rPr lang="en-IN" sz="2000" b="0" i="1" dirty="0"/>
              <a:t>is the largest user of groundwater in the world.(25% of total ground water use in the world is in India). India is ahead of China and USA. </a:t>
            </a:r>
            <a:endParaRPr lang="en-US" sz="2000" b="0" dirty="0"/>
          </a:p>
          <a:p>
            <a:pPr marL="385763" indent="-385763" algn="just">
              <a:buAutoNum type="arabicPeriod"/>
            </a:pPr>
            <a:endParaRPr lang="en-IN" sz="2000" b="0" dirty="0" smtClean="0">
              <a:ea typeface="Times New Roman"/>
              <a:cs typeface="Mangal"/>
            </a:endParaRPr>
          </a:p>
          <a:p>
            <a:pPr marL="385763" indent="-385763" algn="just">
              <a:buAutoNum type="arabicPeriod"/>
            </a:pPr>
            <a:r>
              <a:rPr lang="en-IN" sz="2000" b="0" dirty="0" smtClean="0">
                <a:ea typeface="Times New Roman"/>
                <a:cs typeface="Mangal"/>
              </a:rPr>
              <a:t>It </a:t>
            </a:r>
            <a:r>
              <a:rPr lang="en-IN" sz="2000" b="0" dirty="0">
                <a:ea typeface="Times New Roman"/>
                <a:cs typeface="Mangal"/>
              </a:rPr>
              <a:t>uses an estimated 230 </a:t>
            </a:r>
            <a:r>
              <a:rPr lang="en-IN" sz="2000" b="0" dirty="0" smtClean="0">
                <a:ea typeface="Times New Roman"/>
                <a:cs typeface="Mangal"/>
              </a:rPr>
              <a:t>BCM of </a:t>
            </a:r>
            <a:r>
              <a:rPr lang="en-IN" sz="2000" b="0" dirty="0">
                <a:ea typeface="Times New Roman"/>
                <a:cs typeface="Mangal"/>
              </a:rPr>
              <a:t>groundwater per year which </a:t>
            </a:r>
            <a:r>
              <a:rPr lang="en-IN" sz="2000" dirty="0">
                <a:ea typeface="Times New Roman"/>
                <a:cs typeface="Mangal"/>
              </a:rPr>
              <a:t>is over a quarter of the global total</a:t>
            </a:r>
            <a:r>
              <a:rPr lang="en-IN" sz="2000" b="0" dirty="0">
                <a:ea typeface="Times New Roman"/>
                <a:cs typeface="Mangal"/>
              </a:rPr>
              <a:t>.</a:t>
            </a:r>
            <a:endParaRPr lang="en-US" sz="2000" b="0" dirty="0"/>
          </a:p>
          <a:p>
            <a:pPr marL="385763" indent="-385763" algn="just">
              <a:buAutoNum type="arabicPeriod"/>
            </a:pPr>
            <a:endParaRPr lang="en-US" sz="2000" dirty="0" smtClean="0">
              <a:ea typeface="Times New Roman"/>
              <a:cs typeface="Mangal"/>
            </a:endParaRPr>
          </a:p>
          <a:p>
            <a:pPr marL="385763" indent="-385763" algn="just">
              <a:buAutoNum type="arabicPeriod"/>
            </a:pPr>
            <a:r>
              <a:rPr lang="en-US" sz="2000" dirty="0" smtClean="0">
                <a:ea typeface="Times New Roman"/>
                <a:cs typeface="Mangal"/>
              </a:rPr>
              <a:t>&gt;</a:t>
            </a:r>
            <a:r>
              <a:rPr lang="en-US" sz="2000" dirty="0">
                <a:ea typeface="Times New Roman"/>
                <a:cs typeface="Mangal"/>
              </a:rPr>
              <a:t>60% of irrigated agriculture depends on </a:t>
            </a:r>
            <a:r>
              <a:rPr lang="en-US" sz="2000" dirty="0" smtClean="0">
                <a:ea typeface="Times New Roman"/>
                <a:cs typeface="Mangal"/>
              </a:rPr>
              <a:t>Ground Water</a:t>
            </a:r>
            <a:r>
              <a:rPr lang="en-US" sz="2000" dirty="0" smtClean="0"/>
              <a:t>.</a:t>
            </a:r>
            <a:endParaRPr lang="en-US" sz="2000" dirty="0"/>
          </a:p>
          <a:p>
            <a:pPr marL="385763" indent="-385763" algn="just">
              <a:buAutoNum type="arabicPeriod"/>
            </a:pPr>
            <a:endParaRPr lang="en-US" sz="2000" i="1" dirty="0" smtClean="0"/>
          </a:p>
          <a:p>
            <a:pPr marL="385763" indent="-385763" algn="just">
              <a:buAutoNum type="arabicPeriod"/>
            </a:pPr>
            <a:r>
              <a:rPr lang="en-US" sz="2000" i="1" dirty="0" smtClean="0"/>
              <a:t>About </a:t>
            </a:r>
            <a:r>
              <a:rPr lang="en-US" sz="2000" i="1" dirty="0"/>
              <a:t>85% of drinking water </a:t>
            </a:r>
            <a:r>
              <a:rPr lang="en-IN" sz="2000" dirty="0">
                <a:ea typeface="Times New Roman"/>
                <a:cs typeface="Mangal"/>
              </a:rPr>
              <a:t>supplies are dependent on groundwater.</a:t>
            </a:r>
            <a:endParaRPr lang="en-US" sz="2000" dirty="0">
              <a:cs typeface="Times New Roman"/>
            </a:endParaRPr>
          </a:p>
          <a:p>
            <a:pPr marL="385763" indent="-385763" algn="just">
              <a:buAutoNum type="arabicPeriod"/>
            </a:pPr>
            <a:endParaRPr lang="en-US" sz="2000" dirty="0" smtClean="0">
              <a:ea typeface="Calibri"/>
            </a:endParaRPr>
          </a:p>
          <a:p>
            <a:pPr marL="385763" indent="-385763" algn="just">
              <a:buAutoNum type="arabicPeriod"/>
            </a:pPr>
            <a:r>
              <a:rPr lang="en-US" sz="2000" dirty="0" smtClean="0">
                <a:ea typeface="Calibri"/>
              </a:rPr>
              <a:t>In </a:t>
            </a:r>
            <a:r>
              <a:rPr lang="en-US" sz="2000" dirty="0">
                <a:ea typeface="Calibri"/>
              </a:rPr>
              <a:t>the broader sense we can say that roughly 80 </a:t>
            </a:r>
            <a:r>
              <a:rPr lang="en-US" sz="2000" dirty="0" smtClean="0">
                <a:ea typeface="Calibri"/>
              </a:rPr>
              <a:t>% </a:t>
            </a:r>
            <a:r>
              <a:rPr lang="en-US" sz="2000" dirty="0">
                <a:ea typeface="Calibri"/>
              </a:rPr>
              <a:t>of India's </a:t>
            </a:r>
            <a:r>
              <a:rPr lang="en-US" sz="2000" dirty="0" smtClean="0">
                <a:ea typeface="Calibri"/>
              </a:rPr>
              <a:t>138 crores </a:t>
            </a:r>
            <a:r>
              <a:rPr lang="en-US" sz="2000" dirty="0">
                <a:ea typeface="Calibri"/>
              </a:rPr>
              <a:t>residents depend on groundwater for both drinking and irrigation. 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872271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5760"/>
            <a:ext cx="7924800" cy="77724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Status of Water Management in </a:t>
            </a:r>
            <a:r>
              <a:rPr lang="en-US" dirty="0" smtClean="0">
                <a:solidFill>
                  <a:srgbClr val="FF0000"/>
                </a:solidFill>
              </a:rPr>
              <a:t>India ?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628"/>
            <a:ext cx="8229600" cy="5757372"/>
          </a:xfrm>
        </p:spPr>
        <p:txBody>
          <a:bodyPr>
            <a:noAutofit/>
          </a:bodyPr>
          <a:lstStyle/>
          <a:p>
            <a:r>
              <a:rPr lang="en-US" sz="2400" dirty="0" smtClean="0"/>
              <a:t>Current </a:t>
            </a:r>
            <a:r>
              <a:rPr lang="en-US" sz="2400" dirty="0"/>
              <a:t>Status: India extracts most </a:t>
            </a:r>
            <a:r>
              <a:rPr lang="en-US" sz="2400" dirty="0" smtClean="0"/>
              <a:t>groundwater</a:t>
            </a:r>
            <a:r>
              <a:rPr lang="en-US" sz="2400" dirty="0"/>
              <a:t> in the world</a:t>
            </a:r>
            <a:r>
              <a:rPr lang="en-US" sz="2400" b="0" dirty="0"/>
              <a:t>, more than the 2</a:t>
            </a:r>
            <a:r>
              <a:rPr lang="en-US" sz="2400" b="0" baseline="30000" dirty="0"/>
              <a:t>nd</a:t>
            </a:r>
            <a:r>
              <a:rPr lang="en-US" sz="2400" b="0" dirty="0"/>
              <a:t> and 3</a:t>
            </a:r>
            <a:r>
              <a:rPr lang="en-US" sz="2400" b="0" baseline="30000" dirty="0"/>
              <a:t>rd</a:t>
            </a:r>
            <a:r>
              <a:rPr lang="en-US" sz="2400" b="0" dirty="0"/>
              <a:t> largest extractors (China and the United States) </a:t>
            </a:r>
            <a:r>
              <a:rPr lang="en-US" sz="2400" b="0" dirty="0" smtClean="0"/>
              <a:t>together. However,</a:t>
            </a:r>
            <a:endParaRPr lang="en-US" sz="2400" b="0" dirty="0"/>
          </a:p>
          <a:p>
            <a:pPr lvl="1"/>
            <a:endParaRPr lang="en-US" sz="2400" b="1" dirty="0" smtClean="0"/>
          </a:p>
          <a:p>
            <a:pPr lvl="1"/>
            <a:r>
              <a:rPr lang="en-US" sz="2400" b="1" dirty="0" smtClean="0"/>
              <a:t>Only </a:t>
            </a:r>
            <a:r>
              <a:rPr lang="en-US" sz="2400" b="1" dirty="0"/>
              <a:t>8% of the extracted groundwater in India is used for </a:t>
            </a:r>
            <a:r>
              <a:rPr lang="en-US" sz="2400" b="1" dirty="0" smtClean="0"/>
              <a:t>drinking, 80</a:t>
            </a:r>
            <a:r>
              <a:rPr lang="en-US" sz="2400" b="1" dirty="0"/>
              <a:t>% goes to </a:t>
            </a:r>
            <a:r>
              <a:rPr lang="en-US" sz="2400" b="1" dirty="0" smtClean="0"/>
              <a:t>irrigation and </a:t>
            </a:r>
            <a:r>
              <a:rPr lang="en-US" sz="2400" dirty="0" smtClean="0"/>
              <a:t>remaining</a:t>
            </a:r>
            <a:r>
              <a:rPr lang="en-US" sz="2400" dirty="0"/>
              <a:t> </a:t>
            </a:r>
            <a:r>
              <a:rPr lang="en-US" sz="2400" b="1" dirty="0"/>
              <a:t>12% </a:t>
            </a:r>
            <a:r>
              <a:rPr lang="en-US" sz="2400" b="1" dirty="0" smtClean="0"/>
              <a:t> </a:t>
            </a:r>
            <a:r>
              <a:rPr lang="en-US" sz="2400" b="1" dirty="0"/>
              <a:t>to industrial uses.</a:t>
            </a:r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The</a:t>
            </a:r>
            <a:r>
              <a:rPr lang="en-US" sz="2400" dirty="0"/>
              <a:t> </a:t>
            </a:r>
            <a:r>
              <a:rPr lang="en-US" sz="2400" dirty="0" smtClean="0"/>
              <a:t>CWMI</a:t>
            </a:r>
            <a:r>
              <a:rPr lang="en-US" sz="2400" dirty="0"/>
              <a:t> by </a:t>
            </a:r>
            <a:r>
              <a:rPr lang="en-US" sz="2400" b="1" dirty="0"/>
              <a:t>NITI Aayog</a:t>
            </a:r>
            <a:r>
              <a:rPr lang="en-US" sz="2400" dirty="0"/>
              <a:t> has sounded a note of caution about the </a:t>
            </a:r>
            <a:r>
              <a:rPr lang="en-US" sz="2400" b="1" dirty="0"/>
              <a:t>water crisis in India,</a:t>
            </a:r>
            <a:r>
              <a:rPr lang="en-US" sz="2400" dirty="0"/>
              <a:t> with more than 600 million people facing acute water </a:t>
            </a:r>
            <a:r>
              <a:rPr lang="en-US" sz="2400" dirty="0" smtClean="0"/>
              <a:t>shortages.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It </a:t>
            </a:r>
            <a:r>
              <a:rPr lang="en-US" sz="2400" dirty="0"/>
              <a:t>is also projected the country’s water demand to be twice the available supply by 2030.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939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5760"/>
            <a:ext cx="7772400" cy="54864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Need for water policy IN </a:t>
            </a:r>
            <a:r>
              <a:rPr lang="en-US" b="1" dirty="0" smtClean="0">
                <a:solidFill>
                  <a:srgbClr val="FF0000"/>
                </a:solidFill>
              </a:rPr>
              <a:t>IR, 22 March,2017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0628"/>
            <a:ext cx="8305800" cy="5528772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b="0" dirty="0"/>
              <a:t>Lowering of ground water level.</a:t>
            </a:r>
          </a:p>
          <a:p>
            <a:pPr algn="just">
              <a:buFont typeface="Arial" pitchFamily="34" charset="0"/>
              <a:buChar char="•"/>
            </a:pPr>
            <a:endParaRPr lang="en-US" sz="2400" b="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400" b="0" dirty="0" smtClean="0"/>
              <a:t>Occurrence </a:t>
            </a:r>
            <a:r>
              <a:rPr lang="en-US" sz="2400" b="0" dirty="0"/>
              <a:t>of frequent drought.</a:t>
            </a:r>
          </a:p>
          <a:p>
            <a:pPr algn="just">
              <a:buFont typeface="Arial" pitchFamily="34" charset="0"/>
              <a:buChar char="•"/>
            </a:pPr>
            <a:endParaRPr lang="en-US" sz="2400" b="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400" b="0" dirty="0" smtClean="0"/>
              <a:t>Water scarcity being faced in many regions.</a:t>
            </a:r>
          </a:p>
          <a:p>
            <a:pPr algn="just">
              <a:buFont typeface="Arial" pitchFamily="34" charset="0"/>
              <a:buChar char="•"/>
            </a:pPr>
            <a:endParaRPr lang="en-US" sz="2400" b="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400" b="0" dirty="0" smtClean="0"/>
              <a:t>Inadequate availability of water at Rly. stations and colonies in water scarce areas has been impacting rly working and operations.</a:t>
            </a:r>
          </a:p>
          <a:p>
            <a:pPr algn="just">
              <a:buFont typeface="Arial" pitchFamily="34" charset="0"/>
              <a:buChar char="•"/>
            </a:pPr>
            <a:endParaRPr lang="en-US" sz="2400" b="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400" b="0" dirty="0" smtClean="0"/>
              <a:t>In </a:t>
            </a:r>
            <a:r>
              <a:rPr lang="en-US" sz="2400" b="0" dirty="0"/>
              <a:t>a case on Environmental pollution before NGT, </a:t>
            </a:r>
            <a:r>
              <a:rPr lang="en-US" sz="2400" b="0" dirty="0" smtClean="0"/>
              <a:t>Delhi, an order </a:t>
            </a:r>
            <a:r>
              <a:rPr lang="en-US" sz="2400" b="0" dirty="0"/>
              <a:t>have been issued- directing Railways that effluent generated at station and depots should not be permitted to seep into the ground</a:t>
            </a:r>
            <a:r>
              <a:rPr lang="en-US" sz="2400" b="0" dirty="0" smtClean="0"/>
              <a:t>, </a:t>
            </a:r>
          </a:p>
          <a:p>
            <a:pPr algn="just">
              <a:buFont typeface="Arial" pitchFamily="34" charset="0"/>
              <a:buChar char="•"/>
            </a:pPr>
            <a:endParaRPr lang="en-US" sz="2400" b="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400" b="0" dirty="0" smtClean="0"/>
              <a:t>it should </a:t>
            </a:r>
            <a:r>
              <a:rPr lang="en-US" sz="2400" b="0" dirty="0"/>
              <a:t>be discharged into ETP/STP to be located near major railway </a:t>
            </a:r>
            <a:r>
              <a:rPr lang="en-US" sz="2400" b="0" dirty="0" smtClean="0"/>
              <a:t>stations and depots </a:t>
            </a:r>
            <a:r>
              <a:rPr lang="en-US" sz="2400" b="0" dirty="0"/>
              <a:t>and treated water shall be </a:t>
            </a:r>
            <a:r>
              <a:rPr lang="en-US" sz="2400" b="0" dirty="0" smtClean="0"/>
              <a:t>seep or recycled </a:t>
            </a:r>
            <a:r>
              <a:rPr lang="en-US" sz="2400" b="0" dirty="0"/>
              <a:t>for inferior use.</a:t>
            </a:r>
          </a:p>
          <a:p>
            <a:pPr algn="just">
              <a:buFont typeface="Arial" pitchFamily="34" charset="0"/>
              <a:buChar char="•"/>
            </a:pPr>
            <a:endParaRPr lang="en-US" sz="2400" b="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GOI </a:t>
            </a:r>
            <a:r>
              <a:rPr lang="en-US" sz="2400" dirty="0"/>
              <a:t>has committed to improve the water use efficiency by 20%, to UN Framework  Conversion on Climate Change (UNFCCC</a:t>
            </a:r>
            <a:r>
              <a:rPr lang="en-US" sz="2400" dirty="0" smtClean="0"/>
              <a:t>) in </a:t>
            </a:r>
            <a:r>
              <a:rPr lang="en-US" sz="2400" dirty="0"/>
              <a:t>2015. This is a legally binding commitment in India</a:t>
            </a:r>
            <a:r>
              <a:rPr lang="en-US" sz="2400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22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7468"/>
            <a:ext cx="8229600" cy="71029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Objectives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3885"/>
            <a:ext cx="8229600" cy="48693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0" dirty="0">
                <a:solidFill>
                  <a:prstClr val="black"/>
                </a:solidFill>
                <a:latin typeface="Calibri"/>
              </a:rPr>
              <a:t>After this lecture the trainees will be able to </a:t>
            </a:r>
            <a:r>
              <a:rPr lang="en-US" sz="2800" b="0" dirty="0" smtClean="0">
                <a:solidFill>
                  <a:prstClr val="black"/>
                </a:solidFill>
                <a:latin typeface="Calibri"/>
              </a:rPr>
              <a:t> 			understand </a:t>
            </a:r>
            <a:r>
              <a:rPr lang="en-US" sz="2800" b="0" dirty="0">
                <a:solidFill>
                  <a:prstClr val="black"/>
                </a:solidFill>
                <a:latin typeface="Calibri"/>
              </a:rPr>
              <a:t>about:</a:t>
            </a:r>
            <a:endParaRPr lang="en-US" sz="2800" b="0" dirty="0"/>
          </a:p>
          <a:p>
            <a:pPr marL="385763" indent="-385763">
              <a:buAutoNum type="arabicPeriod"/>
            </a:pPr>
            <a:r>
              <a:rPr lang="en-US" sz="2800" b="0" dirty="0"/>
              <a:t>Sources</a:t>
            </a:r>
          </a:p>
          <a:p>
            <a:pPr marL="385763" indent="-385763">
              <a:buAutoNum type="arabicPeriod"/>
            </a:pPr>
            <a:r>
              <a:rPr lang="en-US" sz="2800" b="0" dirty="0"/>
              <a:t>Importance</a:t>
            </a:r>
          </a:p>
          <a:p>
            <a:pPr marL="385763" indent="-385763">
              <a:buAutoNum type="arabicPeriod"/>
            </a:pPr>
            <a:r>
              <a:rPr lang="en-US" sz="2800" b="0" dirty="0"/>
              <a:t>Earlier management</a:t>
            </a:r>
          </a:p>
          <a:p>
            <a:pPr marL="385763" indent="-385763">
              <a:buFont typeface="Arial" pitchFamily="34" charset="0"/>
              <a:buAutoNum type="arabicPeriod"/>
            </a:pPr>
            <a:r>
              <a:rPr lang="en-US" sz="2800" b="0" dirty="0">
                <a:solidFill>
                  <a:prstClr val="black"/>
                </a:solidFill>
              </a:rPr>
              <a:t>Scarcity</a:t>
            </a:r>
            <a:endParaRPr lang="en-US" sz="2800" b="0" dirty="0"/>
          </a:p>
          <a:p>
            <a:pPr marL="385763" indent="-385763">
              <a:buAutoNum type="arabicPeriod"/>
            </a:pPr>
            <a:r>
              <a:rPr lang="en-US" sz="2800" b="0" dirty="0"/>
              <a:t>Introduction as per UNO</a:t>
            </a:r>
          </a:p>
          <a:p>
            <a:pPr marL="385763" indent="-385763">
              <a:buFont typeface="Arial" pitchFamily="34" charset="0"/>
              <a:buAutoNum type="arabicPeriod"/>
            </a:pPr>
            <a:r>
              <a:rPr lang="en-US" sz="2800" b="0" dirty="0" smtClean="0"/>
              <a:t>Worldwide Facts </a:t>
            </a:r>
            <a:r>
              <a:rPr lang="en-US" sz="2800" b="0" dirty="0"/>
              <a:t>as per </a:t>
            </a:r>
            <a:r>
              <a:rPr lang="en-US" sz="2800" b="0" dirty="0" smtClean="0"/>
              <a:t>UNO</a:t>
            </a:r>
          </a:p>
          <a:p>
            <a:pPr marL="385763" indent="-385763">
              <a:buFont typeface="Arial" pitchFamily="34" charset="0"/>
              <a:buAutoNum type="arabicPeriod"/>
            </a:pPr>
            <a:r>
              <a:rPr lang="en-US" sz="2800" b="0" dirty="0" smtClean="0"/>
              <a:t>Back </a:t>
            </a:r>
            <a:r>
              <a:rPr lang="en-US" sz="2800" b="0" dirty="0"/>
              <a:t>ground for IR water policy</a:t>
            </a:r>
          </a:p>
          <a:p>
            <a:pPr marL="385763" indent="-385763">
              <a:buAutoNum type="arabicPeriod"/>
            </a:pPr>
            <a:r>
              <a:rPr lang="en-US" sz="2800" b="0" dirty="0"/>
              <a:t>IR water policy in detail</a:t>
            </a:r>
          </a:p>
          <a:p>
            <a:pPr marL="385763" indent="-385763">
              <a:buAutoNum type="arabicPeriod"/>
            </a:pPr>
            <a:endParaRPr lang="en-US" dirty="0"/>
          </a:p>
          <a:p>
            <a:pPr marL="385763" indent="-385763">
              <a:buAutoNum type="arabicPeriod"/>
            </a:pPr>
            <a:endParaRPr lang="en-US" dirty="0"/>
          </a:p>
          <a:p>
            <a:pPr marL="385763" indent="-385763">
              <a:buAutoNum type="arabicPeriod"/>
            </a:pPr>
            <a:endParaRPr lang="en-US" dirty="0"/>
          </a:p>
          <a:p>
            <a:pPr marL="385763" indent="-385763">
              <a:buAutoNum type="arabicPeriod"/>
            </a:pPr>
            <a:endParaRPr lang="en-US" dirty="0"/>
          </a:p>
          <a:p>
            <a:pPr marL="385763" indent="-385763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076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77724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Need for water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43000"/>
            <a:ext cx="7520940" cy="502920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b="0" dirty="0" smtClean="0">
                <a:latin typeface="+mj-lt"/>
                <a:cs typeface="Calibri" pitchFamily="34" charset="0"/>
              </a:rPr>
              <a:t>It is observed that water consumption and water demands details of many establishments of IR, are not available .</a:t>
            </a:r>
          </a:p>
          <a:p>
            <a:pPr algn="just">
              <a:buFont typeface="Arial" pitchFamily="34" charset="0"/>
              <a:buChar char="•"/>
            </a:pPr>
            <a:endParaRPr lang="en-US" sz="2400" b="0" dirty="0" smtClean="0">
              <a:latin typeface="+mj-lt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b="0" dirty="0" smtClean="0">
                <a:latin typeface="+mj-lt"/>
                <a:cs typeface="Calibri" pitchFamily="34" charset="0"/>
              </a:rPr>
              <a:t>At many locations fresh water is being consumed for non-potable purpose for which recycled water can be used after treatment.</a:t>
            </a:r>
          </a:p>
          <a:p>
            <a:pPr algn="just">
              <a:buFont typeface="Arial" pitchFamily="34" charset="0"/>
              <a:buChar char="•"/>
            </a:pPr>
            <a:endParaRPr lang="en-US" sz="2400" b="0" dirty="0" smtClean="0">
              <a:latin typeface="+mj-lt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b="0" dirty="0" smtClean="0">
                <a:latin typeface="+mj-lt"/>
                <a:cs typeface="Calibri" pitchFamily="34" charset="0"/>
              </a:rPr>
              <a:t>Being </a:t>
            </a:r>
            <a:r>
              <a:rPr lang="en-US" sz="2400" b="0" dirty="0">
                <a:latin typeface="+mj-lt"/>
                <a:cs typeface="Calibri" pitchFamily="34" charset="0"/>
              </a:rPr>
              <a:t>major consumer of water, </a:t>
            </a:r>
            <a:r>
              <a:rPr lang="en-US" sz="2400" b="0" dirty="0" smtClean="0">
                <a:latin typeface="+mj-lt"/>
                <a:cs typeface="Calibri" pitchFamily="34" charset="0"/>
              </a:rPr>
              <a:t>to </a:t>
            </a:r>
            <a:r>
              <a:rPr lang="en-US" sz="2400" b="0" dirty="0">
                <a:latin typeface="+mj-lt"/>
                <a:cs typeface="Calibri" pitchFamily="34" charset="0"/>
              </a:rPr>
              <a:t>take adequate and effective measures to improve </a:t>
            </a:r>
            <a:r>
              <a:rPr lang="en-US" sz="2400" b="0" dirty="0" smtClean="0">
                <a:latin typeface="+mj-lt"/>
                <a:cs typeface="Calibri" pitchFamily="34" charset="0"/>
              </a:rPr>
              <a:t>mgt. </a:t>
            </a:r>
            <a:r>
              <a:rPr lang="en-US" sz="2400" b="0" dirty="0">
                <a:latin typeface="+mj-lt"/>
                <a:cs typeface="Calibri" pitchFamily="34" charset="0"/>
              </a:rPr>
              <a:t>of demand as well as supply to be as a part of environment objective and avoid water </a:t>
            </a:r>
            <a:r>
              <a:rPr lang="en-US" sz="2400" b="0" dirty="0" smtClean="0">
                <a:latin typeface="+mj-lt"/>
                <a:cs typeface="Calibri" pitchFamily="34" charset="0"/>
              </a:rPr>
              <a:t>scarcity coming in the way of operations and maintenance of railways.</a:t>
            </a:r>
            <a:endParaRPr lang="en-IN" sz="2400" b="0" dirty="0">
              <a:latin typeface="+mj-lt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2400" b="0" dirty="0" smtClean="0">
              <a:latin typeface="+mj-lt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b="0" dirty="0" smtClean="0">
                <a:latin typeface="+mj-lt"/>
                <a:cs typeface="Calibri" pitchFamily="34" charset="0"/>
              </a:rPr>
              <a:t>It has been decided to issue the policy instructions on water mgt. on IR to ensure clarity on the subject and systematic approach in water mgt.</a:t>
            </a:r>
            <a:endParaRPr lang="en-US" sz="2400" b="0" dirty="0"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98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Water Management 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Plan (WMP)</a:t>
            </a:r>
            <a:endParaRPr lang="en-US" sz="3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376372"/>
          </a:xfrm>
        </p:spPr>
        <p:txBody>
          <a:bodyPr>
            <a:normAutofit/>
          </a:bodyPr>
          <a:lstStyle/>
          <a:p>
            <a:pPr algn="just"/>
            <a:r>
              <a:rPr lang="en-US" sz="2800" b="0" dirty="0" smtClean="0"/>
              <a:t> </a:t>
            </a:r>
            <a:r>
              <a:rPr lang="en-US" sz="2400" b="0" dirty="0" smtClean="0"/>
              <a:t>Each Division/Workshop </a:t>
            </a:r>
            <a:r>
              <a:rPr lang="en-US" sz="2400" b="0" dirty="0"/>
              <a:t>shall prepare Water Management Plan. It shall have demand and supply along with water conservation measure.</a:t>
            </a:r>
          </a:p>
          <a:p>
            <a:pPr lvl="1" algn="just">
              <a:buFont typeface="Wingdings" pitchFamily="2" charset="2"/>
              <a:buChar char="v"/>
            </a:pPr>
            <a:endParaRPr lang="en-US" sz="2400" dirty="0" smtClean="0"/>
          </a:p>
          <a:p>
            <a:pPr lvl="1" algn="just">
              <a:buFont typeface="Wingdings" pitchFamily="2" charset="2"/>
              <a:buChar char="v"/>
            </a:pPr>
            <a:r>
              <a:rPr lang="en-US" sz="2400" dirty="0" smtClean="0"/>
              <a:t>Water </a:t>
            </a:r>
            <a:r>
              <a:rPr lang="en-US" sz="2400" dirty="0"/>
              <a:t>Consumption for potable </a:t>
            </a:r>
            <a:r>
              <a:rPr lang="en-US" sz="2400" dirty="0" smtClean="0"/>
              <a:t>&amp; </a:t>
            </a:r>
            <a:r>
              <a:rPr lang="en-US" sz="2400" dirty="0"/>
              <a:t>non potable purpose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400" dirty="0"/>
              <a:t>Available water resources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400" dirty="0"/>
              <a:t>Quality of water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400" dirty="0"/>
              <a:t>Treatment method being used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400" dirty="0"/>
              <a:t>Detail of major water supply </a:t>
            </a:r>
            <a:r>
              <a:rPr lang="en-US" sz="2400" dirty="0" smtClean="0"/>
              <a:t>installations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400" dirty="0" smtClean="0"/>
              <a:t>Includes Target of water use efficiency.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86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Target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628"/>
            <a:ext cx="8382000" cy="5681172"/>
          </a:xfrm>
        </p:spPr>
        <p:txBody>
          <a:bodyPr>
            <a:normAutofit/>
          </a:bodyPr>
          <a:lstStyle/>
          <a:p>
            <a:r>
              <a:rPr lang="en-US" sz="3200" dirty="0"/>
              <a:t>Plan should indicate-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Target of water use efficiency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Plan for audit of functioning RWHs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Target for new recharge </a:t>
            </a:r>
            <a:r>
              <a:rPr lang="en-US" sz="2400" dirty="0" smtClean="0"/>
              <a:t>structures,</a:t>
            </a:r>
          </a:p>
          <a:p>
            <a:pPr marL="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/>
              <a:t>WRP, ETP, STP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Undertaking water audits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Setting up  ETP/STP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Use/ proliferation plan of water efficient fixtures, installation of water meters. </a:t>
            </a:r>
            <a:endParaRPr lang="en-IN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38200"/>
            <a:ext cx="3733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332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TARGET</a:t>
            </a:r>
            <a:endParaRPr lang="en-US" sz="3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848600" cy="5452572"/>
          </a:xfrm>
        </p:spPr>
        <p:txBody>
          <a:bodyPr>
            <a:normAutofit/>
          </a:bodyPr>
          <a:lstStyle/>
          <a:p>
            <a:pPr algn="just"/>
            <a:r>
              <a:rPr lang="en-US" sz="2400" b="0" dirty="0"/>
              <a:t>Zonal railway shall endeavor to reduce the </a:t>
            </a:r>
            <a:r>
              <a:rPr lang="en-US" sz="2400" b="0" dirty="0" smtClean="0"/>
              <a:t>demand </a:t>
            </a:r>
            <a:r>
              <a:rPr lang="en-US" sz="2400" b="0" dirty="0"/>
              <a:t>for fresh water by quantifying targets each year.</a:t>
            </a:r>
          </a:p>
          <a:p>
            <a:r>
              <a:rPr lang="en-US" sz="2400" dirty="0"/>
              <a:t>Based on WMP-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400" dirty="0"/>
              <a:t>The railways shall assess the quantum of work required, along with cost, duly giving priorities in accordance with water situations in the area.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400" dirty="0"/>
              <a:t>Make an action plan for water conservation in minimum possible time.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400" dirty="0"/>
              <a:t>Each </a:t>
            </a:r>
            <a:r>
              <a:rPr lang="en-US" sz="2400" dirty="0" smtClean="0"/>
              <a:t>ZR/PU </a:t>
            </a:r>
            <a:r>
              <a:rPr lang="en-US" sz="2400" dirty="0"/>
              <a:t>shall endeavor to make at least one </a:t>
            </a:r>
            <a:r>
              <a:rPr lang="en-US" sz="2400" dirty="0" smtClean="0"/>
              <a:t>unit(Colony, WS, Shed, Station ) every </a:t>
            </a:r>
            <a:r>
              <a:rPr lang="en-US" sz="2400" dirty="0"/>
              <a:t>year to become water positive.</a:t>
            </a:r>
          </a:p>
          <a:p>
            <a:pPr lvl="1" algn="just">
              <a:buNone/>
            </a:pPr>
            <a:r>
              <a:rPr lang="en-US" sz="2400" dirty="0"/>
              <a:t>	</a:t>
            </a:r>
            <a:r>
              <a:rPr lang="en-US" sz="2400" b="1" dirty="0"/>
              <a:t>Recycled Water+ Water harvested&gt; Water extracted and consumed  </a:t>
            </a:r>
            <a:endParaRPr lang="en-US" sz="2400" b="1" strike="sngStrik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094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cap="none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cap="none" dirty="0">
                <a:ln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Upgrading water supply </a:t>
            </a:r>
            <a:r>
              <a:rPr lang="en-US" sz="3600" b="1" cap="none" dirty="0" smtClean="0">
                <a:ln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systems</a:t>
            </a:r>
            <a:endParaRPr lang="en-US" sz="3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219200"/>
            <a:ext cx="7520940" cy="525780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b="0" dirty="0" smtClean="0"/>
              <a:t>Water </a:t>
            </a:r>
            <a:r>
              <a:rPr lang="en-US" sz="2400" b="0" dirty="0"/>
              <a:t>supply </a:t>
            </a:r>
            <a:r>
              <a:rPr lang="en-US" sz="2400" b="0" dirty="0" smtClean="0"/>
              <a:t>represents </a:t>
            </a:r>
            <a:r>
              <a:rPr lang="en-US" sz="2400" b="0" dirty="0"/>
              <a:t>a vital problem for </a:t>
            </a:r>
            <a:r>
              <a:rPr lang="en-US" sz="2400" b="0" dirty="0" smtClean="0"/>
              <a:t>people, this need to know the Information </a:t>
            </a:r>
            <a:r>
              <a:rPr lang="en-US" sz="2400" b="0" dirty="0"/>
              <a:t>regarding </a:t>
            </a:r>
          </a:p>
          <a:p>
            <a:pPr lvl="4" algn="just">
              <a:buFont typeface="Wingdings" pitchFamily="2" charset="2"/>
              <a:buChar char="v"/>
            </a:pPr>
            <a:r>
              <a:rPr lang="en-US" sz="2400" dirty="0" smtClean="0"/>
              <a:t>Consumptions</a:t>
            </a:r>
          </a:p>
          <a:p>
            <a:pPr lvl="4" algn="just">
              <a:buFont typeface="Wingdings" pitchFamily="2" charset="2"/>
              <a:buChar char="v"/>
            </a:pPr>
            <a:r>
              <a:rPr lang="en-US" sz="2400" dirty="0" smtClean="0"/>
              <a:t>Resources</a:t>
            </a:r>
          </a:p>
          <a:p>
            <a:pPr lvl="4" algn="just">
              <a:buFont typeface="Wingdings" pitchFamily="2" charset="2"/>
              <a:buChar char="v"/>
            </a:pPr>
            <a:r>
              <a:rPr lang="en-US" sz="2400" dirty="0" smtClean="0"/>
              <a:t>Production</a:t>
            </a:r>
            <a:endParaRPr lang="en-US" sz="2400" dirty="0"/>
          </a:p>
          <a:p>
            <a:pPr algn="just">
              <a:buFont typeface="Wingdings" pitchFamily="2" charset="2"/>
              <a:buChar char="Ø"/>
            </a:pPr>
            <a:endParaRPr lang="en-US" sz="2400" b="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400" b="0" dirty="0" smtClean="0"/>
              <a:t>Continuous </a:t>
            </a:r>
            <a:r>
              <a:rPr lang="en-US" sz="2400" b="0" dirty="0"/>
              <a:t>supervision of water supply process in order to allow any problem that could appear to be solved.</a:t>
            </a:r>
          </a:p>
          <a:p>
            <a:pPr algn="just">
              <a:buFont typeface="Arial" pitchFamily="34" charset="0"/>
              <a:buChar char="•"/>
            </a:pPr>
            <a:endParaRPr lang="en-US" sz="2400" b="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400" b="0" dirty="0" smtClean="0"/>
              <a:t>In </a:t>
            </a:r>
            <a:r>
              <a:rPr lang="en-US" sz="2400" b="0" dirty="0"/>
              <a:t>the same time, to maintain normal functioning parameters.</a:t>
            </a:r>
          </a:p>
          <a:p>
            <a:endParaRPr lang="en-IN" strike="sngStrik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20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53440"/>
          </a:xfrm>
        </p:spPr>
        <p:txBody>
          <a:bodyPr/>
          <a:lstStyle/>
          <a:p>
            <a:r>
              <a:rPr lang="en-US" sz="3600" b="1" cap="none" dirty="0">
                <a:ln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Upgrading water supply system</a:t>
            </a:r>
            <a:endParaRPr lang="en-US" sz="3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43890"/>
            <a:ext cx="7520940" cy="498071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Manually operated valves         Automatic valve (actuating mechanism) – </a:t>
            </a:r>
            <a:r>
              <a:rPr lang="en-US" sz="2000" b="0" dirty="0" smtClean="0"/>
              <a:t>remote </a:t>
            </a:r>
            <a:r>
              <a:rPr lang="en-US" sz="2000" b="0" dirty="0"/>
              <a:t>control, </a:t>
            </a:r>
            <a:r>
              <a:rPr lang="en-US" sz="2000" b="0" dirty="0" smtClean="0"/>
              <a:t>regulate flow automatically </a:t>
            </a:r>
          </a:p>
          <a:p>
            <a:r>
              <a:rPr lang="en-US" sz="2400" b="0" dirty="0"/>
              <a:t>		</a:t>
            </a:r>
          </a:p>
          <a:p>
            <a:endParaRPr lang="en-US" sz="2400" dirty="0" smtClean="0"/>
          </a:p>
          <a:p>
            <a:r>
              <a:rPr lang="en-US" sz="2400" dirty="0" smtClean="0"/>
              <a:t>Use </a:t>
            </a:r>
            <a:r>
              <a:rPr lang="en-US" sz="2400" dirty="0"/>
              <a:t>of SCADA: (where ever possible)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To </a:t>
            </a:r>
            <a:r>
              <a:rPr lang="en-US" sz="2400" b="0" dirty="0"/>
              <a:t>control various equipment and monitor the water throughout the entire process(Large coach watering station, depots &amp; colonies shall be the 1</a:t>
            </a:r>
            <a:r>
              <a:rPr lang="en-US" sz="2400" b="0" baseline="30000" dirty="0"/>
              <a:t>st</a:t>
            </a:r>
            <a:r>
              <a:rPr lang="en-US" sz="2400" b="0" dirty="0"/>
              <a:t> focus </a:t>
            </a: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</a:t>
            </a:r>
            <a:r>
              <a:rPr lang="en-US" sz="2400" b="0" baseline="30000" dirty="0"/>
              <a:t> </a:t>
            </a:r>
            <a:r>
              <a:rPr lang="en-US" sz="2400" b="0" dirty="0"/>
              <a:t> )</a:t>
            </a:r>
          </a:p>
          <a:p>
            <a:pPr marL="0" indent="0"/>
            <a:r>
              <a:rPr lang="en-US" sz="2400" b="0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Level </a:t>
            </a:r>
            <a:r>
              <a:rPr lang="en-US" sz="2400" dirty="0"/>
              <a:t>transducer </a:t>
            </a:r>
            <a:r>
              <a:rPr lang="en-US" sz="2400" b="0" dirty="0"/>
              <a:t>that track water levels in large reservoirs and tanks.</a:t>
            </a:r>
            <a:endParaRPr lang="en-IN" sz="2400" b="0" dirty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48200" y="1600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0"/>
            <a:ext cx="2209800" cy="129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856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cap="none" dirty="0">
                <a:ln/>
                <a:solidFill>
                  <a:srgbClr val="FF0000"/>
                </a:solidFill>
              </a:rPr>
              <a:t>Upgrading water supply system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295400"/>
            <a:ext cx="7520940" cy="5181600"/>
          </a:xfrm>
        </p:spPr>
        <p:txBody>
          <a:bodyPr>
            <a:normAutofit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/>
              <a:t>Pressure transducer </a:t>
            </a:r>
            <a:r>
              <a:rPr lang="en-US" sz="2400" b="0" dirty="0"/>
              <a:t>in pipes to ensure that water is pumped and flowing </a:t>
            </a:r>
            <a:r>
              <a:rPr lang="en-US" sz="2400" b="0" dirty="0" smtClean="0"/>
              <a:t>efficiently.</a:t>
            </a:r>
            <a:endParaRPr lang="en-US" sz="2400" b="0" dirty="0"/>
          </a:p>
          <a:p>
            <a:pPr algn="just">
              <a:buFont typeface="Arial" pitchFamily="34" charset="0"/>
              <a:buChar char="•"/>
            </a:pPr>
            <a:endParaRPr lang="en-US" sz="2400" b="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Flow </a:t>
            </a:r>
            <a:r>
              <a:rPr lang="en-US" sz="2400" dirty="0"/>
              <a:t>meters </a:t>
            </a:r>
            <a:r>
              <a:rPr lang="en-US" sz="2400" b="0" dirty="0"/>
              <a:t>that increase how many litres of </a:t>
            </a:r>
            <a:r>
              <a:rPr lang="en-US" sz="2400" b="0" dirty="0" smtClean="0"/>
              <a:t>water/</a:t>
            </a:r>
            <a:r>
              <a:rPr lang="en-US" sz="2400" b="0" dirty="0" err="1" smtClean="0"/>
              <a:t>mts.</a:t>
            </a:r>
            <a:r>
              <a:rPr lang="en-US" sz="2400" b="0" dirty="0" smtClean="0"/>
              <a:t> </a:t>
            </a:r>
            <a:r>
              <a:rPr lang="en-US" sz="2400" b="0" dirty="0"/>
              <a:t>are being delivered.</a:t>
            </a:r>
          </a:p>
          <a:p>
            <a:pPr algn="just">
              <a:buFont typeface="Arial" pitchFamily="34" charset="0"/>
              <a:buChar char="•"/>
            </a:pPr>
            <a:endParaRPr lang="en-US" sz="2400" b="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Pressure-sustaining, pressure-reducing and other valves </a:t>
            </a:r>
            <a:r>
              <a:rPr lang="en-US" sz="2400" b="0" dirty="0" smtClean="0"/>
              <a:t>that open and close automatically to adjust the rate of water flow.</a:t>
            </a:r>
          </a:p>
          <a:p>
            <a:pPr algn="just">
              <a:buFont typeface="Arial" pitchFamily="34" charset="0"/>
              <a:buChar char="•"/>
            </a:pPr>
            <a:endParaRPr lang="en-US" sz="24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Phasing </a:t>
            </a:r>
            <a:r>
              <a:rPr lang="en-US" sz="2400" dirty="0"/>
              <a:t>out of </a:t>
            </a:r>
            <a:r>
              <a:rPr lang="en-US" sz="2400" dirty="0" smtClean="0"/>
              <a:t>valve man </a:t>
            </a:r>
            <a:r>
              <a:rPr lang="en-US" sz="2400" b="0" dirty="0" smtClean="0"/>
              <a:t>: </a:t>
            </a:r>
            <a:r>
              <a:rPr lang="en-US" sz="2400" b="0" dirty="0"/>
              <a:t>Introduction of Self actuated valve </a:t>
            </a:r>
            <a:r>
              <a:rPr lang="en-US" sz="2400" b="0" dirty="0" smtClean="0"/>
              <a:t>/ use </a:t>
            </a:r>
            <a:r>
              <a:rPr lang="en-US" sz="2400" b="0" dirty="0"/>
              <a:t>of SCADA shall result in           reducing  man </a:t>
            </a:r>
            <a:r>
              <a:rPr lang="en-US" sz="2400" b="0" dirty="0" smtClean="0"/>
              <a:t>power by jan.2019.</a:t>
            </a:r>
            <a:endParaRPr lang="en-US" sz="2400" b="0" dirty="0"/>
          </a:p>
          <a:p>
            <a:pPr algn="just"/>
            <a:endParaRPr lang="en-US" sz="24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22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01940" cy="914400"/>
          </a:xfrm>
        </p:spPr>
        <p:txBody>
          <a:bodyPr/>
          <a:lstStyle/>
          <a:p>
            <a:r>
              <a:rPr lang="en-US" sz="3600" b="1" cap="none" dirty="0" smtClean="0">
                <a:ln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Measurement and Accountal of water consumption in IR</a:t>
            </a:r>
            <a:endParaRPr lang="en-US" sz="3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295400"/>
            <a:ext cx="7520940" cy="5410200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3000" b="0" dirty="0" smtClean="0"/>
              <a:t>Presently Most </a:t>
            </a:r>
            <a:r>
              <a:rPr lang="en-US" sz="3000" b="0" dirty="0"/>
              <a:t>of the water supply to various IR establishments is not metered. By metering water supply </a:t>
            </a:r>
            <a:r>
              <a:rPr lang="en-US" sz="3000" b="0" dirty="0" smtClean="0"/>
              <a:t>&amp; consumption </a:t>
            </a:r>
            <a:r>
              <a:rPr lang="en-US" sz="3000" b="0" dirty="0"/>
              <a:t>can be known. This will enable in ascertaining water wastage/saving opportunities.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n-US" sz="3000" b="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000" b="0" dirty="0" smtClean="0"/>
              <a:t>Hence </a:t>
            </a:r>
            <a:r>
              <a:rPr lang="en-US" sz="3000" b="0" dirty="0"/>
              <a:t>smart meters may be </a:t>
            </a:r>
            <a:r>
              <a:rPr lang="en-US" sz="3000" b="0" dirty="0" smtClean="0"/>
              <a:t>provided to major service buildings, </a:t>
            </a:r>
            <a:r>
              <a:rPr lang="en-US" sz="3000" b="0" dirty="0" err="1" smtClean="0"/>
              <a:t>ws</a:t>
            </a:r>
            <a:r>
              <a:rPr lang="en-US" sz="3000" b="0" dirty="0" smtClean="0"/>
              <a:t>, depots/sheds, stations supply points and major distribution ends points </a:t>
            </a:r>
            <a:r>
              <a:rPr lang="en-US" sz="3000" b="0" dirty="0"/>
              <a:t>which will be useful for planning appropriate water </a:t>
            </a:r>
            <a:r>
              <a:rPr lang="en-US" sz="3000" b="0" dirty="0" smtClean="0"/>
              <a:t>conservation by maintaining data of supply and consumption.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n-US" sz="3000" b="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000" b="0" dirty="0" smtClean="0"/>
              <a:t>Smart meters may be useful for measurement,accountal and monitoring of water consumption. Performance assessment and monitoring of this by each unit incharge on monthly basis.</a:t>
            </a:r>
            <a:endParaRPr lang="en-US" sz="3000" b="0" dirty="0"/>
          </a:p>
          <a:p>
            <a:pPr algn="just"/>
            <a:endParaRPr lang="en-US" sz="3000" b="0" dirty="0" smtClean="0"/>
          </a:p>
        </p:txBody>
      </p:sp>
    </p:spTree>
    <p:extLst>
      <p:ext uri="{BB962C8B-B14F-4D97-AF65-F5344CB8AC3E}">
        <p14:creationId xmlns:p14="http://schemas.microsoft.com/office/powerpoint/2010/main" val="1180466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Conti….</a:t>
            </a:r>
            <a:endParaRPr lang="en-US" sz="3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627"/>
            <a:ext cx="8382000" cy="5223971"/>
          </a:xfrm>
        </p:spPr>
        <p:txBody>
          <a:bodyPr>
            <a:norm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dirty="0"/>
              <a:t>Application of differential water tariff (%):</a:t>
            </a:r>
          </a:p>
          <a:p>
            <a:pPr marL="0" indent="0" algn="just"/>
            <a:r>
              <a:rPr lang="en-US" sz="2400" b="0" dirty="0"/>
              <a:t>    </a:t>
            </a:r>
            <a:r>
              <a:rPr lang="en-US" sz="2400" b="0" dirty="0" smtClean="0"/>
              <a:t>Residential </a:t>
            </a:r>
            <a:r>
              <a:rPr lang="en-US" sz="2400" b="0" dirty="0"/>
              <a:t>and Commercial supplies are not separately </a:t>
            </a:r>
            <a:r>
              <a:rPr lang="en-US" sz="2400" b="0" dirty="0" smtClean="0"/>
              <a:t>	metered</a:t>
            </a:r>
            <a:r>
              <a:rPr lang="en-US" sz="2400" b="0" dirty="0"/>
              <a:t>. </a:t>
            </a:r>
          </a:p>
          <a:p>
            <a:r>
              <a:rPr lang="en-US" sz="2400" b="0" dirty="0" smtClean="0"/>
              <a:t>    It </a:t>
            </a:r>
            <a:r>
              <a:rPr lang="en-US" sz="2400" b="0" dirty="0"/>
              <a:t>shall be the endeavor of all zonal railways to ensure that supply is paid rationally </a:t>
            </a:r>
            <a:r>
              <a:rPr lang="en-US" sz="2400" dirty="0"/>
              <a:t>on the basis of actual use </a:t>
            </a:r>
            <a:r>
              <a:rPr lang="en-US" sz="2400" b="0" dirty="0"/>
              <a:t>in the categories of residential and commercial by making suitable changes to the distribution network and installing meters. </a:t>
            </a:r>
            <a:endParaRPr lang="en-US" sz="2400" b="0" dirty="0" smtClean="0"/>
          </a:p>
          <a:p>
            <a:endParaRPr lang="en-US" sz="2400" b="0" dirty="0" smtClean="0"/>
          </a:p>
          <a:p>
            <a:r>
              <a:rPr lang="en-US" sz="2400" b="0" dirty="0" smtClean="0"/>
              <a:t>   This </a:t>
            </a:r>
            <a:r>
              <a:rPr lang="en-US" sz="2400" b="0" dirty="0"/>
              <a:t>shall be achieved in a period </a:t>
            </a:r>
            <a:r>
              <a:rPr lang="en-US" sz="2400" b="0" dirty="0" smtClean="0"/>
              <a:t>of </a:t>
            </a:r>
          </a:p>
          <a:p>
            <a:r>
              <a:rPr lang="en-US" sz="2400" b="0" dirty="0"/>
              <a:t> </a:t>
            </a:r>
            <a:r>
              <a:rPr lang="en-US" sz="2400" b="0" dirty="0" smtClean="0"/>
              <a:t>   two years (</a:t>
            </a:r>
            <a:r>
              <a:rPr lang="en-US" sz="2400" b="0" dirty="0"/>
              <a:t>by Jan 2019).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38600"/>
            <a:ext cx="2743200" cy="228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73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WATER </a:t>
            </a:r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AUDIT</a:t>
            </a:r>
            <a:br>
              <a:rPr lang="en-US" sz="3600" b="1" dirty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</a:br>
            <a:endParaRPr lang="en-US" sz="3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848600" cy="4419600"/>
          </a:xfrm>
        </p:spPr>
        <p:txBody>
          <a:bodyPr/>
          <a:lstStyle/>
          <a:p>
            <a:r>
              <a:rPr lang="en-US" sz="2400" dirty="0"/>
              <a:t>Objective: </a:t>
            </a:r>
            <a:r>
              <a:rPr lang="en-US" sz="2400" b="0" dirty="0" smtClean="0"/>
              <a:t>In order to find ways to optimize the use </a:t>
            </a:r>
            <a:r>
              <a:rPr lang="en-US" sz="2400" b="0" dirty="0"/>
              <a:t>of scarce </a:t>
            </a:r>
            <a:r>
              <a:rPr lang="en-US" sz="2400" b="0" dirty="0" smtClean="0"/>
              <a:t>resource as well as, Reduce, Reuse, Recycle of </a:t>
            </a:r>
            <a:r>
              <a:rPr lang="en-US" sz="2400" b="0" dirty="0"/>
              <a:t>waste water</a:t>
            </a:r>
            <a:r>
              <a:rPr lang="en-US" sz="2400" b="0" dirty="0" smtClean="0"/>
              <a:t>.</a:t>
            </a:r>
            <a:r>
              <a:rPr lang="en-US" sz="2400" b="0" dirty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To </a:t>
            </a:r>
            <a:r>
              <a:rPr lang="en-US" sz="2400" dirty="0"/>
              <a:t>measure: </a:t>
            </a:r>
          </a:p>
          <a:p>
            <a:pPr lvl="1"/>
            <a:r>
              <a:rPr lang="en-US" sz="2400" dirty="0" smtClean="0"/>
              <a:t>Extent </a:t>
            </a:r>
            <a:r>
              <a:rPr lang="en-US" sz="2400" dirty="0"/>
              <a:t>of fresh water use</a:t>
            </a:r>
          </a:p>
          <a:p>
            <a:pPr lvl="1"/>
            <a:r>
              <a:rPr lang="en-US" sz="2400" dirty="0"/>
              <a:t>Water losses in the system</a:t>
            </a:r>
          </a:p>
          <a:p>
            <a:pPr lvl="1"/>
            <a:r>
              <a:rPr lang="en-US" sz="2400" dirty="0"/>
              <a:t>Waste water </a:t>
            </a:r>
            <a:r>
              <a:rPr lang="en-US" sz="2400" dirty="0" smtClean="0"/>
              <a:t>generated</a:t>
            </a:r>
          </a:p>
          <a:p>
            <a:pPr marL="0" lvl="1" indent="0" algn="ctr">
              <a:buNone/>
            </a:pPr>
            <a:r>
              <a:rPr lang="en-US" sz="2000" b="1" dirty="0" smtClean="0">
                <a:solidFill>
                  <a:srgbClr val="00B050"/>
                </a:solidFill>
              </a:rPr>
              <a:t>            “</a:t>
            </a:r>
            <a:r>
              <a:rPr lang="en-US" sz="2000" b="1" dirty="0">
                <a:solidFill>
                  <a:srgbClr val="00B050"/>
                </a:solidFill>
              </a:rPr>
              <a:t>If you can't measure , you can't manage it.”</a:t>
            </a:r>
          </a:p>
          <a:p>
            <a:pPr lvl="1" algn="ctr"/>
            <a:endParaRPr lang="en-US" sz="2000" b="1" dirty="0">
              <a:solidFill>
                <a:srgbClr val="00B050"/>
              </a:solidFill>
            </a:endParaRPr>
          </a:p>
          <a:p>
            <a:endParaRPr lang="en-IN" sz="24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73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F9F160-AE11-461C-B108-44A578C0B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0"/>
            <a:ext cx="6172200" cy="323491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00812C-7807-4DBF-AAF7-3F0518BDD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16" y="1316607"/>
            <a:ext cx="8753654" cy="5236593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>Water</a:t>
            </a:r>
          </a:p>
          <a:p>
            <a:pPr marL="385763" indent="-385763" algn="just" defTabSz="685800">
              <a:spcBef>
                <a:spcPct val="20000"/>
              </a:spcBef>
              <a:buFont typeface="Arial" pitchFamily="34" charset="0"/>
              <a:buAutoNum type="arabicPeriod"/>
              <a:defRPr/>
            </a:pPr>
            <a:r>
              <a:rPr lang="en-US" sz="3000" b="0" dirty="0" smtClean="0"/>
              <a:t>Is must </a:t>
            </a:r>
            <a:r>
              <a:rPr lang="en-US" sz="3000" b="0" dirty="0"/>
              <a:t>for all life forms on </a:t>
            </a:r>
            <a:r>
              <a:rPr lang="en-US" sz="3000" b="0" dirty="0" smtClean="0"/>
              <a:t>earth.</a:t>
            </a:r>
          </a:p>
          <a:p>
            <a:pPr marL="385763" indent="-385763" algn="just" defTabSz="685800">
              <a:spcBef>
                <a:spcPct val="20000"/>
              </a:spcBef>
              <a:buFont typeface="Arial" pitchFamily="34" charset="0"/>
              <a:buAutoNum type="arabicPeriod"/>
              <a:defRPr/>
            </a:pPr>
            <a:r>
              <a:rPr lang="en-US" sz="3000" b="0" dirty="0" smtClean="0">
                <a:solidFill>
                  <a:srgbClr val="202124"/>
                </a:solidFill>
              </a:rPr>
              <a:t>Hence</a:t>
            </a:r>
            <a:r>
              <a:rPr lang="en-US" sz="3000" b="0" dirty="0">
                <a:solidFill>
                  <a:srgbClr val="202124"/>
                </a:solidFill>
              </a:rPr>
              <a:t>, water is important amongst the 4 natural resources,  </a:t>
            </a:r>
            <a:r>
              <a:rPr lang="en-US" sz="3000" b="0" dirty="0" smtClean="0">
                <a:solidFill>
                  <a:srgbClr val="202124"/>
                </a:solidFill>
              </a:rPr>
              <a:t>Forest</a:t>
            </a:r>
            <a:r>
              <a:rPr lang="en-US" sz="3000" b="0" dirty="0">
                <a:solidFill>
                  <a:srgbClr val="202124"/>
                </a:solidFill>
              </a:rPr>
              <a:t>, </a:t>
            </a:r>
            <a:r>
              <a:rPr lang="en-US" sz="3000" b="0" dirty="0" smtClean="0">
                <a:solidFill>
                  <a:srgbClr val="202124"/>
                </a:solidFill>
              </a:rPr>
              <a:t>Wind</a:t>
            </a:r>
            <a:r>
              <a:rPr lang="en-US" sz="3000" b="0" dirty="0">
                <a:solidFill>
                  <a:srgbClr val="202124"/>
                </a:solidFill>
              </a:rPr>
              <a:t>, </a:t>
            </a:r>
            <a:r>
              <a:rPr lang="en-US" sz="3000" b="0" dirty="0" smtClean="0">
                <a:solidFill>
                  <a:srgbClr val="202124"/>
                </a:solidFill>
              </a:rPr>
              <a:t>Water </a:t>
            </a:r>
            <a:r>
              <a:rPr lang="en-US" sz="3000" b="0" dirty="0">
                <a:solidFill>
                  <a:srgbClr val="202124"/>
                </a:solidFill>
              </a:rPr>
              <a:t>and </a:t>
            </a:r>
            <a:r>
              <a:rPr lang="en-US" sz="3000" b="0" dirty="0" smtClean="0">
                <a:solidFill>
                  <a:srgbClr val="202124"/>
                </a:solidFill>
              </a:rPr>
              <a:t>Solar </a:t>
            </a:r>
            <a:r>
              <a:rPr lang="en-US" sz="3000" b="0" dirty="0">
                <a:solidFill>
                  <a:srgbClr val="202124"/>
                </a:solidFill>
              </a:rPr>
              <a:t>energy</a:t>
            </a:r>
            <a:endParaRPr lang="en-US" sz="3000" b="0" dirty="0">
              <a:solidFill>
                <a:prstClr val="black"/>
              </a:solidFill>
            </a:endParaRPr>
          </a:p>
          <a:p>
            <a:pPr marL="385763" indent="-385763" algn="just">
              <a:buAutoNum type="arabicPeriod"/>
            </a:pPr>
            <a:r>
              <a:rPr lang="en-US" sz="3000" b="0" dirty="0" smtClean="0">
                <a:solidFill>
                  <a:prstClr val="black"/>
                </a:solidFill>
                <a:ea typeface="+mj-ea"/>
                <a:cs typeface="+mj-cs"/>
              </a:rPr>
              <a:t>National </a:t>
            </a:r>
            <a:r>
              <a:rPr lang="en-US" sz="3000" b="0" dirty="0">
                <a:solidFill>
                  <a:prstClr val="black"/>
                </a:solidFill>
                <a:ea typeface="+mj-ea"/>
                <a:cs typeface="+mj-cs"/>
              </a:rPr>
              <a:t>institution for transforming India (NITI Aayog) report 2019 states that:</a:t>
            </a:r>
          </a:p>
          <a:p>
            <a:pPr marL="385763" indent="-385763" algn="just">
              <a:buAutoNum type="alphaLcPeriod"/>
            </a:pPr>
            <a:r>
              <a:rPr lang="en-US" sz="3000" b="0" dirty="0">
                <a:solidFill>
                  <a:srgbClr val="000000"/>
                </a:solidFill>
              </a:rPr>
              <a:t>India is </a:t>
            </a:r>
            <a:r>
              <a:rPr lang="en-US" sz="3000" b="0" dirty="0" smtClean="0">
                <a:solidFill>
                  <a:srgbClr val="000000"/>
                </a:solidFill>
              </a:rPr>
              <a:t>also suffering </a:t>
            </a:r>
            <a:r>
              <a:rPr lang="en-US" sz="3000" b="0" dirty="0">
                <a:solidFill>
                  <a:srgbClr val="000000"/>
                </a:solidFill>
              </a:rPr>
              <a:t>from the </a:t>
            </a:r>
            <a:r>
              <a:rPr lang="en-US" sz="3000" b="0" dirty="0" smtClean="0">
                <a:solidFill>
                  <a:srgbClr val="000000"/>
                </a:solidFill>
              </a:rPr>
              <a:t>water crisis.</a:t>
            </a:r>
            <a:endParaRPr lang="en-US" sz="3000" b="0" dirty="0">
              <a:solidFill>
                <a:srgbClr val="000000"/>
              </a:solidFill>
            </a:endParaRPr>
          </a:p>
          <a:p>
            <a:pPr marL="385763" indent="-385763" algn="just">
              <a:buAutoNum type="alphaLcPeriod"/>
            </a:pPr>
            <a:r>
              <a:rPr lang="en-US" sz="3000" b="0" dirty="0">
                <a:solidFill>
                  <a:srgbClr val="000000"/>
                </a:solidFill>
              </a:rPr>
              <a:t>&gt; 600 million of its population is </a:t>
            </a:r>
            <a:r>
              <a:rPr lang="en-US" sz="3000" b="0" dirty="0" smtClean="0">
                <a:solidFill>
                  <a:srgbClr val="000000"/>
                </a:solidFill>
              </a:rPr>
              <a:t>water-deprived.</a:t>
            </a:r>
            <a:endParaRPr lang="en-US" sz="3000" b="0" dirty="0">
              <a:solidFill>
                <a:srgbClr val="000000"/>
              </a:solidFill>
            </a:endParaRPr>
          </a:p>
          <a:p>
            <a:pPr marL="385763" indent="-385763" algn="just">
              <a:buAutoNum type="alphaLcPeriod"/>
            </a:pPr>
            <a:r>
              <a:rPr lang="en-US" sz="3000" b="0" dirty="0">
                <a:solidFill>
                  <a:srgbClr val="000000"/>
                </a:solidFill>
              </a:rPr>
              <a:t>21 </a:t>
            </a:r>
            <a:r>
              <a:rPr lang="en-US" sz="3000" b="0" dirty="0" smtClean="0">
                <a:solidFill>
                  <a:srgbClr val="000000"/>
                </a:solidFill>
              </a:rPr>
              <a:t>Cities </a:t>
            </a:r>
            <a:r>
              <a:rPr lang="en-US" sz="3000" b="0" dirty="0">
                <a:solidFill>
                  <a:srgbClr val="000000"/>
                </a:solidFill>
              </a:rPr>
              <a:t>— including Bangalore, Delhi, Hyderabad and Chennai — probably exhausted their groundwater resources in 2021.</a:t>
            </a:r>
          </a:p>
          <a:p>
            <a:pPr marL="0" indent="0" algn="just">
              <a:buNone/>
            </a:pPr>
            <a:endParaRPr lang="en-US" sz="3400" dirty="0">
              <a:solidFill>
                <a:prstClr val="black"/>
              </a:solidFill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66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WATER AUDIT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0628"/>
            <a:ext cx="7848600" cy="552877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Audit team: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Engineers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Water </a:t>
            </a:r>
            <a:r>
              <a:rPr lang="en-US" sz="2400" dirty="0" smtClean="0"/>
              <a:t>Quality Expert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Various </a:t>
            </a:r>
            <a:r>
              <a:rPr lang="en-US" sz="2400" dirty="0" smtClean="0"/>
              <a:t>Instruments /Equipment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ü"/>
            </a:pPr>
            <a:endParaRPr lang="en-US" sz="2400" dirty="0"/>
          </a:p>
          <a:p>
            <a:pPr lvl="1" algn="just">
              <a:buNone/>
            </a:pPr>
            <a:r>
              <a:rPr lang="en-US" sz="2400" b="1" dirty="0"/>
              <a:t>	As per Railway board’s order, </a:t>
            </a:r>
          </a:p>
          <a:p>
            <a:pPr lvl="1" algn="just">
              <a:buNone/>
            </a:pPr>
            <a:r>
              <a:rPr lang="en-US" sz="2400" dirty="0"/>
              <a:t>	</a:t>
            </a:r>
            <a:r>
              <a:rPr lang="en-US" sz="2400" b="1" dirty="0"/>
              <a:t>Audit has to be carried out through 3</a:t>
            </a:r>
            <a:r>
              <a:rPr lang="en-US" sz="2400" b="1" baseline="30000" dirty="0"/>
              <a:t>rd</a:t>
            </a:r>
            <a:r>
              <a:rPr lang="en-US" sz="2400" b="1" dirty="0"/>
              <a:t> party </a:t>
            </a:r>
            <a:endParaRPr lang="en-US" sz="2400" b="1" dirty="0" smtClean="0"/>
          </a:p>
          <a:p>
            <a:pPr lvl="1" algn="just">
              <a:buNone/>
            </a:pPr>
            <a:r>
              <a:rPr lang="en-US" sz="2400" dirty="0"/>
              <a:t> </a:t>
            </a:r>
            <a:r>
              <a:rPr lang="en-US" sz="2400" dirty="0" smtClean="0"/>
              <a:t>a) At </a:t>
            </a:r>
            <a:r>
              <a:rPr lang="en-US" sz="2400" dirty="0"/>
              <a:t>major water consumption centers in IR </a:t>
            </a:r>
            <a:r>
              <a:rPr lang="en-US" sz="2400" dirty="0" smtClean="0"/>
              <a:t>(&gt; </a:t>
            </a:r>
            <a:r>
              <a:rPr lang="en-US" sz="2400" dirty="0"/>
              <a:t>5 lakh </a:t>
            </a:r>
            <a:r>
              <a:rPr lang="en-US" sz="2400" dirty="0" smtClean="0"/>
              <a:t>liters/day)     				and/Or</a:t>
            </a:r>
            <a:r>
              <a:rPr lang="en-US" sz="2400" dirty="0"/>
              <a:t>, </a:t>
            </a:r>
            <a:endParaRPr lang="en-US" sz="2400" dirty="0" smtClean="0"/>
          </a:p>
          <a:p>
            <a:pPr lvl="1" algn="just">
              <a:buNone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</a:p>
          <a:p>
            <a:pPr lvl="1" algn="just">
              <a:buNone/>
            </a:pPr>
            <a:r>
              <a:rPr lang="en-US" sz="2400" dirty="0" smtClean="0"/>
              <a:t> b) Water supply is from ground water source and ground water block falls in “Semi-critical”, critical or overexploited category. 				and/Or</a:t>
            </a:r>
            <a:r>
              <a:rPr lang="en-US" sz="2400" b="0" dirty="0" smtClean="0"/>
              <a:t>,</a:t>
            </a:r>
          </a:p>
          <a:p>
            <a:pPr lvl="1" algn="just">
              <a:buNone/>
            </a:pPr>
            <a:r>
              <a:rPr lang="en-US" sz="2400" dirty="0" smtClean="0"/>
              <a:t>  </a:t>
            </a:r>
          </a:p>
          <a:p>
            <a:pPr lvl="1" algn="just">
              <a:buNone/>
            </a:pPr>
            <a:r>
              <a:rPr lang="en-US" sz="2400" dirty="0" smtClean="0"/>
              <a:t> c)</a:t>
            </a:r>
            <a:r>
              <a:rPr lang="en-US" sz="2400" b="0" dirty="0" smtClean="0"/>
              <a:t> </a:t>
            </a:r>
            <a:r>
              <a:rPr lang="en-US" sz="2400" b="0" dirty="0"/>
              <a:t>Railway is purchasing substantial </a:t>
            </a:r>
            <a:r>
              <a:rPr lang="en-US" sz="2400" b="0" dirty="0" smtClean="0"/>
              <a:t>quantity </a:t>
            </a:r>
            <a:r>
              <a:rPr lang="en-US" sz="2400" b="0" dirty="0"/>
              <a:t>of water from </a:t>
            </a:r>
            <a:r>
              <a:rPr lang="en-US" sz="2400" b="0" dirty="0" smtClean="0"/>
              <a:t>Municipality.</a:t>
            </a:r>
            <a:endParaRPr lang="en-US" sz="2400" b="0" dirty="0"/>
          </a:p>
          <a:p>
            <a:pPr lvl="1" algn="just">
              <a:buNone/>
            </a:pPr>
            <a:r>
              <a:rPr lang="en-US" dirty="0"/>
              <a:t>		        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01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WATER AUDIT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520940" cy="4919172"/>
          </a:xfrm>
        </p:spPr>
        <p:txBody>
          <a:bodyPr>
            <a:normAutofit/>
          </a:bodyPr>
          <a:lstStyle/>
          <a:p>
            <a:pPr marL="0" indent="0" algn="just"/>
            <a:r>
              <a:rPr lang="en-US" sz="2400" dirty="0" smtClean="0"/>
              <a:t>Analysis </a:t>
            </a:r>
            <a:r>
              <a:rPr lang="en-US" sz="2400" dirty="0"/>
              <a:t>of </a:t>
            </a:r>
            <a:r>
              <a:rPr lang="en-US" sz="2400" dirty="0" smtClean="0"/>
              <a:t>Water Audit</a:t>
            </a:r>
            <a:r>
              <a:rPr lang="en-US" sz="2400" dirty="0"/>
              <a:t>:</a:t>
            </a:r>
          </a:p>
          <a:p>
            <a:pPr marL="0" indent="0" algn="just"/>
            <a:r>
              <a:rPr lang="en-US" sz="2400" b="0" dirty="0" smtClean="0"/>
              <a:t>Follow </a:t>
            </a:r>
            <a:r>
              <a:rPr lang="en-US" sz="2400" b="0" dirty="0"/>
              <a:t>up action </a:t>
            </a:r>
            <a:r>
              <a:rPr lang="en-US" sz="2400" b="0" dirty="0" smtClean="0"/>
              <a:t>(short, medium &amp; long term plan for water mgt. )on </a:t>
            </a:r>
            <a:r>
              <a:rPr lang="en-US" sz="2400" b="0" dirty="0"/>
              <a:t>the recommendation of </a:t>
            </a:r>
            <a:r>
              <a:rPr lang="en-US" sz="2400" b="0" dirty="0" smtClean="0"/>
              <a:t>water </a:t>
            </a:r>
            <a:r>
              <a:rPr lang="en-US" sz="2400" b="0" dirty="0"/>
              <a:t>audit with fixed time line so savings </a:t>
            </a:r>
            <a:r>
              <a:rPr lang="en-US" sz="2400" b="0" dirty="0" smtClean="0"/>
              <a:t>and </a:t>
            </a:r>
            <a:r>
              <a:rPr lang="en-US" sz="2400" b="0" dirty="0"/>
              <a:t>water use efficiency are </a:t>
            </a:r>
            <a:r>
              <a:rPr lang="en-US" sz="2400" b="0" dirty="0" smtClean="0"/>
              <a:t>achieved </a:t>
            </a:r>
            <a:r>
              <a:rPr lang="en-US" sz="2400" b="0" dirty="0"/>
              <a:t>as </a:t>
            </a:r>
            <a:r>
              <a:rPr lang="en-US" sz="2400" b="0" dirty="0" smtClean="0"/>
              <a:t>quickly </a:t>
            </a:r>
            <a:r>
              <a:rPr lang="en-US" sz="2400" b="0" dirty="0"/>
              <a:t>as </a:t>
            </a:r>
            <a:r>
              <a:rPr lang="en-US" sz="2400" b="0" dirty="0" smtClean="0"/>
              <a:t>possible.</a:t>
            </a:r>
          </a:p>
          <a:p>
            <a:pPr marL="0" indent="0" algn="just"/>
            <a:endParaRPr lang="en-US" sz="2400" b="0" dirty="0"/>
          </a:p>
          <a:p>
            <a:pPr marL="0" indent="0" algn="just"/>
            <a:endParaRPr lang="en-US" sz="2400" b="0" dirty="0" smtClean="0"/>
          </a:p>
          <a:p>
            <a:pPr marL="0" indent="0" algn="just"/>
            <a:r>
              <a:rPr lang="en-US" sz="2400" dirty="0"/>
              <a:t>Water audit </a:t>
            </a:r>
            <a:r>
              <a:rPr lang="en-US" sz="2400" dirty="0" smtClean="0"/>
              <a:t> : 1371 (up to march 2024)</a:t>
            </a:r>
            <a:endParaRPr lang="en-US" sz="2400" dirty="0"/>
          </a:p>
          <a:p>
            <a:pPr marL="0" indent="0" algn="just"/>
            <a:endParaRPr lang="en-IN" sz="2400" b="0" dirty="0"/>
          </a:p>
          <a:p>
            <a:pPr marL="0" indent="0"/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098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RAIN WATER HARVESTING(RWH)</a:t>
            </a:r>
            <a:endParaRPr lang="en-US" sz="3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604972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b="0" dirty="0" smtClean="0">
                <a:cs typeface="Aparajita" pitchFamily="34" charset="0"/>
              </a:rPr>
              <a:t>RWH </a:t>
            </a:r>
            <a:r>
              <a:rPr lang="en-US" sz="2400" b="0" dirty="0">
                <a:cs typeface="Aparajita" pitchFamily="34" charset="0"/>
              </a:rPr>
              <a:t>and conservation is a process of collection of rain water for future productive use. </a:t>
            </a:r>
            <a:endParaRPr lang="en-US" sz="2400" b="0" dirty="0" smtClean="0">
              <a:cs typeface="Aparajita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2400" b="0" dirty="0" smtClean="0">
              <a:cs typeface="Aparajit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b="0" dirty="0" smtClean="0">
                <a:cs typeface="Aparajita" pitchFamily="34" charset="0"/>
              </a:rPr>
              <a:t>The </a:t>
            </a:r>
            <a:r>
              <a:rPr lang="en-US" sz="2400" b="0" dirty="0">
                <a:cs typeface="Aparajita" pitchFamily="34" charset="0"/>
              </a:rPr>
              <a:t>rain water so collected can be stored for direct use after disinfection or can be recharged into the ground water. </a:t>
            </a:r>
            <a:endParaRPr lang="en-US" sz="2400" b="0" dirty="0" smtClean="0">
              <a:cs typeface="Aparajita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2400" b="0" dirty="0" smtClean="0">
              <a:cs typeface="Aparajit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b="0" dirty="0" smtClean="0">
                <a:cs typeface="Aparajita" pitchFamily="34" charset="0"/>
              </a:rPr>
              <a:t>The </a:t>
            </a:r>
            <a:r>
              <a:rPr lang="en-US" sz="2400" b="0" dirty="0">
                <a:cs typeface="Aparajita" pitchFamily="34" charset="0"/>
              </a:rPr>
              <a:t>objective of RWH and conservation is to make optimum use of rain water at the place where it falls.</a:t>
            </a:r>
          </a:p>
          <a:p>
            <a:pPr algn="just">
              <a:buFont typeface="Arial" pitchFamily="34" charset="0"/>
              <a:buChar char="•"/>
            </a:pPr>
            <a:endParaRPr lang="en-US" sz="2400" b="0" dirty="0"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303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RAIN WATER HARVESTING(RWH)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147772"/>
          </a:xfrm>
        </p:spPr>
        <p:txBody>
          <a:bodyPr>
            <a:normAutofit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b="0" dirty="0"/>
              <a:t>It has been decided that RWH systems shall be provided in all existing establishments</a:t>
            </a:r>
            <a:r>
              <a:rPr lang="en-US" sz="2400" b="0" dirty="0">
                <a:cs typeface="Andalus" pitchFamily="18" charset="-78"/>
              </a:rPr>
              <a:t> having </a:t>
            </a:r>
            <a:r>
              <a:rPr lang="en-US" sz="2400" b="0" dirty="0" smtClean="0">
                <a:cs typeface="Andalus" pitchFamily="18" charset="-78"/>
              </a:rPr>
              <a:t>roof </a:t>
            </a:r>
            <a:r>
              <a:rPr lang="en-US" sz="2400" b="0" dirty="0">
                <a:cs typeface="Andalus" pitchFamily="18" charset="-78"/>
              </a:rPr>
              <a:t>top area </a:t>
            </a:r>
            <a:r>
              <a:rPr lang="en-US" sz="2400" b="0" dirty="0" smtClean="0">
                <a:cs typeface="Andalus" pitchFamily="18" charset="-78"/>
              </a:rPr>
              <a:t>is  </a:t>
            </a:r>
            <a:r>
              <a:rPr lang="en-US" sz="2400" b="0" dirty="0">
                <a:cs typeface="Andalus" pitchFamily="18" charset="-78"/>
              </a:rPr>
              <a:t>more than 200 </a:t>
            </a:r>
            <a:r>
              <a:rPr lang="en-US" sz="2400" b="0" dirty="0" err="1" smtClean="0">
                <a:cs typeface="Andalus" pitchFamily="18" charset="-78"/>
              </a:rPr>
              <a:t>sqm</a:t>
            </a:r>
            <a:r>
              <a:rPr lang="en-US" sz="2400" b="0" dirty="0" smtClean="0">
                <a:cs typeface="Andalus" pitchFamily="18" charset="-78"/>
              </a:rPr>
              <a:t>. </a:t>
            </a:r>
            <a:r>
              <a:rPr lang="en-US" sz="2400" b="0" dirty="0">
                <a:cs typeface="Andalus" pitchFamily="18" charset="-78"/>
              </a:rPr>
              <a:t>subject to techno-economic feasibility. </a:t>
            </a:r>
            <a:endParaRPr lang="en-US" sz="2400" b="0" dirty="0" smtClean="0">
              <a:cs typeface="Andalus" pitchFamily="18" charset="-78"/>
            </a:endParaRPr>
          </a:p>
          <a:p>
            <a:pPr algn="just">
              <a:buFont typeface="Arial" pitchFamily="34" charset="0"/>
              <a:buChar char="•"/>
            </a:pPr>
            <a:endParaRPr lang="en-US" sz="2400" b="0" dirty="0">
              <a:cs typeface="Andalus" pitchFamily="18" charset="-78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cs typeface="Andalus" pitchFamily="18" charset="-78"/>
              </a:rPr>
              <a:t>Out </a:t>
            </a:r>
            <a:r>
              <a:rPr lang="en-US" sz="2400" dirty="0">
                <a:cs typeface="Andalus" pitchFamily="18" charset="-78"/>
              </a:rPr>
              <a:t>of these</a:t>
            </a:r>
            <a:r>
              <a:rPr lang="en-US" sz="2400" b="0" dirty="0">
                <a:cs typeface="Andalus" pitchFamily="18" charset="-78"/>
              </a:rPr>
              <a:t>, priority should be given to those areas where Ground Water Blocks falls in ‘Semi-Critical ’, Critical’ or ‘Over-exploited’ category as per Central Ground Water Board categorization. </a:t>
            </a:r>
            <a:endParaRPr lang="en-US" sz="2400" b="0" dirty="0" smtClean="0">
              <a:cs typeface="Andalus" pitchFamily="18" charset="-78"/>
            </a:endParaRPr>
          </a:p>
          <a:p>
            <a:pPr algn="just">
              <a:buFont typeface="Arial" pitchFamily="34" charset="0"/>
              <a:buChar char="•"/>
            </a:pPr>
            <a:endParaRPr lang="en-US" sz="2400" b="0" dirty="0" smtClean="0">
              <a:cs typeface="Andalus" pitchFamily="18" charset="-78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b="0" dirty="0" smtClean="0">
                <a:cs typeface="Andalus" pitchFamily="18" charset="-78"/>
              </a:rPr>
              <a:t>This </a:t>
            </a:r>
            <a:r>
              <a:rPr lang="en-US" sz="2400" b="0" dirty="0">
                <a:cs typeface="Andalus" pitchFamily="18" charset="-78"/>
              </a:rPr>
              <a:t>is subject to the requirement for ground water recharge for a particular area as per the CGWA’s guidelines.</a:t>
            </a:r>
          </a:p>
          <a:p>
            <a:pPr algn="just">
              <a:buFont typeface="Arial" pitchFamily="34" charset="0"/>
              <a:buChar char="•"/>
            </a:pPr>
            <a:endParaRPr lang="en-IN" sz="24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3169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RAIN WATER HARVESTING(RWH)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452572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/>
              <a:t>There are two main techniques of </a:t>
            </a:r>
            <a:r>
              <a:rPr lang="en-US" sz="2400" dirty="0" smtClean="0"/>
              <a:t>RWH.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  Storage </a:t>
            </a:r>
            <a:r>
              <a:rPr lang="en-US" sz="2400" dirty="0"/>
              <a:t>of rain water </a:t>
            </a:r>
            <a:r>
              <a:rPr lang="en-US" sz="2400" dirty="0" smtClean="0"/>
              <a:t> </a:t>
            </a:r>
            <a:r>
              <a:rPr lang="en-US" sz="2400" dirty="0"/>
              <a:t>for future </a:t>
            </a:r>
            <a:r>
              <a:rPr lang="en-US" sz="2400" dirty="0" smtClean="0"/>
              <a:t>use.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  Artificial </a:t>
            </a:r>
            <a:r>
              <a:rPr lang="en-US" sz="2400" dirty="0"/>
              <a:t>recharge to ground water.</a:t>
            </a:r>
          </a:p>
          <a:p>
            <a:pPr marL="0" lvl="1" indent="0" algn="just">
              <a:buNone/>
            </a:pPr>
            <a:r>
              <a:rPr lang="en-US" sz="2400" dirty="0"/>
              <a:t> </a:t>
            </a:r>
            <a:endParaRPr lang="en-US" sz="2400" dirty="0" smtClean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Knowledge </a:t>
            </a:r>
            <a:r>
              <a:rPr lang="en-US" sz="2400" dirty="0"/>
              <a:t>of geological and hydrological features of the area is necessary for selecting the site and type of recharge structures. 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Artificial </a:t>
            </a:r>
            <a:r>
              <a:rPr lang="en-US" sz="2400" dirty="0"/>
              <a:t>recharge structures are generally pits, trenches, abandoned dug-wells, hand pumps, gravity head recharge tube-wells, recharge shaft etc</a:t>
            </a:r>
            <a:r>
              <a:rPr lang="en-US" sz="24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en-US" sz="2400" b="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400" b="0" dirty="0" smtClean="0"/>
              <a:t>RWH </a:t>
            </a:r>
            <a:r>
              <a:rPr lang="en-US" sz="2400" b="0" dirty="0"/>
              <a:t>may also be done </a:t>
            </a:r>
            <a:r>
              <a:rPr lang="en-US" sz="2400" dirty="0"/>
              <a:t>by reviving old water bodies on railway land and creating new water bodies </a:t>
            </a:r>
            <a:r>
              <a:rPr lang="en-US" sz="2400" b="0" dirty="0"/>
              <a:t>wherever feasible.</a:t>
            </a:r>
          </a:p>
          <a:p>
            <a:pPr marL="0" indent="0" algn="just"/>
            <a:endParaRPr lang="en-US" sz="2400" b="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400" b="0" dirty="0" smtClean="0"/>
              <a:t>Periodic </a:t>
            </a:r>
            <a:r>
              <a:rPr lang="en-US" sz="2400" b="0" dirty="0"/>
              <a:t>maintenance of recharge structures is important to ensure its proper functioning</a:t>
            </a:r>
            <a:r>
              <a:rPr lang="en-US" sz="2400" b="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en-US" sz="2400" b="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400" dirty="0"/>
              <a:t>At present </a:t>
            </a:r>
            <a:r>
              <a:rPr lang="en-US" sz="2400" dirty="0" smtClean="0"/>
              <a:t>RWH-7692 </a:t>
            </a:r>
            <a:r>
              <a:rPr lang="en-US" sz="2400" dirty="0"/>
              <a:t>(march 2024), Natural water bodies revived 845 which was non functional.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 algn="just">
              <a:buFont typeface="Arial" panose="020B0604020202020204" pitchFamily="34" charset="0"/>
              <a:buChar char="•"/>
            </a:pPr>
            <a:endParaRPr lang="en-IN" sz="2400" dirty="0"/>
          </a:p>
          <a:p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863311"/>
            <a:ext cx="226695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60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Waste water 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treatment (ETP/STP)</a:t>
            </a:r>
            <a:endParaRPr lang="en-US" sz="3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604972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b="0" dirty="0" smtClean="0"/>
              <a:t>IR </a:t>
            </a:r>
            <a:r>
              <a:rPr lang="en-US" sz="2400" b="0" dirty="0"/>
              <a:t>largely consumes fresh water for non-potable uses at present. Therefore, there is substantial scope for recycling the waste water after treatment </a:t>
            </a:r>
            <a:r>
              <a:rPr lang="en-US" sz="2400" b="0" dirty="0" smtClean="0"/>
              <a:t>for </a:t>
            </a:r>
            <a:r>
              <a:rPr lang="en-US" sz="2400" b="0" dirty="0"/>
              <a:t>using the same for non-potable purpose like washing of Platforms, Aprons, Coaches, Gardening and flushing of toilets etc.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b="0" dirty="0" smtClean="0"/>
              <a:t>Waste </a:t>
            </a:r>
            <a:r>
              <a:rPr lang="en-US" sz="2400" b="0" dirty="0"/>
              <a:t>water arising in railways in generally from railway tracks &amp; PFs, pit lines, workshops/sheds as also sewage from residential/service buildings. The treatment methods and re-use potential depend upon the type of waste water. 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b="0" dirty="0" smtClean="0"/>
              <a:t>Technology </a:t>
            </a:r>
            <a:r>
              <a:rPr lang="en-US" sz="2400" b="0" dirty="0"/>
              <a:t>for treatment needs to be chosen to get maximum benefits with a minimum cost</a:t>
            </a:r>
            <a:r>
              <a:rPr lang="en-US" sz="2400" b="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Up to march 2024:  </a:t>
            </a:r>
            <a:r>
              <a:rPr lang="en-US" sz="2400" dirty="0"/>
              <a:t>225 ETP and 200 STP </a:t>
            </a:r>
          </a:p>
          <a:p>
            <a:pPr algn="just">
              <a:buFont typeface="Arial" pitchFamily="34" charset="0"/>
              <a:buChar char="•"/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620091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Water Recycling 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Plant (WRP)</a:t>
            </a:r>
            <a:endParaRPr lang="en-US" sz="3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635240" cy="3579849"/>
          </a:xfrm>
        </p:spPr>
        <p:txBody>
          <a:bodyPr>
            <a:normAutofit fontScale="92500" lnSpcReduction="10000"/>
          </a:bodyPr>
          <a:lstStyle/>
          <a:p>
            <a:r>
              <a:rPr lang="en-US" sz="2400" b="0" dirty="0"/>
              <a:t>STPS/ETPs/WRPs have to be provided at railway stations, colonies, workshops/sheds, hospitals etc., including other units as per the  guidelines of </a:t>
            </a:r>
            <a:r>
              <a:rPr lang="en-US" sz="2400" b="0" dirty="0" smtClean="0"/>
              <a:t>CGWA and/or recommendations of water audit report.</a:t>
            </a:r>
          </a:p>
          <a:p>
            <a:r>
              <a:rPr lang="en-US" sz="2400" b="0" dirty="0" smtClean="0"/>
              <a:t>As per Board letter, Railways were directed to prioritise the installation of WRPs by proposing the works in the Annual Works Programme.</a:t>
            </a:r>
          </a:p>
          <a:p>
            <a:r>
              <a:rPr lang="en-US" sz="2400" b="0" dirty="0" smtClean="0"/>
              <a:t>All coaching depots washing more than 200 coaches in a day shall be provided water recycling plant along with ACWP to reduce fresh water consumption in first phase. </a:t>
            </a:r>
            <a:endParaRPr lang="en-IN" sz="24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07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Water Recycling Plant (WRP)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00628"/>
            <a:ext cx="7848600" cy="469057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0" dirty="0"/>
              <a:t>Coaching depots are generally provided with manual coach washing system which consumes huge quantity of water. </a:t>
            </a:r>
            <a:endParaRPr lang="en-US" sz="2400" b="0" dirty="0" smtClean="0"/>
          </a:p>
          <a:p>
            <a:pPr>
              <a:buFont typeface="Arial" pitchFamily="34" charset="0"/>
              <a:buChar char="•"/>
            </a:pPr>
            <a:endParaRPr lang="en-US" sz="2400" b="0" dirty="0" smtClean="0"/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Water </a:t>
            </a:r>
            <a:r>
              <a:rPr lang="en-US" sz="2400" b="0" dirty="0"/>
              <a:t>Recycling Plants along with the </a:t>
            </a:r>
            <a:r>
              <a:rPr lang="en-US" sz="2400" dirty="0"/>
              <a:t>automatic </a:t>
            </a:r>
            <a:r>
              <a:rPr lang="en-US" sz="2400" dirty="0" smtClean="0"/>
              <a:t>coach </a:t>
            </a:r>
            <a:r>
              <a:rPr lang="en-US" sz="2400" dirty="0"/>
              <a:t>washing plants </a:t>
            </a:r>
            <a:r>
              <a:rPr lang="en-US" sz="2400" b="0" dirty="0"/>
              <a:t>shall be provided at all coaching depots to reduce fresh water consumption. </a:t>
            </a:r>
            <a:endParaRPr lang="en-US" sz="2400" b="0" dirty="0" smtClean="0"/>
          </a:p>
          <a:p>
            <a:pPr>
              <a:buFont typeface="Arial" pitchFamily="34" charset="0"/>
              <a:buChar char="•"/>
            </a:pPr>
            <a:endParaRPr lang="en-US" sz="2400" b="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At present </a:t>
            </a:r>
            <a:r>
              <a:rPr lang="en-US" sz="2400" dirty="0" smtClean="0"/>
              <a:t>WRP-142 </a:t>
            </a:r>
            <a:r>
              <a:rPr lang="en-US" sz="2400" dirty="0"/>
              <a:t>(march 2024)</a:t>
            </a:r>
          </a:p>
          <a:p>
            <a:pPr>
              <a:buFont typeface="Arial" pitchFamily="34" charset="0"/>
              <a:buChar char="•"/>
            </a:pPr>
            <a:endParaRPr lang="en-US" sz="2400" b="0" dirty="0" smtClean="0"/>
          </a:p>
          <a:p>
            <a:pPr>
              <a:buFont typeface="Arial" pitchFamily="34" charset="0"/>
              <a:buChar char="•"/>
            </a:pPr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12025804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Water Recycling Plant (WRP)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604972"/>
          </a:xfrm>
        </p:spPr>
        <p:txBody>
          <a:bodyPr>
            <a:normAutofit fontScale="92500"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b="0" dirty="0"/>
              <a:t>There are around 350 coach watering stations in IR. All these stations, </a:t>
            </a:r>
            <a:r>
              <a:rPr lang="en-US" sz="2400" dirty="0"/>
              <a:t>a large amount of water is wasted due to overflow and leakages</a:t>
            </a:r>
            <a:r>
              <a:rPr lang="en-US" sz="2400" b="0" dirty="0"/>
              <a:t>. It shall be mandatory to provide a </a:t>
            </a:r>
            <a:r>
              <a:rPr lang="en-US" sz="2400" b="0" dirty="0" smtClean="0"/>
              <a:t>WRP in </a:t>
            </a:r>
            <a:r>
              <a:rPr lang="en-US" sz="2400" b="0" dirty="0"/>
              <a:t>all such stations. </a:t>
            </a:r>
          </a:p>
          <a:p>
            <a:pPr algn="just">
              <a:buFont typeface="Arial" pitchFamily="34" charset="0"/>
              <a:buChar char="•"/>
            </a:pPr>
            <a:endParaRPr lang="en-US" sz="2400" b="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Auto </a:t>
            </a:r>
            <a:r>
              <a:rPr lang="en-US" sz="2400" dirty="0"/>
              <a:t>detachment of the flexible water filling pipe </a:t>
            </a:r>
            <a:r>
              <a:rPr lang="en-US" sz="2400" b="0" dirty="0"/>
              <a:t>on completion of watering is also made mandatory in all coach watering stations. </a:t>
            </a:r>
            <a:endParaRPr lang="en-US" sz="2400" b="0" dirty="0" smtClean="0"/>
          </a:p>
          <a:p>
            <a:pPr algn="just">
              <a:buFont typeface="Arial" pitchFamily="34" charset="0"/>
              <a:buChar char="•"/>
            </a:pPr>
            <a:endParaRPr lang="en-US" sz="2400" b="0" dirty="0"/>
          </a:p>
          <a:p>
            <a:pPr algn="just">
              <a:buFont typeface="Arial" pitchFamily="34" charset="0"/>
              <a:buChar char="•"/>
            </a:pPr>
            <a:r>
              <a:rPr lang="en-US" sz="2400" b="0" dirty="0" smtClean="0"/>
              <a:t>In </a:t>
            </a:r>
            <a:r>
              <a:rPr lang="en-US" sz="2400" b="0" dirty="0"/>
              <a:t>case of a difficulty in doing </a:t>
            </a:r>
            <a:r>
              <a:rPr lang="en-US" sz="2400" b="0" dirty="0" smtClean="0"/>
              <a:t>this arrangements, </a:t>
            </a:r>
            <a:r>
              <a:rPr lang="en-US" sz="2400" b="0" dirty="0"/>
              <a:t>approval of DRM shall be obtained and kept on record. </a:t>
            </a:r>
            <a:endParaRPr lang="en-US" sz="2400" b="0" dirty="0" smtClean="0"/>
          </a:p>
          <a:p>
            <a:pPr algn="just">
              <a:buFont typeface="Arial" pitchFamily="34" charset="0"/>
              <a:buChar char="•"/>
            </a:pPr>
            <a:endParaRPr lang="en-US" sz="2400" dirty="0"/>
          </a:p>
          <a:p>
            <a:pPr algn="just">
              <a:buFont typeface="Arial" pitchFamily="34" charset="0"/>
              <a:buChar char="•"/>
            </a:pPr>
            <a:r>
              <a:rPr lang="en-US" sz="2400" dirty="0"/>
              <a:t>Quick </a:t>
            </a:r>
            <a:r>
              <a:rPr lang="en-US" sz="2400" dirty="0" smtClean="0"/>
              <a:t>watering locations -128 over IR (up to march 2024)</a:t>
            </a:r>
            <a:endParaRPr lang="en-US" sz="2400" dirty="0"/>
          </a:p>
          <a:p>
            <a:pPr algn="just">
              <a:buFont typeface="Arial" pitchFamily="34" charset="0"/>
              <a:buChar char="•"/>
            </a:pPr>
            <a:endParaRPr lang="en-IN" sz="2400" dirty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876398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Funds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99537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Works of water mgt. can be done under Revenue as well as Plan expenditure depending upon the type of work location etc.</a:t>
            </a:r>
          </a:p>
          <a:p>
            <a:pPr>
              <a:buFont typeface="Arial" pitchFamily="34" charset="0"/>
              <a:buChar char="•"/>
            </a:pPr>
            <a:endParaRPr lang="en-US" sz="2400" b="0" dirty="0" smtClean="0"/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RWHs and water audit for the existing  establishments need to be undertaken on priority using Revenue funds as well as through plan fund, whenever the same are taken as a part of a sanctioned work.</a:t>
            </a:r>
          </a:p>
          <a:p>
            <a:pPr>
              <a:buFont typeface="Arial" pitchFamily="34" charset="0"/>
              <a:buChar char="•"/>
            </a:pPr>
            <a:endParaRPr lang="en-US" sz="2400" b="0" dirty="0" smtClean="0"/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The work of WRPs/ETPs/STPs may be undertaken through regular works programme</a:t>
            </a:r>
            <a:r>
              <a:rPr lang="en-US" b="0" dirty="0" smtClean="0"/>
              <a:t>.</a:t>
            </a:r>
            <a:endParaRPr lang="en-IN" b="0" dirty="0"/>
          </a:p>
        </p:txBody>
      </p:sp>
    </p:spTree>
    <p:extLst>
      <p:ext uri="{BB962C8B-B14F-4D97-AF65-F5344CB8AC3E}">
        <p14:creationId xmlns:p14="http://schemas.microsoft.com/office/powerpoint/2010/main" val="275203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INTRODUCTION</a:t>
            </a:r>
            <a:endParaRPr lang="en-US" sz="3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Many </a:t>
            </a:r>
            <a:r>
              <a:rPr lang="en-US" sz="2400" b="0" dirty="0"/>
              <a:t>regions in our country are currently undergoing the </a:t>
            </a:r>
            <a:r>
              <a:rPr lang="en-US" sz="2400" b="0" dirty="0" smtClean="0"/>
              <a:t>process</a:t>
            </a:r>
            <a:r>
              <a:rPr lang="en-US" sz="2400" b="0" dirty="0"/>
              <a:t> of ‘</a:t>
            </a:r>
            <a:r>
              <a:rPr lang="en-US" sz="2400" dirty="0"/>
              <a:t>water stress</a:t>
            </a:r>
            <a:r>
              <a:rPr lang="en-US" sz="2400" b="0" dirty="0" smtClean="0"/>
              <a:t>’(</a:t>
            </a:r>
            <a:r>
              <a:rPr lang="en-US" sz="2400" b="0" dirty="0"/>
              <a:t>when the water availability falls below 1000 </a:t>
            </a:r>
            <a:r>
              <a:rPr lang="en-US" sz="2400" b="0" dirty="0" smtClean="0"/>
              <a:t>m</a:t>
            </a:r>
            <a:r>
              <a:rPr lang="en-US" sz="2400" b="0" baseline="30000" dirty="0" smtClean="0"/>
              <a:t>3</a:t>
            </a:r>
            <a:r>
              <a:rPr lang="en-US" sz="2400" b="0" dirty="0" smtClean="0"/>
              <a:t> per </a:t>
            </a:r>
            <a:r>
              <a:rPr lang="en-US" sz="2400" b="0" dirty="0"/>
              <a:t>person per </a:t>
            </a:r>
            <a:r>
              <a:rPr lang="en-US" sz="2400" b="0" dirty="0" smtClean="0"/>
              <a:t>day)</a:t>
            </a:r>
            <a:r>
              <a:rPr lang="en-US" sz="2400" b="0" dirty="0"/>
              <a:t> </a:t>
            </a:r>
            <a:endParaRPr lang="en-US" sz="2400" b="0" dirty="0" smtClean="0"/>
          </a:p>
          <a:p>
            <a:pPr>
              <a:buFont typeface="Arial" pitchFamily="34" charset="0"/>
              <a:buChar char="•"/>
            </a:pPr>
            <a:r>
              <a:rPr lang="en-US" sz="2400" b="0" dirty="0"/>
              <a:t>Research shows that by 2025, India, along with many other countries will face a serious scarcity of water. </a:t>
            </a:r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0"/>
            <a:ext cx="4572000" cy="264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7327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Arrangement of Wrp on ppp/boot  base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628"/>
            <a:ext cx="8153400" cy="491917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All ZRs shall attempt to enter into PPP/BOOT arrangements with interested parties by calling tenders with suitable eligibility criteria to install waste water recycling plants on railway land with long term agreement (15-30 yrs.) for buying back recycled water from bidder.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Equivalent amount of fresh water supply may be reduced from the daily consumption.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Railway may also undertake some of the aforesaid works through CSR as per extent  Board’s policy.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8537621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Indian Railway Water Policy</a:t>
            </a:r>
            <a:endParaRPr lang="en-US" sz="3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382000" cy="563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7218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Abbreviations: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233372"/>
          </a:xfrm>
        </p:spPr>
        <p:txBody>
          <a:bodyPr>
            <a:normAutofit lnSpcReduction="10000"/>
          </a:bodyPr>
          <a:lstStyle/>
          <a:p>
            <a:r>
              <a:rPr lang="en-US" sz="2000" b="0" dirty="0" smtClean="0"/>
              <a:t>ETP: Effluent Treatment Plant; : To treat waste water</a:t>
            </a:r>
          </a:p>
          <a:p>
            <a:r>
              <a:rPr lang="en-US" sz="2000" b="0" dirty="0" smtClean="0"/>
              <a:t>STP: Sewage </a:t>
            </a:r>
            <a:r>
              <a:rPr lang="en-US" sz="2000" b="0" dirty="0"/>
              <a:t>Treatment </a:t>
            </a:r>
            <a:r>
              <a:rPr lang="en-US" sz="2000" b="0" dirty="0" smtClean="0"/>
              <a:t>Plant</a:t>
            </a:r>
            <a:r>
              <a:rPr lang="en-US" sz="2000" b="0" dirty="0"/>
              <a:t> </a:t>
            </a:r>
            <a:r>
              <a:rPr lang="en-US" sz="2000" b="0" dirty="0" smtClean="0"/>
              <a:t> : To </a:t>
            </a:r>
            <a:r>
              <a:rPr lang="en-US" sz="2000" b="0" dirty="0"/>
              <a:t>treat waste water</a:t>
            </a:r>
            <a:endParaRPr lang="en-US" sz="2000" b="0" dirty="0" smtClean="0"/>
          </a:p>
          <a:p>
            <a:r>
              <a:rPr lang="en-US" sz="2000" b="0" dirty="0" smtClean="0"/>
              <a:t>WRP: Water Recycling plant :  To recycle water</a:t>
            </a:r>
          </a:p>
          <a:p>
            <a:r>
              <a:rPr lang="en-US" sz="2000" b="0" dirty="0"/>
              <a:t>CWMA- Composite water mgt. </a:t>
            </a:r>
            <a:r>
              <a:rPr lang="en-US" sz="2000" b="0" dirty="0" smtClean="0"/>
              <a:t>authority</a:t>
            </a:r>
          </a:p>
          <a:p>
            <a:r>
              <a:rPr lang="en-US" sz="2000" b="0" dirty="0" smtClean="0">
                <a:cs typeface="Andalus" pitchFamily="18" charset="-78"/>
              </a:rPr>
              <a:t>CGWB-Central </a:t>
            </a:r>
            <a:r>
              <a:rPr lang="en-US" sz="2000" b="0" dirty="0">
                <a:cs typeface="Andalus" pitchFamily="18" charset="-78"/>
              </a:rPr>
              <a:t>Ground Water Board categorization. </a:t>
            </a:r>
            <a:endParaRPr lang="en-US" sz="2000" dirty="0" smtClean="0"/>
          </a:p>
          <a:p>
            <a:r>
              <a:rPr lang="en-US" sz="2000" b="0" dirty="0" smtClean="0"/>
              <a:t>BCM</a:t>
            </a:r>
            <a:r>
              <a:rPr lang="en-US" sz="2000" dirty="0"/>
              <a:t>: </a:t>
            </a:r>
            <a:r>
              <a:rPr lang="en-US" sz="2000" b="0" dirty="0"/>
              <a:t>billion cubic meters  – (1km</a:t>
            </a:r>
            <a:r>
              <a:rPr lang="en-US" sz="2000" b="0" baseline="30000" dirty="0"/>
              <a:t>3</a:t>
            </a:r>
            <a:r>
              <a:rPr lang="en-US" sz="2000" b="0" dirty="0"/>
              <a:t> = 1 BCM</a:t>
            </a:r>
            <a:r>
              <a:rPr lang="en-US" sz="2000" b="0" dirty="0" smtClean="0"/>
              <a:t>).</a:t>
            </a:r>
          </a:p>
          <a:p>
            <a:pPr marL="0" indent="0"/>
            <a:r>
              <a:rPr lang="en-US" sz="2000" b="0" dirty="0"/>
              <a:t>National Commission on Integrated Water Resources Development (NCIWRD</a:t>
            </a:r>
            <a:r>
              <a:rPr lang="en-US" sz="2000" b="0" dirty="0" smtClean="0"/>
              <a:t>)</a:t>
            </a:r>
          </a:p>
          <a:p>
            <a:pPr marL="0" indent="0"/>
            <a:r>
              <a:rPr lang="en-US" sz="2000" b="0" dirty="0" smtClean="0"/>
              <a:t>CPWD -</a:t>
            </a:r>
            <a:r>
              <a:rPr lang="en-IN" sz="2000" b="0" dirty="0"/>
              <a:t>Central Public Works Department</a:t>
            </a:r>
            <a:endParaRPr lang="en-US" sz="2000" b="0" dirty="0" smtClean="0"/>
          </a:p>
          <a:p>
            <a:pPr marL="0" indent="0"/>
            <a:r>
              <a:rPr lang="en-US" sz="2000" b="0" dirty="0" smtClean="0"/>
              <a:t>PPP-</a:t>
            </a:r>
            <a:r>
              <a:rPr lang="en-IN" sz="2000" b="0" dirty="0"/>
              <a:t>Public-Private </a:t>
            </a:r>
            <a:r>
              <a:rPr lang="en-IN" sz="2000" b="0" dirty="0" smtClean="0"/>
              <a:t>Partnership</a:t>
            </a:r>
          </a:p>
          <a:p>
            <a:pPr marL="0" indent="0"/>
            <a:r>
              <a:rPr lang="en-US" sz="2000" b="0" dirty="0" smtClean="0"/>
              <a:t>BOOT-</a:t>
            </a:r>
            <a:r>
              <a:rPr lang="en-IN" sz="2000" b="0" dirty="0"/>
              <a:t>Build-Own-Operate-Transfer</a:t>
            </a:r>
            <a:endParaRPr lang="en-US" sz="2000" b="0" dirty="0"/>
          </a:p>
          <a:p>
            <a:pPr marL="0" indent="0"/>
            <a:endParaRPr lang="en-US" b="0" dirty="0"/>
          </a:p>
          <a:p>
            <a:endParaRPr lang="en-US" b="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26393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Up to march 2024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00628"/>
            <a:ext cx="8229600" cy="4995372"/>
          </a:xfrm>
        </p:spPr>
        <p:txBody>
          <a:bodyPr>
            <a:normAutofit/>
          </a:bodyPr>
          <a:lstStyle/>
          <a:p>
            <a:r>
              <a:rPr lang="en-US" sz="2400" b="0" dirty="0" smtClean="0"/>
              <a:t>Eco- smart stations 36 (water &amp; energy audit)</a:t>
            </a:r>
          </a:p>
          <a:p>
            <a:r>
              <a:rPr lang="en-US" sz="2400" b="0" dirty="0"/>
              <a:t> </a:t>
            </a:r>
            <a:endParaRPr lang="en-US" sz="2400" b="0" dirty="0" smtClean="0"/>
          </a:p>
          <a:p>
            <a:r>
              <a:rPr lang="en-US" sz="2400" b="0" dirty="0" smtClean="0"/>
              <a:t>STP-: </a:t>
            </a:r>
            <a:r>
              <a:rPr lang="en-US" sz="2400" b="0" dirty="0"/>
              <a:t>Treated water is often reused for cleaning trains, platforms, and other railway operations, as well as for irrigation and toilet flushing, reducing fresh water </a:t>
            </a:r>
            <a:r>
              <a:rPr lang="en-US" sz="2400" b="0" dirty="0" smtClean="0"/>
              <a:t>consumption</a:t>
            </a:r>
          </a:p>
          <a:p>
            <a:endParaRPr lang="en-US" sz="2400" b="0" dirty="0" smtClean="0"/>
          </a:p>
          <a:p>
            <a:r>
              <a:rPr lang="en-US" sz="2400" b="0" dirty="0" smtClean="0"/>
              <a:t>Ponmalai (Trichy Division) : The </a:t>
            </a:r>
            <a:r>
              <a:rPr lang="en-US" sz="2400" b="0" dirty="0"/>
              <a:t>treated water is used to maintain green spaces </a:t>
            </a:r>
            <a:r>
              <a:rPr lang="en-US" sz="2400" b="0" dirty="0" smtClean="0"/>
              <a:t>&amp; gardens </a:t>
            </a:r>
            <a:r>
              <a:rPr lang="en-US" sz="2400" b="0" dirty="0"/>
              <a:t>at the railway's rest houses.</a:t>
            </a:r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35177748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UNO &amp; NITI AAYOG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0628"/>
            <a:ext cx="8381999" cy="553194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b="0" dirty="0" smtClean="0"/>
              <a:t>According </a:t>
            </a:r>
            <a:r>
              <a:rPr lang="en-US" sz="2200" b="0" dirty="0"/>
              <a:t>to the report of Niti Ayog, </a:t>
            </a:r>
            <a:r>
              <a:rPr lang="en-US" sz="2200" b="0" dirty="0" smtClean="0"/>
              <a:t>GoI, </a:t>
            </a:r>
            <a:r>
              <a:rPr lang="en-US" sz="2200" b="0" dirty="0"/>
              <a:t>the states of Maharashtra, Gujarat, Karnataka, Jharkhand, Andhra Pradesh and Rajasthan, Uttar Pradesh, Punjab, Delhi, Bengaluru, and Chennai have been facing serious Water scarcity since </a:t>
            </a:r>
            <a:r>
              <a:rPr lang="en-US" sz="2200" b="0" dirty="0" smtClean="0"/>
              <a:t>2018</a:t>
            </a:r>
          </a:p>
          <a:p>
            <a:endParaRPr lang="en-US" b="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err="1"/>
              <a:t>Gujrat</a:t>
            </a:r>
            <a:r>
              <a:rPr lang="en-US" sz="2000" dirty="0"/>
              <a:t>-</a:t>
            </a:r>
            <a:r>
              <a:rPr lang="en-US" sz="2000" b="0" dirty="0"/>
              <a:t> Jal Jeevan Mission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Maharashtra-</a:t>
            </a:r>
            <a:r>
              <a:rPr lang="en-US" sz="2000" b="0" dirty="0"/>
              <a:t> </a:t>
            </a:r>
            <a:r>
              <a:rPr lang="en-US" sz="2000" b="0" dirty="0" err="1"/>
              <a:t>Jalyukt</a:t>
            </a:r>
            <a:r>
              <a:rPr lang="en-US" sz="2000" b="0" dirty="0"/>
              <a:t> </a:t>
            </a:r>
            <a:r>
              <a:rPr lang="en-US" sz="2000" b="0" dirty="0" err="1"/>
              <a:t>Shivar</a:t>
            </a:r>
            <a:r>
              <a:rPr lang="en-US" sz="2000" b="0" dirty="0"/>
              <a:t> Abhiyan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Bihar –</a:t>
            </a:r>
            <a:r>
              <a:rPr lang="en-US" sz="2000" b="0" dirty="0"/>
              <a:t> Jal </a:t>
            </a:r>
            <a:r>
              <a:rPr lang="en-US" sz="2000" b="0" dirty="0" err="1"/>
              <a:t>jeevan</a:t>
            </a:r>
            <a:r>
              <a:rPr lang="en-US" sz="2000" b="0" dirty="0"/>
              <a:t> </a:t>
            </a:r>
            <a:r>
              <a:rPr lang="en-US" sz="2000" b="0" dirty="0" err="1" smtClean="0"/>
              <a:t>hariyali</a:t>
            </a:r>
            <a:endParaRPr lang="en-US" sz="2000" b="0" dirty="0" smtClean="0"/>
          </a:p>
          <a:p>
            <a:endParaRPr lang="en-US" sz="2000" b="0" dirty="0" smtClean="0"/>
          </a:p>
          <a:p>
            <a:endParaRPr lang="en-US" sz="2000" b="0" dirty="0"/>
          </a:p>
          <a:p>
            <a:pPr>
              <a:buFont typeface="Wingdings" pitchFamily="2" charset="2"/>
              <a:buChar char="Ø"/>
            </a:pPr>
            <a:endParaRPr lang="en-US" sz="2000" b="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Overexploitation of Groundwater: 256 of 700</a:t>
            </a:r>
            <a:r>
              <a:rPr lang="en-US" sz="2000" b="0" dirty="0"/>
              <a:t> districts in India have reported </a:t>
            </a:r>
            <a:r>
              <a:rPr lang="en-US" sz="2000" dirty="0"/>
              <a:t>critical or overexploited groundwater levels</a:t>
            </a:r>
            <a:r>
              <a:rPr lang="en-US" sz="2000" b="0" dirty="0"/>
              <a:t> according to the most recent study of the </a:t>
            </a:r>
            <a:r>
              <a:rPr lang="en-US" sz="2000" dirty="0">
                <a:hlinkClick r:id="rId2"/>
              </a:rPr>
              <a:t>Central Ground Water Board.</a:t>
            </a:r>
            <a:endParaRPr lang="en-US" sz="2000" dirty="0"/>
          </a:p>
          <a:p>
            <a:endParaRPr lang="en-US" dirty="0" smtClean="0"/>
          </a:p>
          <a:p>
            <a:endParaRPr lang="en-US" b="0" dirty="0"/>
          </a:p>
          <a:p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3621087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1751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53440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Current Government Initiatives Related to Water </a:t>
            </a:r>
            <a:r>
              <a:rPr lang="en-US" sz="2400" b="1" dirty="0" smtClean="0">
                <a:solidFill>
                  <a:srgbClr val="FF0000"/>
                </a:solidFill>
              </a:rPr>
              <a:t>Management IN INDIA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600200"/>
            <a:ext cx="7520940" cy="42672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400" b="0" dirty="0" smtClean="0"/>
              <a:t>National aquifer mapping and management program</a:t>
            </a:r>
          </a:p>
          <a:p>
            <a:pPr>
              <a:buFont typeface="+mj-lt"/>
              <a:buAutoNum type="arabicPeriod"/>
            </a:pPr>
            <a:r>
              <a:rPr lang="en-US" sz="2400" b="0" dirty="0" smtClean="0"/>
              <a:t>Jal shakti abhiyan</a:t>
            </a:r>
          </a:p>
          <a:p>
            <a:pPr>
              <a:buFont typeface="+mj-lt"/>
              <a:buAutoNum type="arabicPeriod"/>
            </a:pPr>
            <a:r>
              <a:rPr lang="en-US" sz="2400" b="0" dirty="0" smtClean="0"/>
              <a:t>National water policy, 2012</a:t>
            </a:r>
          </a:p>
          <a:p>
            <a:pPr>
              <a:buFont typeface="+mj-lt"/>
              <a:buAutoNum type="arabicPeriod"/>
            </a:pPr>
            <a:r>
              <a:rPr lang="en-US" sz="2400" b="0" dirty="0" smtClean="0"/>
              <a:t>Atal bhujal yojana- Central </a:t>
            </a:r>
            <a:r>
              <a:rPr lang="en-US" sz="2400" b="0" dirty="0"/>
              <a:t>sector scheme for fascilating ground water mgt</a:t>
            </a:r>
            <a:r>
              <a:rPr lang="en-US" sz="2400" b="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sz="2400" b="0" dirty="0" smtClean="0"/>
              <a:t>Jal jeevan mission-2019</a:t>
            </a:r>
            <a:endParaRPr lang="en-IN" sz="2400" b="0" dirty="0"/>
          </a:p>
        </p:txBody>
      </p:sp>
    </p:spTree>
    <p:extLst>
      <p:ext uri="{BB962C8B-B14F-4D97-AF65-F5344CB8AC3E}">
        <p14:creationId xmlns:p14="http://schemas.microsoft.com/office/powerpoint/2010/main" val="42274195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Jal jeevan mission - 2019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628"/>
            <a:ext cx="8229600" cy="3579849"/>
          </a:xfrm>
        </p:spPr>
        <p:txBody>
          <a:bodyPr/>
          <a:lstStyle/>
          <a:p>
            <a:pPr algn="just" fontAlgn="ctr"/>
            <a:r>
              <a:rPr lang="en-US" sz="2000" b="0" dirty="0"/>
              <a:t>The Har Ghar Jal scheme, </a:t>
            </a:r>
            <a:r>
              <a:rPr lang="en-US" sz="2000" b="0" dirty="0" smtClean="0"/>
              <a:t>or the </a:t>
            </a:r>
            <a:r>
              <a:rPr lang="en-US" sz="2000" b="0" dirty="0"/>
              <a:t>Jal Jeevan Mission, has been implemented in several states and Union Territories in India: The scheme aims to provide </a:t>
            </a:r>
            <a:r>
              <a:rPr lang="en-US" sz="2000" b="0" dirty="0" smtClean="0"/>
              <a:t>clean &amp; sufficient drinking </a:t>
            </a:r>
            <a:r>
              <a:rPr lang="en-US" sz="2000" b="0" dirty="0"/>
              <a:t>water to all rural </a:t>
            </a:r>
            <a:r>
              <a:rPr lang="en-US" sz="2000" b="0" dirty="0" smtClean="0"/>
              <a:t>Indian homes through tap water by </a:t>
            </a:r>
            <a:r>
              <a:rPr lang="en-US" sz="2000" b="0" dirty="0"/>
              <a:t>2024. </a:t>
            </a:r>
          </a:p>
          <a:p>
            <a:r>
              <a:rPr lang="en-US" b="0" dirty="0"/>
              <a:t/>
            </a:r>
            <a:br>
              <a:rPr lang="en-US" b="0" dirty="0"/>
            </a:b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739581"/>
              </p:ext>
            </p:extLst>
          </p:nvPr>
        </p:nvGraphicFramePr>
        <p:xfrm>
          <a:off x="457200" y="2362198"/>
          <a:ext cx="8229600" cy="4191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890"/>
                <a:gridCol w="5361710"/>
              </a:tblGrid>
              <a:tr h="4041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Coverage</a:t>
                      </a:r>
                      <a:endParaRPr lang="en-IN" dirty="0"/>
                    </a:p>
                  </a:txBody>
                  <a:tcPr/>
                </a:tc>
              </a:tr>
              <a:tr h="697578"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Goa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first state certified as 100% tap water access in all rural houses by August 2022</a:t>
                      </a:r>
                      <a:endParaRPr lang="en-IN" dirty="0"/>
                    </a:p>
                  </a:txBody>
                  <a:tcPr/>
                </a:tc>
              </a:tr>
              <a:tr h="996539"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Dadra and Nagar Haveli and Daman and Diu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first Union Territory certified as "Har Ghar Jal" in August 2022, with 100% tap water access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697578"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Arunachal Pradesh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97.83% of rural areas have tap water connections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697578"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Bihar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96.42% of rural areas have tap water connections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697578"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Uttarakhand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87.79% of rural areas have tap water connections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399"/>
            <a:ext cx="1447800" cy="106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0397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C468B6-F943-49AD-98CA-52E790EBF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28800"/>
            <a:ext cx="8143056" cy="3324200"/>
          </a:xfrm>
        </p:spPr>
        <p:txBody>
          <a:bodyPr>
            <a:normAutofit fontScale="40000" lnSpcReduction="20000"/>
          </a:bodyPr>
          <a:lstStyle/>
          <a:p>
            <a:pPr marL="0" indent="0" algn="ctr"/>
            <a:r>
              <a:rPr lang="en-US" sz="7000" b="0" dirty="0" smtClean="0">
                <a:solidFill>
                  <a:srgbClr val="FF0000"/>
                </a:solidFill>
                <a:latin typeface="Arial Black" pitchFamily="34" charset="0"/>
              </a:rPr>
              <a:t>This </a:t>
            </a:r>
            <a:r>
              <a:rPr lang="en-US" sz="7000" b="0" dirty="0">
                <a:solidFill>
                  <a:srgbClr val="FF0000"/>
                </a:solidFill>
                <a:latin typeface="Arial Black" pitchFamily="34" charset="0"/>
              </a:rPr>
              <a:t>is exactly what we fear will happen very soon, if we </a:t>
            </a:r>
            <a:r>
              <a:rPr lang="en-US" sz="7000" b="0" dirty="0" smtClean="0">
                <a:solidFill>
                  <a:srgbClr val="FF0000"/>
                </a:solidFill>
                <a:latin typeface="Arial Black" pitchFamily="34" charset="0"/>
              </a:rPr>
              <a:t>don’t </a:t>
            </a:r>
            <a:r>
              <a:rPr lang="en-US" sz="7000" b="0" dirty="0">
                <a:solidFill>
                  <a:srgbClr val="FF0000"/>
                </a:solidFill>
                <a:latin typeface="Arial Black" pitchFamily="34" charset="0"/>
              </a:rPr>
              <a:t>wisely use </a:t>
            </a:r>
            <a:r>
              <a:rPr lang="en-US" sz="7000" b="0" dirty="0" smtClean="0">
                <a:solidFill>
                  <a:srgbClr val="FF0000"/>
                </a:solidFill>
                <a:latin typeface="Arial Black" pitchFamily="34" charset="0"/>
              </a:rPr>
              <a:t>&amp; </a:t>
            </a:r>
            <a:r>
              <a:rPr lang="en-US" sz="7000" b="0" dirty="0">
                <a:solidFill>
                  <a:srgbClr val="FF0000"/>
                </a:solidFill>
                <a:latin typeface="Arial Black" pitchFamily="34" charset="0"/>
              </a:rPr>
              <a:t>conserve our water resources.</a:t>
            </a:r>
            <a:endParaRPr lang="en-US" sz="7000" b="0" dirty="0" smtClean="0">
              <a:solidFill>
                <a:srgbClr val="FF0000"/>
              </a:solidFill>
              <a:latin typeface="Arial Black" pitchFamily="34" charset="0"/>
              <a:cs typeface="Aparajita" pitchFamily="18" charset="0"/>
            </a:endParaRPr>
          </a:p>
          <a:p>
            <a:pPr marL="0" indent="0" algn="ctr">
              <a:buNone/>
            </a:pPr>
            <a:endParaRPr lang="en-US" sz="9500" dirty="0" smtClean="0">
              <a:solidFill>
                <a:srgbClr val="00B050"/>
              </a:solidFill>
              <a:latin typeface="Aparajita" pitchFamily="18" charset="0"/>
              <a:cs typeface="Aparajita" pitchFamily="18" charset="0"/>
            </a:endParaRPr>
          </a:p>
          <a:p>
            <a:pPr marL="0" indent="0" algn="ctr">
              <a:buNone/>
            </a:pPr>
            <a:r>
              <a:rPr lang="en-US" sz="22000" dirty="0" smtClean="0">
                <a:solidFill>
                  <a:srgbClr val="00B050"/>
                </a:solidFill>
                <a:latin typeface="Aparajita" pitchFamily="18" charset="0"/>
                <a:cs typeface="Aparajita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94035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Some Facts </a:t>
            </a:r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and Figures</a:t>
            </a:r>
            <a:br>
              <a:rPr lang="en-US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endParaRPr lang="en-US" sz="3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91917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The </a:t>
            </a:r>
            <a:r>
              <a:rPr lang="en-US" sz="2400" b="0" dirty="0"/>
              <a:t>total volume of water on earth’s surface- 96.5%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/>
              <a:t>The total </a:t>
            </a:r>
            <a:r>
              <a:rPr lang="en-US" sz="2400" b="0" dirty="0" smtClean="0"/>
              <a:t>volume</a:t>
            </a:r>
            <a:r>
              <a:rPr lang="en-US" sz="2400" b="0" dirty="0"/>
              <a:t> of usable freshwater- 2.5%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/>
              <a:t>The </a:t>
            </a:r>
            <a:r>
              <a:rPr lang="en-US" sz="2400" b="0" dirty="0" smtClean="0"/>
              <a:t>vol.of </a:t>
            </a:r>
            <a:r>
              <a:rPr lang="en-US" sz="2400" b="0" dirty="0"/>
              <a:t>freshwater in ice-sheets </a:t>
            </a:r>
            <a:r>
              <a:rPr lang="en-US" sz="2400" b="0" dirty="0" smtClean="0"/>
              <a:t>&amp; glaciers- </a:t>
            </a:r>
            <a:r>
              <a:rPr lang="en-US" sz="2400" b="0" dirty="0"/>
              <a:t>70%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/>
              <a:t>Stored groundwater- 30%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/>
              <a:t>Precipitation (rainfall) in India- 4% of earth’s total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/>
              <a:t>India’s rank in the world for water availability per person (per annum)- 133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31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SURFACE WATER &amp; GROUND WATER</a:t>
            </a:r>
            <a:endParaRPr lang="en-US" sz="3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628"/>
            <a:ext cx="8305800" cy="5452572"/>
          </a:xfrm>
        </p:spPr>
        <p:txBody>
          <a:bodyPr>
            <a:normAutofit/>
          </a:bodyPr>
          <a:lstStyle/>
          <a:p>
            <a:pPr algn="just"/>
            <a:r>
              <a:rPr lang="en-US" sz="2400" b="0" dirty="0"/>
              <a:t>Surface water participates in the water cycle, which involves the movement of water to and from the </a:t>
            </a:r>
            <a:r>
              <a:rPr lang="en-US" sz="2400" b="0" dirty="0" smtClean="0"/>
              <a:t>Earth’s surface. Evaporation</a:t>
            </a:r>
            <a:r>
              <a:rPr lang="en-US" sz="2400" b="0" dirty="0"/>
              <a:t> and seepage of water into the ground, cause water bodies to lose </a:t>
            </a:r>
            <a:r>
              <a:rPr lang="en-US" sz="2400" b="0" dirty="0" smtClean="0"/>
              <a:t>water. </a:t>
            </a:r>
            <a:r>
              <a:rPr lang="en-US" sz="2400" b="0" dirty="0"/>
              <a:t>Water that seeps deep into the ground is called groundwater.</a:t>
            </a:r>
          </a:p>
          <a:p>
            <a:pPr algn="just"/>
            <a:r>
              <a:rPr lang="en-US" sz="2400" b="0" dirty="0"/>
              <a:t>Surface water and groundwater are reservoirs that can feed into each other.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9327"/>
            <a:ext cx="3938587" cy="268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2400"/>
            <a:ext cx="4114800" cy="265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323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types of surface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628"/>
            <a:ext cx="8229600" cy="5376372"/>
          </a:xfrm>
        </p:spPr>
        <p:txBody>
          <a:bodyPr>
            <a:noAutofit/>
          </a:bodyPr>
          <a:lstStyle/>
          <a:p>
            <a:r>
              <a:rPr lang="en-US" sz="2400" b="0" dirty="0"/>
              <a:t>There are three types </a:t>
            </a:r>
            <a:r>
              <a:rPr lang="en-US" sz="2400" b="0" dirty="0" smtClean="0"/>
              <a:t>:</a:t>
            </a:r>
          </a:p>
          <a:p>
            <a:r>
              <a:rPr lang="en-US" sz="2400" b="0" dirty="0"/>
              <a:t> </a:t>
            </a:r>
            <a:r>
              <a:rPr lang="en-US" sz="2400" dirty="0" smtClean="0"/>
              <a:t>(I) </a:t>
            </a:r>
            <a:r>
              <a:rPr lang="en-US" sz="2400" dirty="0"/>
              <a:t>Perennial, or permanent </a:t>
            </a:r>
            <a:r>
              <a:rPr lang="en-US" sz="2400" dirty="0" smtClean="0"/>
              <a:t>: </a:t>
            </a:r>
            <a:r>
              <a:rPr lang="en-US" sz="2400" b="0" dirty="0" smtClean="0"/>
              <a:t>Persists </a:t>
            </a:r>
            <a:r>
              <a:rPr lang="en-US" sz="2400" b="0" dirty="0"/>
              <a:t>throughout the year and is replenished with groundwater when there </a:t>
            </a:r>
            <a:r>
              <a:rPr lang="en-US" sz="2400" b="0" dirty="0" smtClean="0"/>
              <a:t>is little </a:t>
            </a:r>
            <a:r>
              <a:rPr lang="en-US" sz="2400" b="0" dirty="0" err="1" smtClean="0"/>
              <a:t>pption</a:t>
            </a:r>
            <a:r>
              <a:rPr lang="en-US" sz="2400" b="0" dirty="0" smtClean="0"/>
              <a:t>. e.g.  Lakes, rivers, and wetlands(marshes and swamps) </a:t>
            </a:r>
          </a:p>
          <a:p>
            <a:endParaRPr lang="en-US" sz="2400" b="0" dirty="0" smtClean="0"/>
          </a:p>
          <a:p>
            <a:r>
              <a:rPr lang="en-US" sz="2400" dirty="0" smtClean="0"/>
              <a:t>(II)</a:t>
            </a:r>
            <a:r>
              <a:rPr lang="en-US" sz="2400" dirty="0"/>
              <a:t> Ephemeral, or semi-permanent </a:t>
            </a:r>
            <a:r>
              <a:rPr lang="en-US" sz="2400" dirty="0" smtClean="0"/>
              <a:t>: </a:t>
            </a:r>
            <a:r>
              <a:rPr lang="en-US" sz="2400" b="0" dirty="0" smtClean="0"/>
              <a:t>Exists </a:t>
            </a:r>
            <a:r>
              <a:rPr lang="en-US" sz="2400" b="0" dirty="0"/>
              <a:t>for only part of the year. </a:t>
            </a:r>
            <a:r>
              <a:rPr lang="en-US" sz="2400" b="0" dirty="0" smtClean="0"/>
              <a:t>It includes </a:t>
            </a:r>
            <a:r>
              <a:rPr lang="en-US" sz="2400" b="0" dirty="0"/>
              <a:t>small creeks, lagoons, and water holes. </a:t>
            </a:r>
            <a:endParaRPr lang="en-US" sz="2400" b="0" dirty="0" smtClean="0"/>
          </a:p>
          <a:p>
            <a:r>
              <a:rPr lang="en-US" sz="2400" b="0" dirty="0"/>
              <a:t> </a:t>
            </a:r>
            <a:r>
              <a:rPr lang="en-US" sz="2400" b="0" dirty="0" smtClean="0"/>
              <a:t> </a:t>
            </a:r>
          </a:p>
          <a:p>
            <a:r>
              <a:rPr lang="en-US" sz="2400" dirty="0" smtClean="0"/>
              <a:t>(III)Man-made : </a:t>
            </a:r>
            <a:r>
              <a:rPr lang="en-US" sz="2400" b="0" dirty="0" smtClean="0"/>
              <a:t>Found </a:t>
            </a:r>
            <a:r>
              <a:rPr lang="en-US" sz="2400" b="0" dirty="0"/>
              <a:t>in artificial structures, such as dams </a:t>
            </a:r>
            <a:r>
              <a:rPr lang="en-US" sz="2400" b="0" dirty="0" smtClean="0"/>
              <a:t>,ponds, wells, canals and </a:t>
            </a:r>
            <a:r>
              <a:rPr lang="en-US" sz="2400" b="0" dirty="0"/>
              <a:t>constructed wetlands.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9720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GROUND WATER</a:t>
            </a:r>
            <a:endParaRPr lang="en-US" sz="3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00628"/>
            <a:ext cx="7772400" cy="3579849"/>
          </a:xfrm>
        </p:spPr>
        <p:txBody>
          <a:bodyPr>
            <a:normAutofit/>
          </a:bodyPr>
          <a:lstStyle/>
          <a:p>
            <a:r>
              <a:rPr lang="en-US" sz="2400" b="0" dirty="0"/>
              <a:t>Groundwater is the water present beneath Earth's surface in rock and soil pore spaces and in the fractures of rock formations.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5562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55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5E6FAF-CA4E-4A17-9F90-DEFF6A1EF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8600"/>
            <a:ext cx="6667500" cy="685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Sources of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945666-6162-4608-B095-6EA2E69B3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66800"/>
            <a:ext cx="8001000" cy="5562600"/>
          </a:xfrm>
        </p:spPr>
        <p:txBody>
          <a:bodyPr>
            <a:normAutofit fontScale="25000" lnSpcReduction="20000"/>
          </a:bodyPr>
          <a:lstStyle/>
          <a:p>
            <a:pPr marL="385763" indent="-385763">
              <a:buAutoNum type="arabicPeriod"/>
            </a:pPr>
            <a:r>
              <a:rPr lang="en-US" sz="9600" dirty="0"/>
              <a:t>Surface water:</a:t>
            </a:r>
          </a:p>
          <a:p>
            <a:pPr marL="0" indent="0" algn="just">
              <a:buNone/>
            </a:pPr>
            <a:r>
              <a:rPr lang="en-US" sz="9600" b="0" dirty="0"/>
              <a:t>      a. Rivers: i) Himalayan </a:t>
            </a:r>
            <a:r>
              <a:rPr lang="en-US" sz="9600" b="0" dirty="0" smtClean="0"/>
              <a:t>Rivers</a:t>
            </a:r>
          </a:p>
          <a:p>
            <a:pPr marL="0" indent="0" algn="just">
              <a:buNone/>
            </a:pPr>
            <a:r>
              <a:rPr lang="en-US" sz="9600" b="0" dirty="0"/>
              <a:t> </a:t>
            </a:r>
            <a:r>
              <a:rPr lang="en-US" sz="9600" b="0" dirty="0" smtClean="0"/>
              <a:t>                        (Ganga</a:t>
            </a:r>
            <a:r>
              <a:rPr lang="en-US" sz="9600" b="0" dirty="0"/>
              <a:t>, </a:t>
            </a:r>
            <a:r>
              <a:rPr lang="en-US" sz="9600" b="0" dirty="0" smtClean="0"/>
              <a:t>Indus &amp; Brahmaputra</a:t>
            </a:r>
            <a:r>
              <a:rPr lang="en-US" sz="9600" b="0" dirty="0" smtClean="0">
                <a:solidFill>
                  <a:prstClr val="black"/>
                </a:solidFill>
              </a:rPr>
              <a:t>             	 	</a:t>
            </a:r>
            <a:r>
              <a:rPr lang="en-US" sz="9600" b="0" dirty="0">
                <a:solidFill>
                  <a:prstClr val="black"/>
                </a:solidFill>
              </a:rPr>
              <a:t> </a:t>
            </a:r>
            <a:r>
              <a:rPr lang="en-US" sz="9600" b="0" dirty="0" smtClean="0">
                <a:solidFill>
                  <a:prstClr val="black"/>
                </a:solidFill>
              </a:rPr>
              <a:t>          ii)Peninsular River   						(Mahanadi,Krishna,Godavari,Kaveri </a:t>
            </a:r>
            <a:endParaRPr lang="en-US" sz="9600" b="0" dirty="0">
              <a:solidFill>
                <a:prstClr val="black"/>
              </a:solidFill>
            </a:endParaRPr>
          </a:p>
          <a:p>
            <a:pPr marL="0" indent="0" fontAlgn="base">
              <a:buNone/>
            </a:pPr>
            <a:r>
              <a:rPr lang="en-US" sz="9600" b="0" dirty="0">
                <a:solidFill>
                  <a:prstClr val="black"/>
                </a:solidFill>
              </a:rPr>
              <a:t>       b. Lakes</a:t>
            </a:r>
          </a:p>
          <a:p>
            <a:pPr marL="0" indent="0" fontAlgn="base">
              <a:buNone/>
            </a:pPr>
            <a:r>
              <a:rPr lang="en-US" sz="9600" b="0" dirty="0">
                <a:solidFill>
                  <a:srgbClr val="000000"/>
                </a:solidFill>
              </a:rPr>
              <a:t>       c. </a:t>
            </a:r>
            <a:r>
              <a:rPr lang="en-US" sz="9600" b="0" dirty="0" smtClean="0">
                <a:solidFill>
                  <a:srgbClr val="000000"/>
                </a:solidFill>
              </a:rPr>
              <a:t>Ponds</a:t>
            </a:r>
            <a:endParaRPr lang="en-US" sz="9600" b="0" dirty="0">
              <a:solidFill>
                <a:srgbClr val="000000"/>
              </a:solidFill>
            </a:endParaRPr>
          </a:p>
          <a:p>
            <a:pPr marL="0" indent="0" fontAlgn="base">
              <a:buNone/>
            </a:pPr>
            <a:r>
              <a:rPr lang="en-US" sz="9600" b="0" dirty="0">
                <a:solidFill>
                  <a:srgbClr val="000000"/>
                </a:solidFill>
              </a:rPr>
              <a:t>       d. </a:t>
            </a:r>
            <a:r>
              <a:rPr lang="en-US" sz="9600" b="0" dirty="0" smtClean="0">
                <a:solidFill>
                  <a:srgbClr val="000000"/>
                </a:solidFill>
              </a:rPr>
              <a:t>Streams</a:t>
            </a:r>
          </a:p>
          <a:p>
            <a:pPr marL="0" indent="0" fontAlgn="base">
              <a:buNone/>
            </a:pPr>
            <a:r>
              <a:rPr lang="en-US" sz="9600" b="0" dirty="0">
                <a:solidFill>
                  <a:srgbClr val="000000"/>
                </a:solidFill>
              </a:rPr>
              <a:t> </a:t>
            </a:r>
            <a:r>
              <a:rPr lang="en-US" sz="9600" b="0" dirty="0" smtClean="0">
                <a:solidFill>
                  <a:srgbClr val="000000"/>
                </a:solidFill>
              </a:rPr>
              <a:t>      e. Oceans</a:t>
            </a:r>
            <a:endParaRPr lang="en-US" sz="9600" b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9600" dirty="0" smtClean="0"/>
              <a:t>2</a:t>
            </a:r>
            <a:r>
              <a:rPr lang="en-US" sz="9600" dirty="0"/>
              <a:t>. Under Ground water:</a:t>
            </a:r>
          </a:p>
          <a:p>
            <a:pPr marL="0" indent="0" fontAlgn="base">
              <a:buNone/>
            </a:pPr>
            <a:r>
              <a:rPr lang="en-US" sz="9600" b="0" dirty="0"/>
              <a:t>            a. </a:t>
            </a:r>
            <a:r>
              <a:rPr lang="en-US" sz="9600" b="0" dirty="0">
                <a:solidFill>
                  <a:srgbClr val="000000"/>
                </a:solidFill>
              </a:rPr>
              <a:t>Open Wells</a:t>
            </a:r>
          </a:p>
          <a:p>
            <a:pPr marL="0" indent="0" fontAlgn="base">
              <a:buNone/>
            </a:pPr>
            <a:r>
              <a:rPr lang="en-US" sz="9600" b="0" dirty="0">
                <a:solidFill>
                  <a:srgbClr val="000000"/>
                </a:solidFill>
              </a:rPr>
              <a:t>            b. Tube Wells</a:t>
            </a:r>
          </a:p>
          <a:p>
            <a:pPr marL="0" indent="0" fontAlgn="base">
              <a:buNone/>
            </a:pPr>
            <a:r>
              <a:rPr lang="en-US" sz="9600" b="0" dirty="0">
                <a:solidFill>
                  <a:srgbClr val="000000"/>
                </a:solidFill>
              </a:rPr>
              <a:t>            c. Infiltration </a:t>
            </a:r>
            <a:r>
              <a:rPr lang="en-US" sz="9600" b="0" dirty="0" smtClean="0">
                <a:solidFill>
                  <a:srgbClr val="000000"/>
                </a:solidFill>
              </a:rPr>
              <a:t>Wells</a:t>
            </a:r>
          </a:p>
          <a:p>
            <a:pPr marL="0" indent="0" fontAlgn="base">
              <a:buNone/>
            </a:pPr>
            <a:r>
              <a:rPr lang="en-US" sz="9600" b="0" dirty="0">
                <a:solidFill>
                  <a:srgbClr val="000000"/>
                </a:solidFill>
              </a:rPr>
              <a:t> </a:t>
            </a:r>
            <a:r>
              <a:rPr lang="en-US" sz="9600" b="0" dirty="0" smtClean="0">
                <a:solidFill>
                  <a:srgbClr val="000000"/>
                </a:solidFill>
              </a:rPr>
              <a:t>           d. Springs</a:t>
            </a:r>
            <a:endParaRPr lang="en-US" sz="9600" b="0" dirty="0">
              <a:solidFill>
                <a:srgbClr val="000000"/>
              </a:solidFill>
            </a:endParaRPr>
          </a:p>
          <a:p>
            <a:pPr fontAlgn="base"/>
            <a:endParaRPr lang="en-US" sz="8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80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852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2255</TotalTime>
  <Words>2631</Words>
  <Application>Microsoft Office PowerPoint</Application>
  <PresentationFormat>On-screen Show (4:3)</PresentationFormat>
  <Paragraphs>361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Angles</vt:lpstr>
      <vt:lpstr>PowerPoint Presentation</vt:lpstr>
      <vt:lpstr>Objectives</vt:lpstr>
      <vt:lpstr>Introduction</vt:lpstr>
      <vt:lpstr>INTRODUCTION</vt:lpstr>
      <vt:lpstr> Some Facts and Figures </vt:lpstr>
      <vt:lpstr>SURFACE WATER &amp; GROUND WATER</vt:lpstr>
      <vt:lpstr>types of surface water</vt:lpstr>
      <vt:lpstr>GROUND WATER</vt:lpstr>
      <vt:lpstr>Sources of water</vt:lpstr>
      <vt:lpstr>Availability of Surface water</vt:lpstr>
      <vt:lpstr>Availability of water</vt:lpstr>
      <vt:lpstr>  Water Stress Index ? </vt:lpstr>
      <vt:lpstr>Water Stress/SCARCE</vt:lpstr>
      <vt:lpstr>Facts and Figures as per UNO</vt:lpstr>
      <vt:lpstr>Facts and Figures as per UNO</vt:lpstr>
      <vt:lpstr> Facts and Figures as per NITI Aayog report </vt:lpstr>
      <vt:lpstr>Some Facts &amp; Present Scenario of Water Resources in India  </vt:lpstr>
      <vt:lpstr> the Status of Water Management in India ? </vt:lpstr>
      <vt:lpstr>Need for water policy IN IR, 22 March,2017</vt:lpstr>
      <vt:lpstr>Need for water policy</vt:lpstr>
      <vt:lpstr>Water Management Plan (WMP)</vt:lpstr>
      <vt:lpstr>Target</vt:lpstr>
      <vt:lpstr>TARGET</vt:lpstr>
      <vt:lpstr> Upgrading water supply systems</vt:lpstr>
      <vt:lpstr>Upgrading water supply system</vt:lpstr>
      <vt:lpstr>Upgrading water supply system</vt:lpstr>
      <vt:lpstr>Measurement and Accountal of water consumption in IR</vt:lpstr>
      <vt:lpstr>Conti….</vt:lpstr>
      <vt:lpstr> WATER AUDIT </vt:lpstr>
      <vt:lpstr>WATER AUDIT</vt:lpstr>
      <vt:lpstr>WATER AUDIT</vt:lpstr>
      <vt:lpstr>RAIN WATER HARVESTING(RWH)</vt:lpstr>
      <vt:lpstr>RAIN WATER HARVESTING(RWH)</vt:lpstr>
      <vt:lpstr>RAIN WATER HARVESTING(RWH)</vt:lpstr>
      <vt:lpstr>Waste water treatment (ETP/STP)</vt:lpstr>
      <vt:lpstr>Water Recycling Plant (WRP)</vt:lpstr>
      <vt:lpstr>Water Recycling Plant (WRP)</vt:lpstr>
      <vt:lpstr>Water Recycling Plant (WRP)</vt:lpstr>
      <vt:lpstr>Funds</vt:lpstr>
      <vt:lpstr>Arrangement of Wrp on ppp/boot  base</vt:lpstr>
      <vt:lpstr>Indian Railway Water Policy</vt:lpstr>
      <vt:lpstr>Abbreviations:</vt:lpstr>
      <vt:lpstr>Up to march 2024</vt:lpstr>
      <vt:lpstr>UNO &amp; NITI AAYOG</vt:lpstr>
      <vt:lpstr>Current Government Initiatives Related to Water Management IN INDIA</vt:lpstr>
      <vt:lpstr>Jal jeevan mission - 2019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 Railway Water Policy,2017</dc:title>
  <dc:creator>IRIMEE</dc:creator>
  <cp:lastModifiedBy>IRIMEE</cp:lastModifiedBy>
  <cp:revision>357</cp:revision>
  <dcterms:created xsi:type="dcterms:W3CDTF">2006-08-16T00:00:00Z</dcterms:created>
  <dcterms:modified xsi:type="dcterms:W3CDTF">2026-03-25T07:30:25Z</dcterms:modified>
</cp:coreProperties>
</file>