
<file path=[Content_Types].xml><?xml version="1.0" encoding="utf-8"?>
<Types xmlns="http://schemas.openxmlformats.org/package/2006/content-types">
  <Default Extension="bin" ContentType="image/unknown"/>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302" r:id="rId3"/>
    <p:sldId id="301" r:id="rId4"/>
    <p:sldId id="300" r:id="rId5"/>
    <p:sldId id="303" r:id="rId6"/>
    <p:sldId id="338" r:id="rId7"/>
    <p:sldId id="304" r:id="rId8"/>
    <p:sldId id="305" r:id="rId9"/>
    <p:sldId id="306" r:id="rId10"/>
    <p:sldId id="335" r:id="rId11"/>
    <p:sldId id="334" r:id="rId12"/>
    <p:sldId id="307" r:id="rId13"/>
    <p:sldId id="309" r:id="rId14"/>
    <p:sldId id="310" r:id="rId15"/>
    <p:sldId id="339" r:id="rId16"/>
    <p:sldId id="311" r:id="rId17"/>
    <p:sldId id="340" r:id="rId18"/>
    <p:sldId id="312" r:id="rId19"/>
    <p:sldId id="342" r:id="rId20"/>
    <p:sldId id="314" r:id="rId21"/>
    <p:sldId id="352" r:id="rId22"/>
    <p:sldId id="343" r:id="rId23"/>
    <p:sldId id="344" r:id="rId24"/>
    <p:sldId id="336" r:id="rId25"/>
    <p:sldId id="315" r:id="rId26"/>
    <p:sldId id="348" r:id="rId27"/>
    <p:sldId id="316" r:id="rId28"/>
    <p:sldId id="337" r:id="rId29"/>
    <p:sldId id="317" r:id="rId30"/>
    <p:sldId id="350" r:id="rId31"/>
    <p:sldId id="345" r:id="rId32"/>
    <p:sldId id="318" r:id="rId33"/>
    <p:sldId id="319" r:id="rId34"/>
    <p:sldId id="321" r:id="rId35"/>
    <p:sldId id="322" r:id="rId36"/>
    <p:sldId id="323" r:id="rId37"/>
    <p:sldId id="325" r:id="rId38"/>
    <p:sldId id="351" r:id="rId39"/>
    <p:sldId id="326" r:id="rId40"/>
    <p:sldId id="327" r:id="rId41"/>
    <p:sldId id="324" r:id="rId42"/>
    <p:sldId id="328" r:id="rId43"/>
    <p:sldId id="329" r:id="rId44"/>
    <p:sldId id="331" r:id="rId45"/>
    <p:sldId id="349" r:id="rId46"/>
    <p:sldId id="332" r:id="rId47"/>
    <p:sldId id="284" r:id="rId48"/>
    <p:sldId id="290" r:id="rId49"/>
    <p:sldId id="333" r:id="rId5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7777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564" autoAdjust="0"/>
  </p:normalViewPr>
  <p:slideViewPr>
    <p:cSldViewPr snapToGrid="0">
      <p:cViewPr varScale="1">
        <p:scale>
          <a:sx n="100" d="100"/>
          <a:sy n="100" d="100"/>
        </p:scale>
        <p:origin x="954"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71C3677-CD1E-4B41-8EE7-E949D954BE70}"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B406F5-346E-441D-A1B2-FB8602C6FC76}" type="slidenum">
              <a:rPr lang="en-US" smtClean="0"/>
              <a:t>‹#›</a:t>
            </a:fld>
            <a:endParaRPr lang="en-US"/>
          </a:p>
        </p:txBody>
      </p:sp>
    </p:spTree>
    <p:extLst>
      <p:ext uri="{BB962C8B-B14F-4D97-AF65-F5344CB8AC3E}">
        <p14:creationId xmlns:p14="http://schemas.microsoft.com/office/powerpoint/2010/main" val="2365237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71C3677-CD1E-4B41-8EE7-E949D954BE70}"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B406F5-346E-441D-A1B2-FB8602C6FC76}" type="slidenum">
              <a:rPr lang="en-US" smtClean="0"/>
              <a:t>‹#›</a:t>
            </a:fld>
            <a:endParaRPr lang="en-US"/>
          </a:p>
        </p:txBody>
      </p:sp>
    </p:spTree>
    <p:extLst>
      <p:ext uri="{BB962C8B-B14F-4D97-AF65-F5344CB8AC3E}">
        <p14:creationId xmlns:p14="http://schemas.microsoft.com/office/powerpoint/2010/main" val="3365471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71C3677-CD1E-4B41-8EE7-E949D954BE70}"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B406F5-346E-441D-A1B2-FB8602C6FC76}" type="slidenum">
              <a:rPr lang="en-US" smtClean="0"/>
              <a:t>‹#›</a:t>
            </a:fld>
            <a:endParaRPr lang="en-US"/>
          </a:p>
        </p:txBody>
      </p:sp>
    </p:spTree>
    <p:extLst>
      <p:ext uri="{BB962C8B-B14F-4D97-AF65-F5344CB8AC3E}">
        <p14:creationId xmlns:p14="http://schemas.microsoft.com/office/powerpoint/2010/main" val="1070885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71C3677-CD1E-4B41-8EE7-E949D954BE70}"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B406F5-346E-441D-A1B2-FB8602C6FC76}" type="slidenum">
              <a:rPr lang="en-US" smtClean="0"/>
              <a:t>‹#›</a:t>
            </a:fld>
            <a:endParaRPr lang="en-US"/>
          </a:p>
        </p:txBody>
      </p:sp>
    </p:spTree>
    <p:extLst>
      <p:ext uri="{BB962C8B-B14F-4D97-AF65-F5344CB8AC3E}">
        <p14:creationId xmlns:p14="http://schemas.microsoft.com/office/powerpoint/2010/main" val="3065012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71C3677-CD1E-4B41-8EE7-E949D954BE70}"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B406F5-346E-441D-A1B2-FB8602C6FC76}" type="slidenum">
              <a:rPr lang="en-US" smtClean="0"/>
              <a:t>‹#›</a:t>
            </a:fld>
            <a:endParaRPr lang="en-US"/>
          </a:p>
        </p:txBody>
      </p:sp>
    </p:spTree>
    <p:extLst>
      <p:ext uri="{BB962C8B-B14F-4D97-AF65-F5344CB8AC3E}">
        <p14:creationId xmlns:p14="http://schemas.microsoft.com/office/powerpoint/2010/main" val="1075668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71C3677-CD1E-4B41-8EE7-E949D954BE70}" type="datetimeFigureOut">
              <a:rPr lang="en-US" smtClean="0"/>
              <a:t>4/8/2026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B406F5-346E-441D-A1B2-FB8602C6FC76}" type="slidenum">
              <a:rPr lang="en-US" smtClean="0"/>
              <a:t>‹#›</a:t>
            </a:fld>
            <a:endParaRPr lang="en-US"/>
          </a:p>
        </p:txBody>
      </p:sp>
    </p:spTree>
    <p:extLst>
      <p:ext uri="{BB962C8B-B14F-4D97-AF65-F5344CB8AC3E}">
        <p14:creationId xmlns:p14="http://schemas.microsoft.com/office/powerpoint/2010/main" val="10859056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71C3677-CD1E-4B41-8EE7-E949D954BE70}" type="datetimeFigureOut">
              <a:rPr lang="en-US" smtClean="0"/>
              <a:t>4/8/2026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B406F5-346E-441D-A1B2-FB8602C6FC76}" type="slidenum">
              <a:rPr lang="en-US" smtClean="0"/>
              <a:t>‹#›</a:t>
            </a:fld>
            <a:endParaRPr lang="en-US"/>
          </a:p>
        </p:txBody>
      </p:sp>
    </p:spTree>
    <p:extLst>
      <p:ext uri="{BB962C8B-B14F-4D97-AF65-F5344CB8AC3E}">
        <p14:creationId xmlns:p14="http://schemas.microsoft.com/office/powerpoint/2010/main" val="1862906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71C3677-CD1E-4B41-8EE7-E949D954BE70}" type="datetimeFigureOut">
              <a:rPr lang="en-US" smtClean="0"/>
              <a:t>4/8/2026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B406F5-346E-441D-A1B2-FB8602C6FC76}" type="slidenum">
              <a:rPr lang="en-US" smtClean="0"/>
              <a:t>‹#›</a:t>
            </a:fld>
            <a:endParaRPr lang="en-US"/>
          </a:p>
        </p:txBody>
      </p:sp>
    </p:spTree>
    <p:extLst>
      <p:ext uri="{BB962C8B-B14F-4D97-AF65-F5344CB8AC3E}">
        <p14:creationId xmlns:p14="http://schemas.microsoft.com/office/powerpoint/2010/main" val="2982017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1C3677-CD1E-4B41-8EE7-E949D954BE70}" type="datetimeFigureOut">
              <a:rPr lang="en-US" smtClean="0"/>
              <a:t>4/8/2026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B406F5-346E-441D-A1B2-FB8602C6FC76}" type="slidenum">
              <a:rPr lang="en-US" smtClean="0"/>
              <a:t>‹#›</a:t>
            </a:fld>
            <a:endParaRPr lang="en-US"/>
          </a:p>
        </p:txBody>
      </p:sp>
    </p:spTree>
    <p:extLst>
      <p:ext uri="{BB962C8B-B14F-4D97-AF65-F5344CB8AC3E}">
        <p14:creationId xmlns:p14="http://schemas.microsoft.com/office/powerpoint/2010/main" val="88673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71C3677-CD1E-4B41-8EE7-E949D954BE70}" type="datetimeFigureOut">
              <a:rPr lang="en-US" smtClean="0"/>
              <a:t>4/8/2026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B406F5-346E-441D-A1B2-FB8602C6FC76}" type="slidenum">
              <a:rPr lang="en-US" smtClean="0"/>
              <a:t>‹#›</a:t>
            </a:fld>
            <a:endParaRPr lang="en-US"/>
          </a:p>
        </p:txBody>
      </p:sp>
    </p:spTree>
    <p:extLst>
      <p:ext uri="{BB962C8B-B14F-4D97-AF65-F5344CB8AC3E}">
        <p14:creationId xmlns:p14="http://schemas.microsoft.com/office/powerpoint/2010/main" val="772340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71C3677-CD1E-4B41-8EE7-E949D954BE70}" type="datetimeFigureOut">
              <a:rPr lang="en-US" smtClean="0"/>
              <a:t>4/8/2026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B406F5-346E-441D-A1B2-FB8602C6FC76}" type="slidenum">
              <a:rPr lang="en-US" smtClean="0"/>
              <a:t>‹#›</a:t>
            </a:fld>
            <a:endParaRPr lang="en-US"/>
          </a:p>
        </p:txBody>
      </p:sp>
    </p:spTree>
    <p:extLst>
      <p:ext uri="{BB962C8B-B14F-4D97-AF65-F5344CB8AC3E}">
        <p14:creationId xmlns:p14="http://schemas.microsoft.com/office/powerpoint/2010/main" val="1322767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1C3677-CD1E-4B41-8EE7-E949D954BE70}" type="datetimeFigureOut">
              <a:rPr lang="en-US" smtClean="0"/>
              <a:t>4/8/2026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B406F5-346E-441D-A1B2-FB8602C6FC76}" type="slidenum">
              <a:rPr lang="en-US" smtClean="0"/>
              <a:t>‹#›</a:t>
            </a:fld>
            <a:endParaRPr lang="en-US"/>
          </a:p>
        </p:txBody>
      </p:sp>
    </p:spTree>
    <p:extLst>
      <p:ext uri="{BB962C8B-B14F-4D97-AF65-F5344CB8AC3E}">
        <p14:creationId xmlns:p14="http://schemas.microsoft.com/office/powerpoint/2010/main" val="383618011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24327-BA01-2D03-10D8-E8CB63CBEC81}"/>
              </a:ext>
            </a:extLst>
          </p:cNvPr>
          <p:cNvSpPr>
            <a:spLocks noGrp="1"/>
          </p:cNvSpPr>
          <p:nvPr>
            <p:ph type="ctrTitle"/>
          </p:nvPr>
        </p:nvSpPr>
        <p:spPr>
          <a:xfrm>
            <a:off x="1178497" y="393291"/>
            <a:ext cx="10166555" cy="3982065"/>
          </a:xfrm>
        </p:spPr>
        <p:txBody>
          <a:bodyPr>
            <a:normAutofit/>
          </a:bodyPr>
          <a:lstStyle/>
          <a:p>
            <a:r>
              <a:rPr lang="en-US" dirty="0">
                <a:solidFill>
                  <a:srgbClr val="FF0000"/>
                </a:solidFill>
              </a:rPr>
              <a:t>Right to Information Act 2005</a:t>
            </a:r>
          </a:p>
        </p:txBody>
      </p:sp>
      <p:sp>
        <p:nvSpPr>
          <p:cNvPr id="3" name="Subtitle 2">
            <a:extLst>
              <a:ext uri="{FF2B5EF4-FFF2-40B4-BE49-F238E27FC236}">
                <a16:creationId xmlns:a16="http://schemas.microsoft.com/office/drawing/2014/main" id="{E3DAF24E-AB2E-7DA5-E660-B835666DD10A}"/>
              </a:ext>
            </a:extLst>
          </p:cNvPr>
          <p:cNvSpPr>
            <a:spLocks noGrp="1"/>
          </p:cNvSpPr>
          <p:nvPr>
            <p:ph type="subTitle" idx="1"/>
          </p:nvPr>
        </p:nvSpPr>
        <p:spPr>
          <a:xfrm>
            <a:off x="580105" y="4218038"/>
            <a:ext cx="11002296" cy="2246671"/>
          </a:xfrm>
        </p:spPr>
        <p:txBody>
          <a:bodyPr>
            <a:noAutofit/>
          </a:bodyPr>
          <a:lstStyle/>
          <a:p>
            <a:r>
              <a:rPr lang="en-US" sz="5400" dirty="0">
                <a:solidFill>
                  <a:srgbClr val="002060"/>
                </a:solidFill>
              </a:rPr>
              <a:t>                                          </a:t>
            </a:r>
            <a:r>
              <a:rPr lang="en-US" sz="4400" dirty="0">
                <a:solidFill>
                  <a:srgbClr val="002060"/>
                </a:solidFill>
              </a:rPr>
              <a:t>G.K.VERMA</a:t>
            </a:r>
          </a:p>
          <a:p>
            <a:r>
              <a:rPr lang="en-US" sz="4400" dirty="0">
                <a:solidFill>
                  <a:srgbClr val="002060"/>
                </a:solidFill>
              </a:rPr>
              <a:t>                                                 </a:t>
            </a:r>
            <a:r>
              <a:rPr lang="en-US" sz="3600" dirty="0">
                <a:solidFill>
                  <a:srgbClr val="002060"/>
                </a:solidFill>
              </a:rPr>
              <a:t>LECTURER /ELECTRICAL</a:t>
            </a:r>
          </a:p>
          <a:p>
            <a:r>
              <a:rPr lang="en-US" sz="4800" dirty="0">
                <a:solidFill>
                  <a:srgbClr val="002060"/>
                </a:solidFill>
              </a:rPr>
              <a:t>		</a:t>
            </a:r>
            <a:r>
              <a:rPr lang="en-US" sz="3600" dirty="0">
                <a:solidFill>
                  <a:srgbClr val="002060"/>
                </a:solidFill>
              </a:rPr>
              <a:t>                                         IRIMEE, JAMALPUR</a:t>
            </a:r>
          </a:p>
        </p:txBody>
      </p:sp>
      <p:pic>
        <p:nvPicPr>
          <p:cNvPr id="5" name="Picture 4">
            <a:extLst>
              <a:ext uri="{FF2B5EF4-FFF2-40B4-BE49-F238E27FC236}">
                <a16:creationId xmlns:a16="http://schemas.microsoft.com/office/drawing/2014/main" id="{57D18DA9-011B-21E7-6E97-EED60A23EF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63822" y="642026"/>
            <a:ext cx="4474723" cy="2626468"/>
          </a:xfrm>
          <a:prstGeom prst="rect">
            <a:avLst/>
          </a:prstGeom>
        </p:spPr>
      </p:pic>
    </p:spTree>
    <p:extLst>
      <p:ext uri="{BB962C8B-B14F-4D97-AF65-F5344CB8AC3E}">
        <p14:creationId xmlns:p14="http://schemas.microsoft.com/office/powerpoint/2010/main" val="3999188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690ACF-7E68-904F-5D13-0353A294FB9B}"/>
              </a:ext>
            </a:extLst>
          </p:cNvPr>
          <p:cNvSpPr>
            <a:spLocks noGrp="1"/>
          </p:cNvSpPr>
          <p:nvPr>
            <p:ph type="title"/>
          </p:nvPr>
        </p:nvSpPr>
        <p:spPr>
          <a:xfrm>
            <a:off x="369651" y="262647"/>
            <a:ext cx="11566187" cy="1354070"/>
          </a:xfrm>
        </p:spPr>
        <p:txBody>
          <a:bodyPr>
            <a:normAutofit/>
          </a:bodyPr>
          <a:lstStyle/>
          <a:p>
            <a:r>
              <a:rPr lang="en-US" sz="3600" dirty="0">
                <a:solidFill>
                  <a:srgbClr val="0070C0"/>
                </a:solidFill>
                <a:latin typeface="+mn-lt"/>
              </a:rPr>
              <a:t>                                                                                           </a:t>
            </a:r>
            <a:r>
              <a:rPr lang="en-US" sz="2400" dirty="0">
                <a:solidFill>
                  <a:srgbClr val="0070C0"/>
                </a:solidFill>
                <a:latin typeface="+mn-lt"/>
              </a:rPr>
              <a:t>     Continue…..</a:t>
            </a:r>
            <a:br>
              <a:rPr lang="en-US" sz="2400" dirty="0">
                <a:solidFill>
                  <a:schemeClr val="accent1"/>
                </a:solidFill>
              </a:rPr>
            </a:br>
            <a:endParaRPr lang="en-US" sz="3200" dirty="0">
              <a:solidFill>
                <a:srgbClr val="0070C0"/>
              </a:solidFill>
            </a:endParaRPr>
          </a:p>
        </p:txBody>
      </p:sp>
      <p:sp>
        <p:nvSpPr>
          <p:cNvPr id="3" name="Content Placeholder 2">
            <a:extLst>
              <a:ext uri="{FF2B5EF4-FFF2-40B4-BE49-F238E27FC236}">
                <a16:creationId xmlns:a16="http://schemas.microsoft.com/office/drawing/2014/main" id="{751F8E01-DB44-42E0-A2F7-2B9663DA097A}"/>
              </a:ext>
            </a:extLst>
          </p:cNvPr>
          <p:cNvSpPr>
            <a:spLocks noGrp="1"/>
          </p:cNvSpPr>
          <p:nvPr>
            <p:ph idx="1"/>
          </p:nvPr>
        </p:nvSpPr>
        <p:spPr>
          <a:xfrm>
            <a:off x="369651" y="1731524"/>
            <a:ext cx="11468911" cy="4953304"/>
          </a:xfrm>
        </p:spPr>
        <p:txBody>
          <a:bodyPr>
            <a:normAutofit/>
          </a:bodyPr>
          <a:lstStyle/>
          <a:p>
            <a:r>
              <a:rPr lang="en-US" sz="3200" dirty="0">
                <a:solidFill>
                  <a:schemeClr val="tx1">
                    <a:lumMod val="75000"/>
                    <a:lumOff val="25000"/>
                  </a:schemeClr>
                </a:solidFill>
              </a:rPr>
              <a:t>logbooks</a:t>
            </a:r>
          </a:p>
          <a:p>
            <a:r>
              <a:rPr lang="en-US" sz="3200" dirty="0">
                <a:solidFill>
                  <a:schemeClr val="tx1">
                    <a:lumMod val="75000"/>
                    <a:lumOff val="25000"/>
                  </a:schemeClr>
                </a:solidFill>
              </a:rPr>
              <a:t>contracts</a:t>
            </a:r>
          </a:p>
          <a:p>
            <a:r>
              <a:rPr lang="en-US" sz="3200" dirty="0">
                <a:solidFill>
                  <a:schemeClr val="tx1">
                    <a:lumMod val="75000"/>
                    <a:lumOff val="25000"/>
                  </a:schemeClr>
                </a:solidFill>
              </a:rPr>
              <a:t>reports</a:t>
            </a:r>
          </a:p>
          <a:p>
            <a:r>
              <a:rPr lang="en-US" sz="3200" dirty="0">
                <a:solidFill>
                  <a:schemeClr val="tx1">
                    <a:lumMod val="75000"/>
                    <a:lumOff val="25000"/>
                  </a:schemeClr>
                </a:solidFill>
              </a:rPr>
              <a:t>papers</a:t>
            </a:r>
          </a:p>
          <a:p>
            <a:r>
              <a:rPr lang="en-US" sz="3200" dirty="0">
                <a:solidFill>
                  <a:schemeClr val="tx1">
                    <a:lumMod val="75000"/>
                    <a:lumOff val="25000"/>
                  </a:schemeClr>
                </a:solidFill>
              </a:rPr>
              <a:t>samples</a:t>
            </a:r>
          </a:p>
          <a:p>
            <a:r>
              <a:rPr lang="en-US" sz="3200" dirty="0">
                <a:solidFill>
                  <a:schemeClr val="tx1">
                    <a:lumMod val="75000"/>
                    <a:lumOff val="25000"/>
                  </a:schemeClr>
                </a:solidFill>
              </a:rPr>
              <a:t>models </a:t>
            </a:r>
          </a:p>
          <a:p>
            <a:r>
              <a:rPr lang="en-US" sz="3200" dirty="0">
                <a:solidFill>
                  <a:schemeClr val="tx1">
                    <a:lumMod val="75000"/>
                    <a:lumOff val="25000"/>
                  </a:schemeClr>
                </a:solidFill>
              </a:rPr>
              <a:t>data material held in any electronic form and information relating to any private body which can be accessed by a public authority</a:t>
            </a:r>
          </a:p>
        </p:txBody>
      </p:sp>
      <p:pic>
        <p:nvPicPr>
          <p:cNvPr id="4" name="Picture 3">
            <a:extLst>
              <a:ext uri="{FF2B5EF4-FFF2-40B4-BE49-F238E27FC236}">
                <a16:creationId xmlns:a16="http://schemas.microsoft.com/office/drawing/2014/main" id="{FBDE3713-5A29-B4E7-2A01-D2E7A7C2E0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7361" y="173172"/>
            <a:ext cx="2509520" cy="1354071"/>
          </a:xfrm>
          <a:prstGeom prst="rect">
            <a:avLst/>
          </a:prstGeom>
        </p:spPr>
      </p:pic>
    </p:spTree>
    <p:extLst>
      <p:ext uri="{BB962C8B-B14F-4D97-AF65-F5344CB8AC3E}">
        <p14:creationId xmlns:p14="http://schemas.microsoft.com/office/powerpoint/2010/main" val="23945371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25BB0-9534-B79F-7E41-3AEAEF0B0B64}"/>
              </a:ext>
            </a:extLst>
          </p:cNvPr>
          <p:cNvSpPr>
            <a:spLocks noGrp="1"/>
          </p:cNvSpPr>
          <p:nvPr>
            <p:ph type="title"/>
          </p:nvPr>
        </p:nvSpPr>
        <p:spPr>
          <a:xfrm>
            <a:off x="243191" y="97279"/>
            <a:ext cx="11498094" cy="1688084"/>
          </a:xfrm>
        </p:spPr>
        <p:txBody>
          <a:bodyPr>
            <a:normAutofit fontScale="90000"/>
          </a:bodyPr>
          <a:lstStyle/>
          <a:p>
            <a:r>
              <a:rPr lang="en-US" b="1" dirty="0">
                <a:solidFill>
                  <a:srgbClr val="FF0000"/>
                </a:solidFill>
              </a:rPr>
              <a:t>   </a:t>
            </a:r>
            <a:r>
              <a:rPr lang="en-US" sz="3600" b="1" dirty="0">
                <a:solidFill>
                  <a:srgbClr val="FF0000"/>
                </a:solidFill>
              </a:rPr>
              <a:t>                                                                                            </a:t>
            </a:r>
            <a:r>
              <a:rPr lang="en-US" dirty="0">
                <a:solidFill>
                  <a:schemeClr val="accent1"/>
                </a:solidFill>
                <a:latin typeface="+mn-lt"/>
              </a:rPr>
              <a:t>Definitions:</a:t>
            </a:r>
            <a:br>
              <a:rPr lang="en-US" sz="3600" dirty="0">
                <a:solidFill>
                  <a:schemeClr val="accent1"/>
                </a:solidFill>
              </a:rPr>
            </a:br>
            <a:br>
              <a:rPr lang="en-US" sz="2800" dirty="0">
                <a:solidFill>
                  <a:schemeClr val="accent1"/>
                </a:solidFill>
              </a:rPr>
            </a:br>
            <a:endParaRPr lang="en-US" sz="3600" dirty="0">
              <a:solidFill>
                <a:srgbClr val="0070C0"/>
              </a:solidFill>
            </a:endParaRPr>
          </a:p>
        </p:txBody>
      </p:sp>
      <p:sp>
        <p:nvSpPr>
          <p:cNvPr id="3" name="Content Placeholder 2">
            <a:extLst>
              <a:ext uri="{FF2B5EF4-FFF2-40B4-BE49-F238E27FC236}">
                <a16:creationId xmlns:a16="http://schemas.microsoft.com/office/drawing/2014/main" id="{3F06EE07-D962-A20B-BE69-5DBCA67421EE}"/>
              </a:ext>
            </a:extLst>
          </p:cNvPr>
          <p:cNvSpPr>
            <a:spLocks noGrp="1"/>
          </p:cNvSpPr>
          <p:nvPr>
            <p:ph idx="1"/>
          </p:nvPr>
        </p:nvSpPr>
        <p:spPr>
          <a:xfrm>
            <a:off x="437745" y="1785363"/>
            <a:ext cx="11575915" cy="4975359"/>
          </a:xfrm>
        </p:spPr>
        <p:txBody>
          <a:bodyPr>
            <a:normAutofit/>
          </a:bodyPr>
          <a:lstStyle/>
          <a:p>
            <a:pPr marL="0" indent="0" algn="just">
              <a:buNone/>
            </a:pPr>
            <a:r>
              <a:rPr lang="en-US" sz="3200" dirty="0">
                <a:solidFill>
                  <a:srgbClr val="0070C0"/>
                </a:solidFill>
              </a:rPr>
              <a:t>   "prescribed" means : </a:t>
            </a:r>
          </a:p>
          <a:p>
            <a:pPr algn="just"/>
            <a:r>
              <a:rPr lang="en-US" sz="3200" dirty="0">
                <a:solidFill>
                  <a:schemeClr val="tx1">
                    <a:lumMod val="75000"/>
                    <a:lumOff val="25000"/>
                  </a:schemeClr>
                </a:solidFill>
              </a:rPr>
              <a:t>Prescribed by rules made under this Act by the appropriate Government or the competent authority</a:t>
            </a:r>
            <a:r>
              <a:rPr lang="en-US" sz="3200" dirty="0"/>
              <a:t>. </a:t>
            </a:r>
          </a:p>
          <a:p>
            <a:pPr algn="just"/>
            <a:r>
              <a:rPr lang="en-US" sz="3200" dirty="0">
                <a:solidFill>
                  <a:srgbClr val="0070C0"/>
                </a:solidFill>
              </a:rPr>
              <a:t>“Public authority“ means </a:t>
            </a:r>
            <a:r>
              <a:rPr lang="en-US" sz="3200" b="1" dirty="0">
                <a:solidFill>
                  <a:srgbClr val="0070C0"/>
                </a:solidFill>
              </a:rPr>
              <a:t>: </a:t>
            </a:r>
          </a:p>
          <a:p>
            <a:r>
              <a:rPr lang="en-US" sz="3200" dirty="0">
                <a:solidFill>
                  <a:schemeClr val="tx1">
                    <a:lumMod val="75000"/>
                    <a:lumOff val="25000"/>
                  </a:schemeClr>
                </a:solidFill>
              </a:rPr>
              <a:t>Any authority or body or institution of self government established or constituted—</a:t>
            </a:r>
          </a:p>
          <a:p>
            <a:pPr algn="just"/>
            <a:r>
              <a:rPr lang="en-US" sz="3200" dirty="0">
                <a:solidFill>
                  <a:schemeClr val="tx1">
                    <a:lumMod val="75000"/>
                    <a:lumOff val="25000"/>
                  </a:schemeClr>
                </a:solidFill>
              </a:rPr>
              <a:t> (a) by or under the Constitution;</a:t>
            </a:r>
          </a:p>
          <a:p>
            <a:pPr algn="just"/>
            <a:r>
              <a:rPr lang="en-US" sz="3200" dirty="0">
                <a:solidFill>
                  <a:schemeClr val="tx1">
                    <a:lumMod val="75000"/>
                    <a:lumOff val="25000"/>
                  </a:schemeClr>
                </a:solidFill>
              </a:rPr>
              <a:t> (b) by any other law made by Parliament;</a:t>
            </a:r>
          </a:p>
          <a:p>
            <a:pPr algn="just"/>
            <a:r>
              <a:rPr lang="en-US" sz="3200" dirty="0">
                <a:solidFill>
                  <a:schemeClr val="tx1">
                    <a:lumMod val="75000"/>
                    <a:lumOff val="25000"/>
                  </a:schemeClr>
                </a:solidFill>
              </a:rPr>
              <a:t> (c) by any other law made by State Legislature</a:t>
            </a:r>
            <a:r>
              <a:rPr lang="en-US" dirty="0"/>
              <a:t>; </a:t>
            </a:r>
          </a:p>
          <a:p>
            <a:endParaRPr lang="en-US" dirty="0"/>
          </a:p>
        </p:txBody>
      </p:sp>
      <p:pic>
        <p:nvPicPr>
          <p:cNvPr id="4" name="Picture 3">
            <a:extLst>
              <a:ext uri="{FF2B5EF4-FFF2-40B4-BE49-F238E27FC236}">
                <a16:creationId xmlns:a16="http://schemas.microsoft.com/office/drawing/2014/main" id="{994531DE-55AB-EC37-69F1-DC7DF37525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2571" y="0"/>
            <a:ext cx="2165269" cy="1410628"/>
          </a:xfrm>
          <a:prstGeom prst="rect">
            <a:avLst/>
          </a:prstGeom>
        </p:spPr>
      </p:pic>
    </p:spTree>
    <p:extLst>
      <p:ext uri="{BB962C8B-B14F-4D97-AF65-F5344CB8AC3E}">
        <p14:creationId xmlns:p14="http://schemas.microsoft.com/office/powerpoint/2010/main" val="16117287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2402A-DF44-EF55-9794-21D128C52583}"/>
              </a:ext>
            </a:extLst>
          </p:cNvPr>
          <p:cNvSpPr>
            <a:spLocks noGrp="1"/>
          </p:cNvSpPr>
          <p:nvPr>
            <p:ph type="title"/>
          </p:nvPr>
        </p:nvSpPr>
        <p:spPr>
          <a:xfrm>
            <a:off x="476655" y="233680"/>
            <a:ext cx="11556460" cy="1069826"/>
          </a:xfrm>
        </p:spPr>
        <p:txBody>
          <a:bodyPr>
            <a:normAutofit fontScale="90000"/>
          </a:bodyPr>
          <a:lstStyle/>
          <a:p>
            <a:r>
              <a:rPr lang="en-US" sz="3600" b="1" dirty="0">
                <a:solidFill>
                  <a:srgbClr val="FF0000"/>
                </a:solidFill>
              </a:rPr>
              <a:t>                                                                                                          </a:t>
            </a:r>
            <a:r>
              <a:rPr lang="en-US" sz="2400" b="1" dirty="0">
                <a:solidFill>
                  <a:srgbClr val="FF0000"/>
                </a:solidFill>
              </a:rPr>
              <a:t> </a:t>
            </a:r>
            <a:r>
              <a:rPr lang="en-US" sz="2700" b="1" dirty="0">
                <a:solidFill>
                  <a:srgbClr val="0070C0"/>
                </a:solidFill>
              </a:rPr>
              <a:t>Continue….</a:t>
            </a:r>
            <a:br>
              <a:rPr lang="en-US" sz="2700" dirty="0">
                <a:solidFill>
                  <a:srgbClr val="0070C0"/>
                </a:solidFill>
                <a:latin typeface="+mn-lt"/>
              </a:rPr>
            </a:br>
            <a:br>
              <a:rPr lang="en-US" sz="2400" dirty="0">
                <a:solidFill>
                  <a:schemeClr val="accent1"/>
                </a:solidFill>
              </a:rPr>
            </a:br>
            <a:endParaRPr lang="en-US" sz="3200" b="1" dirty="0">
              <a:solidFill>
                <a:srgbClr val="0070C0"/>
              </a:solidFill>
            </a:endParaRPr>
          </a:p>
        </p:txBody>
      </p:sp>
      <p:sp>
        <p:nvSpPr>
          <p:cNvPr id="3" name="Content Placeholder 2">
            <a:extLst>
              <a:ext uri="{FF2B5EF4-FFF2-40B4-BE49-F238E27FC236}">
                <a16:creationId xmlns:a16="http://schemas.microsoft.com/office/drawing/2014/main" id="{6B4AB4CD-BB56-B40A-8933-511F8C3773CB}"/>
              </a:ext>
            </a:extLst>
          </p:cNvPr>
          <p:cNvSpPr>
            <a:spLocks noGrp="1"/>
          </p:cNvSpPr>
          <p:nvPr>
            <p:ph idx="1"/>
          </p:nvPr>
        </p:nvSpPr>
        <p:spPr>
          <a:xfrm>
            <a:off x="68094" y="1595335"/>
            <a:ext cx="11965021" cy="5107022"/>
          </a:xfrm>
        </p:spPr>
        <p:txBody>
          <a:bodyPr>
            <a:normAutofit fontScale="92500" lnSpcReduction="10000"/>
          </a:bodyPr>
          <a:lstStyle/>
          <a:p>
            <a:pPr marL="0" indent="0">
              <a:buNone/>
            </a:pPr>
            <a:r>
              <a:rPr lang="en-US" sz="3500" dirty="0"/>
              <a:t>(</a:t>
            </a:r>
            <a:r>
              <a:rPr lang="en-US" sz="3500" dirty="0">
                <a:solidFill>
                  <a:schemeClr val="tx1">
                    <a:lumMod val="75000"/>
                    <a:lumOff val="25000"/>
                  </a:schemeClr>
                </a:solidFill>
              </a:rPr>
              <a:t>d) by notification issued or order made by the appropriate        Government, and includes any—</a:t>
            </a:r>
          </a:p>
          <a:p>
            <a:pPr marL="0" indent="0" algn="just">
              <a:buNone/>
            </a:pPr>
            <a:r>
              <a:rPr lang="en-US" sz="3500" dirty="0">
                <a:solidFill>
                  <a:schemeClr val="tx1">
                    <a:lumMod val="75000"/>
                    <a:lumOff val="25000"/>
                  </a:schemeClr>
                </a:solidFill>
              </a:rPr>
              <a:t> (</a:t>
            </a:r>
            <a:r>
              <a:rPr lang="en-US" sz="3500" dirty="0" err="1">
                <a:solidFill>
                  <a:schemeClr val="tx1">
                    <a:lumMod val="75000"/>
                    <a:lumOff val="25000"/>
                  </a:schemeClr>
                </a:solidFill>
              </a:rPr>
              <a:t>i</a:t>
            </a:r>
            <a:r>
              <a:rPr lang="en-US" sz="3500" dirty="0">
                <a:solidFill>
                  <a:schemeClr val="tx1">
                    <a:lumMod val="75000"/>
                    <a:lumOff val="25000"/>
                  </a:schemeClr>
                </a:solidFill>
              </a:rPr>
              <a:t>)  body owned, controlled or substantially financed;</a:t>
            </a:r>
          </a:p>
          <a:p>
            <a:pPr marL="0" indent="0">
              <a:buNone/>
            </a:pPr>
            <a:r>
              <a:rPr lang="en-US" sz="3500" dirty="0">
                <a:solidFill>
                  <a:schemeClr val="tx1">
                    <a:lumMod val="75000"/>
                    <a:lumOff val="25000"/>
                  </a:schemeClr>
                </a:solidFill>
              </a:rPr>
              <a:t> (ii.)Non-Government organization substantially financed, directly or                        </a:t>
            </a:r>
          </a:p>
          <a:p>
            <a:pPr marL="0" indent="0">
              <a:buNone/>
            </a:pPr>
            <a:r>
              <a:rPr lang="en-US" sz="3500" dirty="0">
                <a:solidFill>
                  <a:schemeClr val="tx1">
                    <a:lumMod val="75000"/>
                    <a:lumOff val="25000"/>
                  </a:schemeClr>
                </a:solidFill>
              </a:rPr>
              <a:t>      indirectly  by funds provided by the appropriate Government</a:t>
            </a:r>
          </a:p>
          <a:p>
            <a:pPr marL="0" indent="0" algn="just">
              <a:buNone/>
            </a:pPr>
            <a:r>
              <a:rPr lang="en-US" sz="3500" dirty="0">
                <a:solidFill>
                  <a:srgbClr val="0070C0"/>
                </a:solidFill>
              </a:rPr>
              <a:t>    </a:t>
            </a:r>
            <a:r>
              <a:rPr lang="en-US" sz="3500" b="1" dirty="0">
                <a:solidFill>
                  <a:srgbClr val="0070C0"/>
                </a:solidFill>
              </a:rPr>
              <a:t>"record" includes—</a:t>
            </a:r>
          </a:p>
          <a:p>
            <a:pPr marL="514350" indent="-514350" algn="just">
              <a:buAutoNum type="alphaLcParenBoth"/>
            </a:pPr>
            <a:r>
              <a:rPr lang="en-US" sz="3500" dirty="0">
                <a:solidFill>
                  <a:schemeClr val="tx1">
                    <a:lumMod val="75000"/>
                    <a:lumOff val="25000"/>
                  </a:schemeClr>
                </a:solidFill>
              </a:rPr>
              <a:t>Any document, manuscript and file</a:t>
            </a:r>
          </a:p>
          <a:p>
            <a:pPr marL="514350" indent="-514350" algn="just">
              <a:buAutoNum type="alphaLcParenBoth"/>
            </a:pPr>
            <a:r>
              <a:rPr lang="en-US" sz="3500" dirty="0">
                <a:solidFill>
                  <a:schemeClr val="tx1">
                    <a:lumMod val="75000"/>
                    <a:lumOff val="25000"/>
                  </a:schemeClr>
                </a:solidFill>
              </a:rPr>
              <a:t>Any microfilm, microfiche and facsimile copy of a document; </a:t>
            </a:r>
          </a:p>
          <a:p>
            <a:pPr marL="514350" indent="-514350" algn="just">
              <a:buAutoNum type="alphaLcParenBoth"/>
            </a:pPr>
            <a:r>
              <a:rPr lang="en-US" sz="3500" dirty="0">
                <a:solidFill>
                  <a:schemeClr val="tx1">
                    <a:lumMod val="75000"/>
                    <a:lumOff val="25000"/>
                  </a:schemeClr>
                </a:solidFill>
              </a:rPr>
              <a:t>Any reproduction of image or images embodied in such microfilm (whether enlarged or not) </a:t>
            </a:r>
          </a:p>
          <a:p>
            <a:pPr marL="0" indent="0" algn="just">
              <a:buNone/>
            </a:pPr>
            <a:endParaRPr lang="en-US" dirty="0"/>
          </a:p>
        </p:txBody>
      </p:sp>
      <p:pic>
        <p:nvPicPr>
          <p:cNvPr id="4" name="Picture 3">
            <a:extLst>
              <a:ext uri="{FF2B5EF4-FFF2-40B4-BE49-F238E27FC236}">
                <a16:creationId xmlns:a16="http://schemas.microsoft.com/office/drawing/2014/main" id="{AA3EB482-496B-8E6C-838C-42E56CBE53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2510" y="66674"/>
            <a:ext cx="2426416" cy="1162051"/>
          </a:xfrm>
          <a:prstGeom prst="rect">
            <a:avLst/>
          </a:prstGeom>
        </p:spPr>
      </p:pic>
    </p:spTree>
    <p:extLst>
      <p:ext uri="{BB962C8B-B14F-4D97-AF65-F5344CB8AC3E}">
        <p14:creationId xmlns:p14="http://schemas.microsoft.com/office/powerpoint/2010/main" val="27954837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8FEC95-B054-4690-4E25-0BD50DD814C8}"/>
              </a:ext>
            </a:extLst>
          </p:cNvPr>
          <p:cNvSpPr>
            <a:spLocks noGrp="1"/>
          </p:cNvSpPr>
          <p:nvPr>
            <p:ph type="title"/>
          </p:nvPr>
        </p:nvSpPr>
        <p:spPr>
          <a:xfrm>
            <a:off x="466928" y="208623"/>
            <a:ext cx="11254902" cy="1266519"/>
          </a:xfrm>
        </p:spPr>
        <p:txBody>
          <a:bodyPr>
            <a:normAutofit fontScale="90000"/>
          </a:bodyPr>
          <a:lstStyle/>
          <a:p>
            <a:r>
              <a:rPr lang="en-US" sz="3600" b="1" dirty="0">
                <a:solidFill>
                  <a:srgbClr val="FF0000"/>
                </a:solidFill>
              </a:rPr>
              <a:t>                                                                                                        </a:t>
            </a:r>
            <a:r>
              <a:rPr lang="en-US" sz="2400" b="1" dirty="0">
                <a:solidFill>
                  <a:srgbClr val="FF0000"/>
                </a:solidFill>
              </a:rPr>
              <a:t> </a:t>
            </a:r>
            <a:r>
              <a:rPr lang="en-US" sz="2400" b="1" dirty="0">
                <a:solidFill>
                  <a:srgbClr val="0070C0"/>
                </a:solidFill>
              </a:rPr>
              <a:t>Continue…</a:t>
            </a:r>
            <a:br>
              <a:rPr lang="en-US" dirty="0">
                <a:solidFill>
                  <a:schemeClr val="accent1"/>
                </a:solidFill>
                <a:latin typeface="+mn-lt"/>
              </a:rPr>
            </a:br>
            <a:br>
              <a:rPr lang="en-US" sz="2400" dirty="0">
                <a:solidFill>
                  <a:schemeClr val="accent1"/>
                </a:solidFill>
              </a:rPr>
            </a:br>
            <a:endParaRPr lang="en-US" sz="3200" dirty="0">
              <a:solidFill>
                <a:srgbClr val="0070C0"/>
              </a:solidFill>
            </a:endParaRPr>
          </a:p>
        </p:txBody>
      </p:sp>
      <p:sp>
        <p:nvSpPr>
          <p:cNvPr id="3" name="Content Placeholder 2">
            <a:extLst>
              <a:ext uri="{FF2B5EF4-FFF2-40B4-BE49-F238E27FC236}">
                <a16:creationId xmlns:a16="http://schemas.microsoft.com/office/drawing/2014/main" id="{1744BC67-4C13-D8DA-A6AC-DE4917EF0D93}"/>
              </a:ext>
            </a:extLst>
          </p:cNvPr>
          <p:cNvSpPr>
            <a:spLocks noGrp="1"/>
          </p:cNvSpPr>
          <p:nvPr>
            <p:ph idx="1"/>
          </p:nvPr>
        </p:nvSpPr>
        <p:spPr>
          <a:xfrm>
            <a:off x="107005" y="1708607"/>
            <a:ext cx="11994204" cy="5081298"/>
          </a:xfrm>
        </p:spPr>
        <p:txBody>
          <a:bodyPr>
            <a:normAutofit fontScale="92500" lnSpcReduction="10000"/>
          </a:bodyPr>
          <a:lstStyle/>
          <a:p>
            <a:pPr marL="0" indent="0">
              <a:buNone/>
            </a:pPr>
            <a:r>
              <a:rPr lang="en-US" sz="3600" dirty="0">
                <a:solidFill>
                  <a:schemeClr val="tx1">
                    <a:lumMod val="75000"/>
                    <a:lumOff val="25000"/>
                  </a:schemeClr>
                </a:solidFill>
              </a:rPr>
              <a:t>d) Any other material produced by a computer or any other device</a:t>
            </a:r>
            <a:endParaRPr lang="en-US" sz="3500" dirty="0">
              <a:solidFill>
                <a:schemeClr val="tx1">
                  <a:lumMod val="75000"/>
                  <a:lumOff val="25000"/>
                </a:schemeClr>
              </a:solidFill>
            </a:endParaRPr>
          </a:p>
          <a:p>
            <a:pPr marL="0" indent="0">
              <a:buNone/>
            </a:pPr>
            <a:r>
              <a:rPr lang="en-US" sz="3500" dirty="0">
                <a:solidFill>
                  <a:srgbClr val="FF0000"/>
                </a:solidFill>
              </a:rPr>
              <a:t> </a:t>
            </a:r>
            <a:r>
              <a:rPr lang="en-US" sz="3500" dirty="0">
                <a:solidFill>
                  <a:srgbClr val="0070C0"/>
                </a:solidFill>
              </a:rPr>
              <a:t>"right to information" means : </a:t>
            </a:r>
          </a:p>
          <a:p>
            <a:pPr marL="0" indent="0" algn="just">
              <a:buNone/>
            </a:pPr>
            <a:r>
              <a:rPr lang="en-US" sz="3500" dirty="0">
                <a:solidFill>
                  <a:srgbClr val="FF0000"/>
                </a:solidFill>
              </a:rPr>
              <a:t> </a:t>
            </a:r>
            <a:r>
              <a:rPr lang="en-US" sz="3500" dirty="0">
                <a:solidFill>
                  <a:schemeClr val="tx1">
                    <a:lumMod val="75000"/>
                    <a:lumOff val="25000"/>
                  </a:schemeClr>
                </a:solidFill>
              </a:rPr>
              <a:t>The right to information accessible under this Act which is held by or           under the control of any public authority and includes the right to-</a:t>
            </a:r>
          </a:p>
          <a:p>
            <a:pPr marL="571500" indent="-571500" algn="just">
              <a:buAutoNum type="romanLcParenBoth"/>
            </a:pPr>
            <a:r>
              <a:rPr lang="en-US" sz="3500" dirty="0">
                <a:solidFill>
                  <a:schemeClr val="tx1">
                    <a:lumMod val="75000"/>
                    <a:lumOff val="25000"/>
                  </a:schemeClr>
                </a:solidFill>
              </a:rPr>
              <a:t>inspection of work, documents, records</a:t>
            </a:r>
          </a:p>
          <a:p>
            <a:pPr marL="571500" indent="-571500" algn="just">
              <a:buAutoNum type="romanLcParenBoth"/>
            </a:pPr>
            <a:r>
              <a:rPr lang="en-US" sz="3500" dirty="0">
                <a:solidFill>
                  <a:schemeClr val="tx1">
                    <a:lumMod val="75000"/>
                    <a:lumOff val="25000"/>
                  </a:schemeClr>
                </a:solidFill>
              </a:rPr>
              <a:t>taking notes, extracts or certified copies of documents or records; </a:t>
            </a:r>
          </a:p>
          <a:p>
            <a:pPr marL="571500" indent="-571500" algn="just">
              <a:buAutoNum type="romanLcParenBoth"/>
            </a:pPr>
            <a:r>
              <a:rPr lang="en-US" sz="3500" dirty="0">
                <a:solidFill>
                  <a:schemeClr val="tx1">
                    <a:lumMod val="75000"/>
                    <a:lumOff val="25000"/>
                  </a:schemeClr>
                </a:solidFill>
              </a:rPr>
              <a:t>taking certified samples of material; </a:t>
            </a:r>
          </a:p>
          <a:p>
            <a:pPr marL="0" indent="0">
              <a:buNone/>
            </a:pPr>
            <a:r>
              <a:rPr lang="en-US" sz="3500" dirty="0">
                <a:solidFill>
                  <a:schemeClr val="tx1">
                    <a:lumMod val="75000"/>
                    <a:lumOff val="25000"/>
                  </a:schemeClr>
                </a:solidFill>
              </a:rPr>
              <a:t>(iv) obtaining information in the form of diskettes, floppies, tapes,     video cassettes or in any other electronic mode or through printouts   where  such information is stored in a computer or in any  other device</a:t>
            </a:r>
          </a:p>
          <a:p>
            <a:pPr marL="0" indent="0">
              <a:buNone/>
            </a:pPr>
            <a:endParaRPr lang="en-US" dirty="0"/>
          </a:p>
        </p:txBody>
      </p:sp>
      <p:pic>
        <p:nvPicPr>
          <p:cNvPr id="4" name="Picture 3">
            <a:extLst>
              <a:ext uri="{FF2B5EF4-FFF2-40B4-BE49-F238E27FC236}">
                <a16:creationId xmlns:a16="http://schemas.microsoft.com/office/drawing/2014/main" id="{5CDB4355-C4B9-8083-71FA-45BD4A4BEB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6928" y="68095"/>
            <a:ext cx="2508115" cy="1366178"/>
          </a:xfrm>
          <a:prstGeom prst="rect">
            <a:avLst/>
          </a:prstGeom>
        </p:spPr>
      </p:pic>
    </p:spTree>
    <p:extLst>
      <p:ext uri="{BB962C8B-B14F-4D97-AF65-F5344CB8AC3E}">
        <p14:creationId xmlns:p14="http://schemas.microsoft.com/office/powerpoint/2010/main" val="3322274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FE11B-AD64-0F48-858E-DCABB45603ED}"/>
              </a:ext>
            </a:extLst>
          </p:cNvPr>
          <p:cNvSpPr>
            <a:spLocks noGrp="1"/>
          </p:cNvSpPr>
          <p:nvPr>
            <p:ph type="title"/>
          </p:nvPr>
        </p:nvSpPr>
        <p:spPr>
          <a:xfrm>
            <a:off x="644000" y="223735"/>
            <a:ext cx="11207689" cy="1468878"/>
          </a:xfrm>
        </p:spPr>
        <p:txBody>
          <a:bodyPr>
            <a:normAutofit/>
          </a:bodyPr>
          <a:lstStyle/>
          <a:p>
            <a:r>
              <a:rPr lang="en-US" sz="3200" b="1" dirty="0">
                <a:solidFill>
                  <a:srgbClr val="FF0000"/>
                </a:solidFill>
              </a:rPr>
              <a:t>                                                                                             </a:t>
            </a:r>
            <a:r>
              <a:rPr lang="en-US" sz="4000" dirty="0">
                <a:solidFill>
                  <a:schemeClr val="accent1"/>
                </a:solidFill>
                <a:latin typeface="+mn-lt"/>
              </a:rPr>
              <a:t>Definitions:</a:t>
            </a:r>
            <a:br>
              <a:rPr lang="en-US" sz="3200" dirty="0">
                <a:solidFill>
                  <a:schemeClr val="accent1"/>
                </a:solidFill>
              </a:rPr>
            </a:br>
            <a:br>
              <a:rPr lang="en-US" sz="2400" dirty="0">
                <a:solidFill>
                  <a:schemeClr val="accent1"/>
                </a:solidFill>
              </a:rPr>
            </a:br>
            <a:endParaRPr lang="en-US" sz="3200" b="1" dirty="0">
              <a:solidFill>
                <a:srgbClr val="0070C0"/>
              </a:solidFill>
            </a:endParaRPr>
          </a:p>
        </p:txBody>
      </p:sp>
      <p:sp>
        <p:nvSpPr>
          <p:cNvPr id="3" name="Content Placeholder 2">
            <a:extLst>
              <a:ext uri="{FF2B5EF4-FFF2-40B4-BE49-F238E27FC236}">
                <a16:creationId xmlns:a16="http://schemas.microsoft.com/office/drawing/2014/main" id="{7D2F30E4-7396-AD62-7461-F5828E30AC22}"/>
              </a:ext>
            </a:extLst>
          </p:cNvPr>
          <p:cNvSpPr>
            <a:spLocks noGrp="1"/>
          </p:cNvSpPr>
          <p:nvPr>
            <p:ph idx="1"/>
          </p:nvPr>
        </p:nvSpPr>
        <p:spPr>
          <a:xfrm>
            <a:off x="298881" y="1743176"/>
            <a:ext cx="11753689" cy="4891089"/>
          </a:xfrm>
        </p:spPr>
        <p:txBody>
          <a:bodyPr>
            <a:normAutofit/>
          </a:bodyPr>
          <a:lstStyle/>
          <a:p>
            <a:pPr marL="0" indent="0" algn="just">
              <a:buNone/>
            </a:pPr>
            <a:endParaRPr lang="en-US" sz="3200" b="1" dirty="0">
              <a:solidFill>
                <a:srgbClr val="FF0000"/>
              </a:solidFill>
            </a:endParaRPr>
          </a:p>
          <a:p>
            <a:pPr marL="0" indent="0" algn="just">
              <a:buNone/>
            </a:pPr>
            <a:r>
              <a:rPr lang="en-US" sz="3200" dirty="0">
                <a:solidFill>
                  <a:srgbClr val="0070C0"/>
                </a:solidFill>
              </a:rPr>
              <a:t>"State Information Commission" means : </a:t>
            </a:r>
          </a:p>
          <a:p>
            <a:pPr marL="0" indent="0" algn="just">
              <a:buNone/>
            </a:pPr>
            <a:r>
              <a:rPr lang="en-US" sz="3200" dirty="0"/>
              <a:t>  The State Information Commission constituted under sub-section     </a:t>
            </a:r>
          </a:p>
          <a:p>
            <a:pPr marL="0" indent="0" algn="just">
              <a:buNone/>
            </a:pPr>
            <a:r>
              <a:rPr lang="en-US" sz="3200" dirty="0"/>
              <a:t> (1) of section 15</a:t>
            </a:r>
            <a:endParaRPr lang="en-US" sz="3200" dirty="0">
              <a:solidFill>
                <a:srgbClr val="FF0000"/>
              </a:solidFill>
            </a:endParaRPr>
          </a:p>
          <a:p>
            <a:pPr marL="0" indent="0" algn="just">
              <a:buNone/>
            </a:pPr>
            <a:r>
              <a:rPr lang="en-US" sz="3200" dirty="0">
                <a:solidFill>
                  <a:srgbClr val="0070C0"/>
                </a:solidFill>
              </a:rPr>
              <a:t>   "State Chief Information Commissioner" and "State Information              </a:t>
            </a:r>
          </a:p>
          <a:p>
            <a:pPr marL="0" indent="0" algn="just">
              <a:buNone/>
            </a:pPr>
            <a:r>
              <a:rPr lang="en-US" sz="3200" dirty="0">
                <a:solidFill>
                  <a:srgbClr val="0070C0"/>
                </a:solidFill>
              </a:rPr>
              <a:t>     Commissioner" means :</a:t>
            </a:r>
          </a:p>
          <a:p>
            <a:pPr marL="0" indent="0">
              <a:buNone/>
            </a:pPr>
            <a:r>
              <a:rPr lang="en-US" sz="3200" dirty="0">
                <a:solidFill>
                  <a:srgbClr val="FF0000"/>
                </a:solidFill>
              </a:rPr>
              <a:t> </a:t>
            </a:r>
            <a:r>
              <a:rPr lang="en-US" sz="3200" dirty="0"/>
              <a:t>The State Chief Information Commissioner and the State Information   Commissioner appointed under sub-section (3) of section 15</a:t>
            </a:r>
          </a:p>
          <a:p>
            <a:endParaRPr lang="en-US" dirty="0"/>
          </a:p>
        </p:txBody>
      </p:sp>
      <p:pic>
        <p:nvPicPr>
          <p:cNvPr id="4" name="Picture 3">
            <a:extLst>
              <a:ext uri="{FF2B5EF4-FFF2-40B4-BE49-F238E27FC236}">
                <a16:creationId xmlns:a16="http://schemas.microsoft.com/office/drawing/2014/main" id="{E436A15F-5E9C-5475-886C-34315E2B5E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1239" y="173171"/>
            <a:ext cx="2486281" cy="1418315"/>
          </a:xfrm>
          <a:prstGeom prst="rect">
            <a:avLst/>
          </a:prstGeom>
        </p:spPr>
      </p:pic>
    </p:spTree>
    <p:extLst>
      <p:ext uri="{BB962C8B-B14F-4D97-AF65-F5344CB8AC3E}">
        <p14:creationId xmlns:p14="http://schemas.microsoft.com/office/powerpoint/2010/main" val="17301611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E4016-18AF-E334-2484-FF414CB4DD0E}"/>
              </a:ext>
            </a:extLst>
          </p:cNvPr>
          <p:cNvSpPr>
            <a:spLocks noGrp="1"/>
          </p:cNvSpPr>
          <p:nvPr>
            <p:ph type="title"/>
          </p:nvPr>
        </p:nvSpPr>
        <p:spPr>
          <a:xfrm>
            <a:off x="687260" y="97278"/>
            <a:ext cx="10666540" cy="1728348"/>
          </a:xfrm>
        </p:spPr>
        <p:txBody>
          <a:bodyPr>
            <a:normAutofit/>
          </a:bodyPr>
          <a:lstStyle/>
          <a:p>
            <a:r>
              <a:rPr lang="en-US" sz="3200" dirty="0"/>
              <a:t>                                                                                  </a:t>
            </a:r>
            <a:r>
              <a:rPr lang="en-US" sz="4000" dirty="0">
                <a:solidFill>
                  <a:schemeClr val="accent1"/>
                </a:solidFill>
                <a:latin typeface="+mn-lt"/>
              </a:rPr>
              <a:t>Definitions:</a:t>
            </a:r>
            <a:br>
              <a:rPr lang="en-US" sz="3200" dirty="0">
                <a:solidFill>
                  <a:schemeClr val="accent1"/>
                </a:solidFill>
              </a:rPr>
            </a:br>
            <a:br>
              <a:rPr lang="en-US" sz="2400" dirty="0">
                <a:solidFill>
                  <a:schemeClr val="accent1"/>
                </a:solidFill>
              </a:rPr>
            </a:br>
            <a:endParaRPr lang="en-US" sz="3200" dirty="0">
              <a:solidFill>
                <a:srgbClr val="0070C0"/>
              </a:solidFill>
              <a:latin typeface="+mn-lt"/>
            </a:endParaRPr>
          </a:p>
        </p:txBody>
      </p:sp>
      <p:sp>
        <p:nvSpPr>
          <p:cNvPr id="3" name="Content Placeholder 2">
            <a:extLst>
              <a:ext uri="{FF2B5EF4-FFF2-40B4-BE49-F238E27FC236}">
                <a16:creationId xmlns:a16="http://schemas.microsoft.com/office/drawing/2014/main" id="{91D73357-DE8B-FF7C-E21D-78E8C3A9DF56}"/>
              </a:ext>
            </a:extLst>
          </p:cNvPr>
          <p:cNvSpPr>
            <a:spLocks noGrp="1"/>
          </p:cNvSpPr>
          <p:nvPr>
            <p:ph idx="1"/>
          </p:nvPr>
        </p:nvSpPr>
        <p:spPr>
          <a:xfrm>
            <a:off x="353291" y="2088573"/>
            <a:ext cx="11305309" cy="4445240"/>
          </a:xfrm>
        </p:spPr>
        <p:txBody>
          <a:bodyPr>
            <a:normAutofit/>
          </a:bodyPr>
          <a:lstStyle/>
          <a:p>
            <a:pPr marL="0" indent="0" algn="just">
              <a:buNone/>
            </a:pPr>
            <a:endParaRPr lang="en-US" dirty="0">
              <a:solidFill>
                <a:srgbClr val="FF0000"/>
              </a:solidFill>
            </a:endParaRPr>
          </a:p>
          <a:p>
            <a:pPr marL="0" indent="0" algn="just">
              <a:buNone/>
            </a:pPr>
            <a:r>
              <a:rPr lang="en-US" dirty="0">
                <a:solidFill>
                  <a:srgbClr val="FF0000"/>
                </a:solidFill>
              </a:rPr>
              <a:t> </a:t>
            </a:r>
            <a:r>
              <a:rPr lang="en-US" sz="3200" dirty="0">
                <a:solidFill>
                  <a:srgbClr val="0070C0"/>
                </a:solidFill>
              </a:rPr>
              <a:t>"State Public Information Officer" means :</a:t>
            </a:r>
          </a:p>
          <a:p>
            <a:pPr algn="just"/>
            <a:r>
              <a:rPr lang="en-US" sz="3200" dirty="0">
                <a:solidFill>
                  <a:schemeClr val="tx1">
                    <a:lumMod val="75000"/>
                    <a:lumOff val="25000"/>
                  </a:schemeClr>
                </a:solidFill>
              </a:rPr>
              <a:t>The State Public Information Officer designated and includes a State Assistant Public Information Officer designated</a:t>
            </a:r>
          </a:p>
          <a:p>
            <a:pPr marL="0" indent="0" algn="just">
              <a:buNone/>
            </a:pPr>
            <a:r>
              <a:rPr lang="en-US" sz="3200" dirty="0">
                <a:solidFill>
                  <a:srgbClr val="FF0000"/>
                </a:solidFill>
              </a:rPr>
              <a:t> </a:t>
            </a:r>
            <a:r>
              <a:rPr lang="en-US" sz="3200" dirty="0">
                <a:solidFill>
                  <a:srgbClr val="0070C0"/>
                </a:solidFill>
              </a:rPr>
              <a:t>"third party" means : </a:t>
            </a:r>
            <a:endParaRPr lang="en-US" sz="3200" dirty="0"/>
          </a:p>
          <a:p>
            <a:pPr algn="just"/>
            <a:r>
              <a:rPr lang="en-US" sz="3200" dirty="0">
                <a:solidFill>
                  <a:schemeClr val="tx1">
                    <a:lumMod val="75000"/>
                    <a:lumOff val="25000"/>
                  </a:schemeClr>
                </a:solidFill>
              </a:rPr>
              <a:t>a person other than the citizen making a request for information and includes a public authority. </a:t>
            </a:r>
            <a:endParaRPr lang="en-US" dirty="0">
              <a:solidFill>
                <a:schemeClr val="tx1">
                  <a:lumMod val="75000"/>
                  <a:lumOff val="25000"/>
                </a:schemeClr>
              </a:solidFill>
            </a:endParaRPr>
          </a:p>
        </p:txBody>
      </p:sp>
      <p:pic>
        <p:nvPicPr>
          <p:cNvPr id="5" name="Picture 4">
            <a:extLst>
              <a:ext uri="{FF2B5EF4-FFF2-40B4-BE49-F238E27FC236}">
                <a16:creationId xmlns:a16="http://schemas.microsoft.com/office/drawing/2014/main" id="{2BCFACA2-235A-3120-1242-7106022A25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7260" y="0"/>
            <a:ext cx="2478931" cy="1546698"/>
          </a:xfrm>
          <a:prstGeom prst="rect">
            <a:avLst/>
          </a:prstGeom>
        </p:spPr>
      </p:pic>
    </p:spTree>
    <p:extLst>
      <p:ext uri="{BB962C8B-B14F-4D97-AF65-F5344CB8AC3E}">
        <p14:creationId xmlns:p14="http://schemas.microsoft.com/office/powerpoint/2010/main" val="27164586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839F5-AAFD-1059-8E78-F469200B4693}"/>
              </a:ext>
            </a:extLst>
          </p:cNvPr>
          <p:cNvSpPr>
            <a:spLocks noGrp="1"/>
          </p:cNvSpPr>
          <p:nvPr>
            <p:ph type="title"/>
          </p:nvPr>
        </p:nvSpPr>
        <p:spPr>
          <a:xfrm>
            <a:off x="155643" y="369650"/>
            <a:ext cx="11891355" cy="1478605"/>
          </a:xfrm>
        </p:spPr>
        <p:txBody>
          <a:bodyPr>
            <a:normAutofit fontScale="90000"/>
          </a:bodyPr>
          <a:lstStyle/>
          <a:p>
            <a:pPr>
              <a:lnSpc>
                <a:spcPct val="100000"/>
              </a:lnSpc>
            </a:pPr>
            <a:r>
              <a:rPr lang="en-US" sz="3600" b="1" dirty="0">
                <a:solidFill>
                  <a:srgbClr val="0070C0"/>
                </a:solidFill>
                <a:latin typeface="Arial Narrow" panose="020B0606020202030204" pitchFamily="34" charset="0"/>
              </a:rPr>
              <a:t>                                     </a:t>
            </a:r>
            <a:r>
              <a:rPr lang="en-US" sz="3600" dirty="0">
                <a:solidFill>
                  <a:srgbClr val="0070C0"/>
                </a:solidFill>
                <a:latin typeface="+mn-lt"/>
              </a:rPr>
              <a:t>Chapter 2: Right to Information and Obligation of</a:t>
            </a:r>
            <a:br>
              <a:rPr lang="en-US" sz="3600" dirty="0">
                <a:solidFill>
                  <a:srgbClr val="0070C0"/>
                </a:solidFill>
                <a:latin typeface="+mn-lt"/>
              </a:rPr>
            </a:br>
            <a:r>
              <a:rPr lang="en-US" sz="3600" dirty="0">
                <a:solidFill>
                  <a:srgbClr val="0070C0"/>
                </a:solidFill>
                <a:latin typeface="+mn-lt"/>
              </a:rPr>
              <a:t>                                         Public Authorities (Section 3 – Section 7)</a:t>
            </a:r>
            <a:br>
              <a:rPr lang="en-US" sz="3600" dirty="0">
                <a:solidFill>
                  <a:srgbClr val="0070C0"/>
                </a:solidFill>
                <a:latin typeface="+mn-lt"/>
              </a:rPr>
            </a:br>
            <a:endParaRPr lang="en-US" sz="3600" dirty="0">
              <a:solidFill>
                <a:srgbClr val="0070C0"/>
              </a:solidFill>
              <a:latin typeface="+mn-lt"/>
            </a:endParaRPr>
          </a:p>
        </p:txBody>
      </p:sp>
      <p:sp>
        <p:nvSpPr>
          <p:cNvPr id="3" name="Content Placeholder 2">
            <a:extLst>
              <a:ext uri="{FF2B5EF4-FFF2-40B4-BE49-F238E27FC236}">
                <a16:creationId xmlns:a16="http://schemas.microsoft.com/office/drawing/2014/main" id="{26BE0EF7-B7AF-3FD8-AA57-5C22F4595FC7}"/>
              </a:ext>
            </a:extLst>
          </p:cNvPr>
          <p:cNvSpPr>
            <a:spLocks noGrp="1"/>
          </p:cNvSpPr>
          <p:nvPr>
            <p:ph idx="1"/>
          </p:nvPr>
        </p:nvSpPr>
        <p:spPr>
          <a:xfrm>
            <a:off x="381740" y="1974715"/>
            <a:ext cx="11665258" cy="4816701"/>
          </a:xfrm>
        </p:spPr>
        <p:txBody>
          <a:bodyPr>
            <a:normAutofit/>
          </a:bodyPr>
          <a:lstStyle/>
          <a:p>
            <a:pPr marL="0" indent="0">
              <a:buNone/>
            </a:pPr>
            <a:r>
              <a:rPr lang="en-US" sz="3200" dirty="0">
                <a:solidFill>
                  <a:schemeClr val="accent1"/>
                </a:solidFill>
              </a:rPr>
              <a:t>Section 3- </a:t>
            </a:r>
            <a:r>
              <a:rPr lang="en-US" sz="3200" dirty="0">
                <a:solidFill>
                  <a:schemeClr val="tx1">
                    <a:lumMod val="75000"/>
                    <a:lumOff val="25000"/>
                  </a:schemeClr>
                </a:solidFill>
              </a:rPr>
              <a:t>: </a:t>
            </a:r>
            <a:r>
              <a:rPr lang="en-US" sz="3200" dirty="0">
                <a:solidFill>
                  <a:srgbClr val="0070C0"/>
                </a:solidFill>
              </a:rPr>
              <a:t>Right to information</a:t>
            </a:r>
          </a:p>
          <a:p>
            <a:r>
              <a:rPr lang="en-US" sz="3200" dirty="0">
                <a:solidFill>
                  <a:schemeClr val="tx1">
                    <a:lumMod val="75000"/>
                    <a:lumOff val="25000"/>
                  </a:schemeClr>
                </a:solidFill>
              </a:rPr>
              <a:t> Provides that every citizen shall have the right to request information from a public authority.</a:t>
            </a:r>
          </a:p>
          <a:p>
            <a:pPr marL="0" indent="0" algn="just">
              <a:buNone/>
            </a:pPr>
            <a:r>
              <a:rPr lang="en-US" sz="3200" dirty="0">
                <a:solidFill>
                  <a:schemeClr val="accent1"/>
                </a:solidFill>
              </a:rPr>
              <a:t>Section 4</a:t>
            </a:r>
            <a:r>
              <a:rPr lang="en-US" sz="3200" dirty="0"/>
              <a:t>: . </a:t>
            </a:r>
            <a:r>
              <a:rPr lang="en-US" sz="3200" dirty="0">
                <a:solidFill>
                  <a:srgbClr val="0070C0"/>
                </a:solidFill>
              </a:rPr>
              <a:t>Obligations of public authorities.—</a:t>
            </a:r>
          </a:p>
          <a:p>
            <a:pPr marL="0" indent="0" algn="just">
              <a:buNone/>
            </a:pPr>
            <a:r>
              <a:rPr lang="en-US" sz="3200" dirty="0">
                <a:solidFill>
                  <a:schemeClr val="tx1">
                    <a:lumMod val="75000"/>
                    <a:lumOff val="25000"/>
                  </a:schemeClr>
                </a:solidFill>
              </a:rPr>
              <a:t> Every public authority shall—(a)maintain all its records duly catalogued and indexed and ensure that all records that are appropriate to be computerized are, within a reasonable time and connected through a network, so that access to such records is facilitated</a:t>
            </a:r>
          </a:p>
          <a:p>
            <a:pPr lvl="1"/>
            <a:endParaRPr lang="en-US" sz="3200" dirty="0"/>
          </a:p>
          <a:p>
            <a:endParaRPr lang="en-US" dirty="0"/>
          </a:p>
        </p:txBody>
      </p:sp>
      <p:pic>
        <p:nvPicPr>
          <p:cNvPr id="4" name="Picture 3">
            <a:extLst>
              <a:ext uri="{FF2B5EF4-FFF2-40B4-BE49-F238E27FC236}">
                <a16:creationId xmlns:a16="http://schemas.microsoft.com/office/drawing/2014/main" id="{3B149469-6098-28C8-1AD5-08884BA6A0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740" y="136186"/>
            <a:ext cx="2399560" cy="1381330"/>
          </a:xfrm>
          <a:prstGeom prst="rect">
            <a:avLst/>
          </a:prstGeom>
        </p:spPr>
      </p:pic>
    </p:spTree>
    <p:extLst>
      <p:ext uri="{BB962C8B-B14F-4D97-AF65-F5344CB8AC3E}">
        <p14:creationId xmlns:p14="http://schemas.microsoft.com/office/powerpoint/2010/main" val="30227987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D6F8C-4F8B-0FF9-C4F5-DABB2127E41A}"/>
              </a:ext>
            </a:extLst>
          </p:cNvPr>
          <p:cNvSpPr>
            <a:spLocks noGrp="1"/>
          </p:cNvSpPr>
          <p:nvPr>
            <p:ph type="title"/>
          </p:nvPr>
        </p:nvSpPr>
        <p:spPr>
          <a:xfrm>
            <a:off x="359923" y="97277"/>
            <a:ext cx="11488366" cy="1420237"/>
          </a:xfrm>
        </p:spPr>
        <p:txBody>
          <a:bodyPr/>
          <a:lstStyle/>
          <a:p>
            <a:r>
              <a:rPr lang="en-US" dirty="0"/>
              <a:t>   		</a:t>
            </a:r>
            <a:endParaRPr lang="en-US" sz="3200" b="1" dirty="0">
              <a:solidFill>
                <a:srgbClr val="0070C0"/>
              </a:solidFill>
              <a:latin typeface="+mn-lt"/>
            </a:endParaRPr>
          </a:p>
        </p:txBody>
      </p:sp>
      <p:sp>
        <p:nvSpPr>
          <p:cNvPr id="3" name="Content Placeholder 2">
            <a:extLst>
              <a:ext uri="{FF2B5EF4-FFF2-40B4-BE49-F238E27FC236}">
                <a16:creationId xmlns:a16="http://schemas.microsoft.com/office/drawing/2014/main" id="{0D7F748D-B371-683E-BAD4-FD7E7F765A26}"/>
              </a:ext>
            </a:extLst>
          </p:cNvPr>
          <p:cNvSpPr>
            <a:spLocks noGrp="1"/>
          </p:cNvSpPr>
          <p:nvPr>
            <p:ph idx="1"/>
          </p:nvPr>
        </p:nvSpPr>
        <p:spPr>
          <a:xfrm>
            <a:off x="194553" y="1614790"/>
            <a:ext cx="11760741" cy="5145933"/>
          </a:xfrm>
        </p:spPr>
        <p:txBody>
          <a:bodyPr>
            <a:normAutofit fontScale="70000" lnSpcReduction="20000"/>
          </a:bodyPr>
          <a:lstStyle/>
          <a:p>
            <a:pPr marL="0" indent="0" algn="just">
              <a:buNone/>
            </a:pPr>
            <a:r>
              <a:rPr lang="en-US" sz="3500" b="1" dirty="0">
                <a:solidFill>
                  <a:schemeClr val="accent1"/>
                </a:solidFill>
              </a:rPr>
              <a:t>  </a:t>
            </a:r>
            <a:r>
              <a:rPr lang="en-US" sz="4600" dirty="0">
                <a:solidFill>
                  <a:schemeClr val="accent1"/>
                </a:solidFill>
              </a:rPr>
              <a:t>Section 5</a:t>
            </a:r>
            <a:r>
              <a:rPr lang="en-US" sz="4600" dirty="0"/>
              <a:t>: </a:t>
            </a:r>
            <a:r>
              <a:rPr lang="en-US" sz="4600" dirty="0">
                <a:solidFill>
                  <a:srgbClr val="0070C0"/>
                </a:solidFill>
              </a:rPr>
              <a:t>Officers (PIOs). Designation of Public Information </a:t>
            </a:r>
          </a:p>
          <a:p>
            <a:pPr marL="0" indent="0" algn="just">
              <a:buNone/>
            </a:pPr>
            <a:r>
              <a:rPr lang="en-US" sz="4600" dirty="0">
                <a:solidFill>
                  <a:schemeClr val="tx1">
                    <a:lumMod val="75000"/>
                    <a:lumOff val="25000"/>
                  </a:schemeClr>
                </a:solidFill>
              </a:rPr>
              <a:t>Every public authority shall, within one hundred days of the enactment of this Act, designate as many officers as the Central Public Information Officers or State Public Information Officers, as the case may be, in all administrative units or offices under it as may be necessary to provide information to persons requesting for the information under this Act</a:t>
            </a:r>
          </a:p>
          <a:p>
            <a:pPr marL="0" lvl="0" indent="0" algn="just">
              <a:buNone/>
            </a:pPr>
            <a:r>
              <a:rPr lang="en-US" sz="4600" dirty="0">
                <a:solidFill>
                  <a:schemeClr val="accent1"/>
                </a:solidFill>
              </a:rPr>
              <a:t>  </a:t>
            </a:r>
            <a:r>
              <a:rPr lang="en-US" sz="4600" dirty="0">
                <a:solidFill>
                  <a:srgbClr val="0070C0"/>
                </a:solidFill>
              </a:rPr>
              <a:t>Section 6: Request for information</a:t>
            </a:r>
            <a:r>
              <a:rPr lang="en-US" sz="4600" b="1" dirty="0">
                <a:solidFill>
                  <a:srgbClr val="0070C0"/>
                </a:solidFill>
              </a:rPr>
              <a:t>.</a:t>
            </a:r>
          </a:p>
          <a:p>
            <a:pPr marL="0" lvl="0" indent="0" algn="just">
              <a:buNone/>
            </a:pPr>
            <a:r>
              <a:rPr lang="en-US" sz="4600" dirty="0">
                <a:solidFill>
                  <a:schemeClr val="tx1">
                    <a:lumMod val="75000"/>
                    <a:lumOff val="25000"/>
                  </a:schemeClr>
                </a:solidFill>
              </a:rPr>
              <a:t>A person, who desires to obtain any information under this Act, shall make a request in writing or through electronic means in English or Hindi or in the official language of the area in which the application is being made, accompanying such fee as may be prescribed</a:t>
            </a:r>
          </a:p>
          <a:p>
            <a:endParaRPr lang="en-US" dirty="0"/>
          </a:p>
        </p:txBody>
      </p:sp>
      <p:pic>
        <p:nvPicPr>
          <p:cNvPr id="4" name="Picture 3">
            <a:extLst>
              <a:ext uri="{FF2B5EF4-FFF2-40B4-BE49-F238E27FC236}">
                <a16:creationId xmlns:a16="http://schemas.microsoft.com/office/drawing/2014/main" id="{9F58055F-43BA-1229-B394-CC2DFC3256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92782" y="1"/>
            <a:ext cx="2556164" cy="1420238"/>
          </a:xfrm>
          <a:prstGeom prst="rect">
            <a:avLst/>
          </a:prstGeom>
        </p:spPr>
      </p:pic>
    </p:spTree>
    <p:extLst>
      <p:ext uri="{BB962C8B-B14F-4D97-AF65-F5344CB8AC3E}">
        <p14:creationId xmlns:p14="http://schemas.microsoft.com/office/powerpoint/2010/main" val="10498903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921AC-2D7D-BBA8-7709-7B00A21951A3}"/>
              </a:ext>
            </a:extLst>
          </p:cNvPr>
          <p:cNvSpPr>
            <a:spLocks noGrp="1"/>
          </p:cNvSpPr>
          <p:nvPr>
            <p:ph type="title"/>
          </p:nvPr>
        </p:nvSpPr>
        <p:spPr>
          <a:xfrm>
            <a:off x="251534" y="486383"/>
            <a:ext cx="11532092" cy="1201027"/>
          </a:xfrm>
        </p:spPr>
        <p:txBody>
          <a:bodyPr>
            <a:normAutofit/>
          </a:bodyPr>
          <a:lstStyle/>
          <a:p>
            <a:r>
              <a:rPr lang="en-US" sz="3200" b="1" dirty="0">
                <a:solidFill>
                  <a:srgbClr val="FF0000"/>
                </a:solidFill>
              </a:rPr>
              <a:t>                                                                                                   </a:t>
            </a:r>
            <a:endParaRPr lang="en-US" sz="3200" b="1" dirty="0">
              <a:solidFill>
                <a:srgbClr val="0070C0"/>
              </a:solidFill>
            </a:endParaRPr>
          </a:p>
        </p:txBody>
      </p:sp>
      <p:sp>
        <p:nvSpPr>
          <p:cNvPr id="3" name="Content Placeholder 2">
            <a:extLst>
              <a:ext uri="{FF2B5EF4-FFF2-40B4-BE49-F238E27FC236}">
                <a16:creationId xmlns:a16="http://schemas.microsoft.com/office/drawing/2014/main" id="{E2EFF95F-9D7C-679F-74EA-1DE6E65C55FF}"/>
              </a:ext>
            </a:extLst>
          </p:cNvPr>
          <p:cNvSpPr>
            <a:spLocks noGrp="1"/>
          </p:cNvSpPr>
          <p:nvPr>
            <p:ph idx="1"/>
          </p:nvPr>
        </p:nvSpPr>
        <p:spPr>
          <a:xfrm>
            <a:off x="408374" y="1945532"/>
            <a:ext cx="11532092" cy="4805463"/>
          </a:xfrm>
        </p:spPr>
        <p:txBody>
          <a:bodyPr>
            <a:normAutofit/>
          </a:bodyPr>
          <a:lstStyle/>
          <a:p>
            <a:pPr lvl="0" algn="just"/>
            <a:r>
              <a:rPr lang="en-US" sz="3200" dirty="0">
                <a:solidFill>
                  <a:schemeClr val="accent1"/>
                </a:solidFill>
              </a:rPr>
              <a:t>Section 7:</a:t>
            </a:r>
            <a:r>
              <a:rPr lang="en-US" sz="3200" dirty="0"/>
              <a:t> </a:t>
            </a:r>
            <a:r>
              <a:rPr lang="en-US" sz="3200" dirty="0">
                <a:solidFill>
                  <a:srgbClr val="0070C0"/>
                </a:solidFill>
              </a:rPr>
              <a:t>Disposal of requests.</a:t>
            </a:r>
          </a:p>
          <a:p>
            <a:pPr lvl="0" algn="just"/>
            <a:r>
              <a:rPr lang="en-US" sz="3200" dirty="0">
                <a:solidFill>
                  <a:schemeClr val="tx1">
                    <a:lumMod val="75000"/>
                    <a:lumOff val="25000"/>
                  </a:schemeClr>
                </a:solidFill>
              </a:rPr>
              <a:t>Specifies time limits for responding to RTI requests (usually within 30 days)</a:t>
            </a:r>
          </a:p>
          <a:p>
            <a:pPr lvl="0" algn="just"/>
            <a:r>
              <a:rPr lang="en-US" sz="3200" dirty="0">
                <a:solidFill>
                  <a:schemeClr val="tx1">
                    <a:lumMod val="75000"/>
                    <a:lumOff val="25000"/>
                  </a:schemeClr>
                </a:solidFill>
              </a:rPr>
              <a:t>Provided that where the information sought for concerns the life or liberty of a person, the same shall be provided within forty-eight hours of the receipt of the request.</a:t>
            </a:r>
          </a:p>
          <a:p>
            <a:pPr lvl="0" algn="just"/>
            <a:r>
              <a:rPr lang="en-US" sz="3200" dirty="0">
                <a:solidFill>
                  <a:schemeClr val="accent1"/>
                </a:solidFill>
              </a:rPr>
              <a:t>Section 8</a:t>
            </a:r>
            <a:r>
              <a:rPr lang="en-US" sz="3200" b="1" dirty="0"/>
              <a:t>: </a:t>
            </a:r>
            <a:r>
              <a:rPr lang="en-US" sz="3200" dirty="0">
                <a:solidFill>
                  <a:schemeClr val="tx1">
                    <a:lumMod val="75000"/>
                    <a:lumOff val="25000"/>
                  </a:schemeClr>
                </a:solidFill>
              </a:rPr>
              <a:t>Exemption from disclosure of information.</a:t>
            </a:r>
          </a:p>
          <a:p>
            <a:pPr lvl="0" algn="just"/>
            <a:r>
              <a:rPr lang="en-US" sz="3200" dirty="0">
                <a:solidFill>
                  <a:schemeClr val="tx1">
                    <a:lumMod val="75000"/>
                    <a:lumOff val="25000"/>
                  </a:schemeClr>
                </a:solidFill>
              </a:rPr>
              <a:t>Lists categories of information that are exempt from disclosure, such as national security and personal privacy.</a:t>
            </a:r>
          </a:p>
          <a:p>
            <a:pPr marL="0" indent="0">
              <a:buNone/>
            </a:pPr>
            <a:endParaRPr lang="en-US" b="1" dirty="0"/>
          </a:p>
        </p:txBody>
      </p:sp>
      <p:pic>
        <p:nvPicPr>
          <p:cNvPr id="4" name="Picture 3">
            <a:extLst>
              <a:ext uri="{FF2B5EF4-FFF2-40B4-BE49-F238E27FC236}">
                <a16:creationId xmlns:a16="http://schemas.microsoft.com/office/drawing/2014/main" id="{CB45903F-714F-DEEC-E883-26BBCF9025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91894" y="107005"/>
            <a:ext cx="2451371" cy="1443540"/>
          </a:xfrm>
          <a:prstGeom prst="rect">
            <a:avLst/>
          </a:prstGeom>
        </p:spPr>
      </p:pic>
    </p:spTree>
    <p:extLst>
      <p:ext uri="{BB962C8B-B14F-4D97-AF65-F5344CB8AC3E}">
        <p14:creationId xmlns:p14="http://schemas.microsoft.com/office/powerpoint/2010/main" val="5850383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117B-E200-90E7-029A-AD8BF7BD25C6}"/>
              </a:ext>
            </a:extLst>
          </p:cNvPr>
          <p:cNvSpPr>
            <a:spLocks noGrp="1"/>
          </p:cNvSpPr>
          <p:nvPr>
            <p:ph type="title"/>
          </p:nvPr>
        </p:nvSpPr>
        <p:spPr>
          <a:xfrm>
            <a:off x="369651" y="87550"/>
            <a:ext cx="11342451" cy="1429966"/>
          </a:xfrm>
        </p:spPr>
        <p:txBody>
          <a:bodyPr/>
          <a:lstStyle/>
          <a:p>
            <a:r>
              <a:rPr lang="en-US" dirty="0"/>
              <a:t>                                                                        </a:t>
            </a:r>
            <a:endParaRPr lang="en-US" sz="3200" b="1" dirty="0">
              <a:solidFill>
                <a:srgbClr val="0070C0"/>
              </a:solidFill>
              <a:latin typeface="+mn-lt"/>
            </a:endParaRPr>
          </a:p>
        </p:txBody>
      </p:sp>
      <p:sp>
        <p:nvSpPr>
          <p:cNvPr id="3" name="Content Placeholder 2">
            <a:extLst>
              <a:ext uri="{FF2B5EF4-FFF2-40B4-BE49-F238E27FC236}">
                <a16:creationId xmlns:a16="http://schemas.microsoft.com/office/drawing/2014/main" id="{F7593132-69A0-04EC-D98C-5F1B65F2A735}"/>
              </a:ext>
            </a:extLst>
          </p:cNvPr>
          <p:cNvSpPr>
            <a:spLocks noGrp="1"/>
          </p:cNvSpPr>
          <p:nvPr>
            <p:ph idx="1"/>
          </p:nvPr>
        </p:nvSpPr>
        <p:spPr>
          <a:xfrm>
            <a:off x="214009" y="1517516"/>
            <a:ext cx="11770468" cy="5252934"/>
          </a:xfrm>
        </p:spPr>
        <p:txBody>
          <a:bodyPr>
            <a:normAutofit fontScale="70000" lnSpcReduction="20000"/>
          </a:bodyPr>
          <a:lstStyle/>
          <a:p>
            <a:pPr marL="0" lvl="0" indent="0" algn="just">
              <a:buNone/>
            </a:pPr>
            <a:r>
              <a:rPr lang="en-US" sz="3200" b="1" dirty="0">
                <a:solidFill>
                  <a:srgbClr val="0070C0"/>
                </a:solidFill>
              </a:rPr>
              <a:t>   </a:t>
            </a:r>
            <a:r>
              <a:rPr lang="en-US" sz="4100" b="1" dirty="0">
                <a:solidFill>
                  <a:schemeClr val="accent1"/>
                </a:solidFill>
              </a:rPr>
              <a:t>Section 9 : </a:t>
            </a:r>
            <a:r>
              <a:rPr lang="en-US" sz="4100" dirty="0">
                <a:solidFill>
                  <a:srgbClr val="0070C0"/>
                </a:solidFill>
              </a:rPr>
              <a:t>Grounds for rejection to access in certain cases</a:t>
            </a:r>
          </a:p>
          <a:p>
            <a:pPr lvl="0" algn="just"/>
            <a:r>
              <a:rPr lang="en-US" sz="4600" dirty="0">
                <a:solidFill>
                  <a:schemeClr val="tx1">
                    <a:lumMod val="75000"/>
                    <a:lumOff val="25000"/>
                  </a:schemeClr>
                </a:solidFill>
              </a:rPr>
              <a:t>Without prejudice to the provisions of section 8, a Central/State Public Information Officer as the case may be, may reject a request for information where such a request for providing access would involve an infringement of copyright subsisting in a person other than the State.</a:t>
            </a:r>
          </a:p>
          <a:p>
            <a:pPr marL="0" lvl="0" indent="0" algn="just">
              <a:buNone/>
            </a:pPr>
            <a:r>
              <a:rPr lang="en-US" sz="4600" dirty="0">
                <a:solidFill>
                  <a:schemeClr val="accent1"/>
                </a:solidFill>
              </a:rPr>
              <a:t>  Section 10 : </a:t>
            </a:r>
            <a:r>
              <a:rPr lang="en-US" sz="4600" dirty="0"/>
              <a:t> </a:t>
            </a:r>
            <a:r>
              <a:rPr lang="en-US" sz="4600" dirty="0">
                <a:solidFill>
                  <a:srgbClr val="0070C0"/>
                </a:solidFill>
              </a:rPr>
              <a:t>Severability</a:t>
            </a:r>
          </a:p>
          <a:p>
            <a:pPr lvl="0" algn="just"/>
            <a:r>
              <a:rPr lang="en-US" sz="4600" dirty="0">
                <a:solidFill>
                  <a:schemeClr val="tx1">
                    <a:lumMod val="75000"/>
                    <a:lumOff val="25000"/>
                  </a:schemeClr>
                </a:solidFill>
              </a:rPr>
              <a:t>Where a request for access to information is rejected on the ground that it is in relation to information which is exempt from disclosure, then, not withstanding anything contained in this Act, access may be provided to that part of the record which does not contain any information which is exempt from disclosure under this Act and which can reasonably be severed from any part that contains exempt information</a:t>
            </a:r>
            <a:r>
              <a:rPr lang="en-US" sz="4600" dirty="0"/>
              <a:t>. </a:t>
            </a:r>
            <a:endParaRPr lang="en-US" sz="4600" dirty="0">
              <a:solidFill>
                <a:srgbClr val="FF0000"/>
              </a:solidFill>
            </a:endParaRPr>
          </a:p>
          <a:p>
            <a:pPr lvl="0" algn="just"/>
            <a:endParaRPr lang="en-US" sz="3200" b="1" dirty="0">
              <a:solidFill>
                <a:srgbClr val="0070C0"/>
              </a:solidFill>
            </a:endParaRPr>
          </a:p>
          <a:p>
            <a:pPr lvl="0" algn="just"/>
            <a:endParaRPr lang="en-US" sz="3200" dirty="0"/>
          </a:p>
          <a:p>
            <a:endParaRPr lang="en-US" dirty="0"/>
          </a:p>
        </p:txBody>
      </p:sp>
      <p:pic>
        <p:nvPicPr>
          <p:cNvPr id="4" name="Picture 3">
            <a:extLst>
              <a:ext uri="{FF2B5EF4-FFF2-40B4-BE49-F238E27FC236}">
                <a16:creationId xmlns:a16="http://schemas.microsoft.com/office/drawing/2014/main" id="{24979AB1-49EF-AE2F-82B9-FD0B6C9C50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42744" y="0"/>
            <a:ext cx="2720502" cy="1517516"/>
          </a:xfrm>
          <a:prstGeom prst="rect">
            <a:avLst/>
          </a:prstGeom>
        </p:spPr>
      </p:pic>
    </p:spTree>
    <p:extLst>
      <p:ext uri="{BB962C8B-B14F-4D97-AF65-F5344CB8AC3E}">
        <p14:creationId xmlns:p14="http://schemas.microsoft.com/office/powerpoint/2010/main" val="1532350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1E7E3-A5C0-5D64-35D5-F260418E221C}"/>
              </a:ext>
            </a:extLst>
          </p:cNvPr>
          <p:cNvSpPr>
            <a:spLocks noGrp="1"/>
          </p:cNvSpPr>
          <p:nvPr>
            <p:ph type="title"/>
          </p:nvPr>
        </p:nvSpPr>
        <p:spPr>
          <a:xfrm>
            <a:off x="583660" y="175099"/>
            <a:ext cx="10770140" cy="1819071"/>
          </a:xfrm>
        </p:spPr>
        <p:txBody>
          <a:bodyPr/>
          <a:lstStyle/>
          <a:p>
            <a:r>
              <a:rPr lang="en-US" b="1" dirty="0">
                <a:solidFill>
                  <a:srgbClr val="0070C0"/>
                </a:solidFill>
                <a:latin typeface="+mn-lt"/>
              </a:rPr>
              <a:t>                                                      </a:t>
            </a:r>
            <a:r>
              <a:rPr lang="en-US" dirty="0">
                <a:solidFill>
                  <a:srgbClr val="0070C0"/>
                </a:solidFill>
                <a:latin typeface="+mn-lt"/>
              </a:rPr>
              <a:t>RTI ACT 2005</a:t>
            </a:r>
          </a:p>
        </p:txBody>
      </p:sp>
      <p:sp>
        <p:nvSpPr>
          <p:cNvPr id="3" name="Content Placeholder 2">
            <a:extLst>
              <a:ext uri="{FF2B5EF4-FFF2-40B4-BE49-F238E27FC236}">
                <a16:creationId xmlns:a16="http://schemas.microsoft.com/office/drawing/2014/main" id="{28BA6169-01AA-94B1-6C4F-FE40FDE62E2D}"/>
              </a:ext>
            </a:extLst>
          </p:cNvPr>
          <p:cNvSpPr>
            <a:spLocks noGrp="1"/>
          </p:cNvSpPr>
          <p:nvPr>
            <p:ph idx="1"/>
          </p:nvPr>
        </p:nvSpPr>
        <p:spPr>
          <a:xfrm>
            <a:off x="515566" y="1994170"/>
            <a:ext cx="11381362" cy="5136203"/>
          </a:xfrm>
        </p:spPr>
        <p:txBody>
          <a:bodyPr>
            <a:normAutofit/>
          </a:bodyPr>
          <a:lstStyle/>
          <a:p>
            <a:pPr marL="0" indent="0">
              <a:buNone/>
            </a:pPr>
            <a:r>
              <a:rPr lang="en-US" sz="3600" b="1" dirty="0">
                <a:solidFill>
                  <a:srgbClr val="0070C0"/>
                </a:solidFill>
              </a:rPr>
              <a:t>                                         </a:t>
            </a:r>
            <a:r>
              <a:rPr lang="en-US" sz="3600" dirty="0">
                <a:solidFill>
                  <a:srgbClr val="0070C0"/>
                </a:solidFill>
              </a:rPr>
              <a:t>OBJECTIVE:</a:t>
            </a:r>
          </a:p>
          <a:p>
            <a:pPr algn="just"/>
            <a:r>
              <a:rPr lang="en-US" sz="3200" dirty="0">
                <a:solidFill>
                  <a:schemeClr val="tx1">
                    <a:lumMod val="75000"/>
                    <a:lumOff val="25000"/>
                  </a:schemeClr>
                </a:solidFill>
              </a:rPr>
              <a:t>The basic object of the Right to Information Act is to empower the citizens, promote transparency and accountability in the working of the Government, contain corruption, and make our democracy work for the people in real sense. The Act is a big step towards making the citizens informed about the activities of the Government.</a:t>
            </a:r>
          </a:p>
        </p:txBody>
      </p:sp>
      <p:pic>
        <p:nvPicPr>
          <p:cNvPr id="6" name="Picture 5">
            <a:extLst>
              <a:ext uri="{FF2B5EF4-FFF2-40B4-BE49-F238E27FC236}">
                <a16:creationId xmlns:a16="http://schemas.microsoft.com/office/drawing/2014/main" id="{C80F4D7C-3F2C-53BB-75F0-69A933D2A2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285135"/>
            <a:ext cx="2606040" cy="1442065"/>
          </a:xfrm>
          <a:prstGeom prst="rect">
            <a:avLst/>
          </a:prstGeom>
        </p:spPr>
      </p:pic>
    </p:spTree>
    <p:extLst>
      <p:ext uri="{BB962C8B-B14F-4D97-AF65-F5344CB8AC3E}">
        <p14:creationId xmlns:p14="http://schemas.microsoft.com/office/powerpoint/2010/main" val="15443273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630FA-5C50-581B-A7CC-AEC1AF33F3EE}"/>
              </a:ext>
            </a:extLst>
          </p:cNvPr>
          <p:cNvSpPr>
            <a:spLocks noGrp="1"/>
          </p:cNvSpPr>
          <p:nvPr>
            <p:ph type="title"/>
          </p:nvPr>
        </p:nvSpPr>
        <p:spPr>
          <a:xfrm>
            <a:off x="311286" y="0"/>
            <a:ext cx="11313268" cy="1760706"/>
          </a:xfrm>
        </p:spPr>
        <p:txBody>
          <a:bodyPr>
            <a:normAutofit/>
          </a:bodyPr>
          <a:lstStyle/>
          <a:p>
            <a:r>
              <a:rPr lang="en-US" sz="3600" b="1" dirty="0">
                <a:solidFill>
                  <a:srgbClr val="0070C0"/>
                </a:solidFill>
              </a:rPr>
              <a:t>                             </a:t>
            </a:r>
            <a:r>
              <a:rPr lang="en-US" sz="3200" b="1" dirty="0">
                <a:solidFill>
                  <a:srgbClr val="0070C0"/>
                </a:solidFill>
                <a:latin typeface="+mn-lt"/>
              </a:rPr>
              <a:t>Chapter 3  Central Information Commission</a:t>
            </a:r>
          </a:p>
        </p:txBody>
      </p:sp>
      <p:sp>
        <p:nvSpPr>
          <p:cNvPr id="3" name="Content Placeholder 2">
            <a:extLst>
              <a:ext uri="{FF2B5EF4-FFF2-40B4-BE49-F238E27FC236}">
                <a16:creationId xmlns:a16="http://schemas.microsoft.com/office/drawing/2014/main" id="{862CB0D7-268F-B8CB-55CC-E0A8C1A09476}"/>
              </a:ext>
            </a:extLst>
          </p:cNvPr>
          <p:cNvSpPr>
            <a:spLocks noGrp="1"/>
          </p:cNvSpPr>
          <p:nvPr>
            <p:ph idx="1"/>
          </p:nvPr>
        </p:nvSpPr>
        <p:spPr>
          <a:xfrm>
            <a:off x="204281" y="1750980"/>
            <a:ext cx="11674041" cy="4942136"/>
          </a:xfrm>
        </p:spPr>
        <p:txBody>
          <a:bodyPr>
            <a:normAutofit fontScale="92500" lnSpcReduction="10000"/>
          </a:bodyPr>
          <a:lstStyle/>
          <a:p>
            <a:pPr lvl="0" algn="just"/>
            <a:r>
              <a:rPr lang="en-US" sz="3500" dirty="0">
                <a:solidFill>
                  <a:srgbClr val="0070C0"/>
                </a:solidFill>
              </a:rPr>
              <a:t>Section 12: </a:t>
            </a:r>
          </a:p>
          <a:p>
            <a:pPr marL="0" lvl="0" indent="0" algn="just">
              <a:buNone/>
            </a:pPr>
            <a:r>
              <a:rPr lang="en-US" sz="3500" dirty="0"/>
              <a:t> </a:t>
            </a:r>
            <a:r>
              <a:rPr lang="en-US" sz="3500" dirty="0">
                <a:solidFill>
                  <a:srgbClr val="0070C0"/>
                </a:solidFill>
              </a:rPr>
              <a:t>Constitution of Central Information Commission</a:t>
            </a:r>
            <a:r>
              <a:rPr lang="en-US" sz="3500" dirty="0"/>
              <a:t>.</a:t>
            </a:r>
            <a:r>
              <a:rPr lang="en-US" sz="3500" dirty="0">
                <a:solidFill>
                  <a:srgbClr val="0070C0"/>
                </a:solidFill>
              </a:rPr>
              <a:t>—</a:t>
            </a:r>
          </a:p>
          <a:p>
            <a:pPr lvl="0" algn="just"/>
            <a:r>
              <a:rPr lang="en-US" sz="3500" dirty="0">
                <a:solidFill>
                  <a:schemeClr val="tx1">
                    <a:lumMod val="75000"/>
                    <a:lumOff val="25000"/>
                  </a:schemeClr>
                </a:solidFill>
              </a:rPr>
              <a:t>The Central Government shall, by notification in the Official Gazette, constitute the Central Information Commission to exercise the powers conferred on, and to perform the functions assigned to, it under this Act.</a:t>
            </a:r>
          </a:p>
          <a:p>
            <a:pPr marL="0" lvl="0" indent="0" algn="just">
              <a:buNone/>
            </a:pPr>
            <a:r>
              <a:rPr lang="en-US" sz="3500" dirty="0">
                <a:solidFill>
                  <a:schemeClr val="tx1">
                    <a:lumMod val="75000"/>
                    <a:lumOff val="25000"/>
                  </a:schemeClr>
                </a:solidFill>
              </a:rPr>
              <a:t>     1.  The Central Information Commission shall consist of— </a:t>
            </a:r>
          </a:p>
          <a:p>
            <a:pPr marL="0" lvl="0" indent="0" algn="just">
              <a:buNone/>
            </a:pPr>
            <a:r>
              <a:rPr lang="en-US" sz="3500" dirty="0">
                <a:solidFill>
                  <a:schemeClr val="tx1">
                    <a:lumMod val="75000"/>
                    <a:lumOff val="25000"/>
                  </a:schemeClr>
                </a:solidFill>
              </a:rPr>
              <a:t>       (a) the Chief Information Commissioner; and</a:t>
            </a:r>
          </a:p>
          <a:p>
            <a:pPr marL="0" lvl="0" indent="0">
              <a:buNone/>
            </a:pPr>
            <a:r>
              <a:rPr lang="en-US" sz="3500" dirty="0">
                <a:solidFill>
                  <a:schemeClr val="tx1">
                    <a:lumMod val="75000"/>
                    <a:lumOff val="25000"/>
                  </a:schemeClr>
                </a:solidFill>
              </a:rPr>
              <a:t>       (b) such number of Central Information Commissioners, not       </a:t>
            </a:r>
          </a:p>
          <a:p>
            <a:pPr marL="0" lvl="0" indent="0">
              <a:buNone/>
            </a:pPr>
            <a:r>
              <a:rPr lang="en-US" sz="3500" dirty="0">
                <a:solidFill>
                  <a:schemeClr val="tx1">
                    <a:lumMod val="75000"/>
                    <a:lumOff val="25000"/>
                  </a:schemeClr>
                </a:solidFill>
              </a:rPr>
              <a:t>             exceeding ten, as may be deemed necessary</a:t>
            </a:r>
            <a:r>
              <a:rPr lang="en-US" sz="3500" dirty="0"/>
              <a:t>. </a:t>
            </a:r>
          </a:p>
          <a:p>
            <a:pPr marL="0" lvl="0" indent="0">
              <a:buNone/>
            </a:pPr>
            <a:endParaRPr lang="en-US" sz="3500" dirty="0"/>
          </a:p>
          <a:p>
            <a:endParaRPr lang="en-US" sz="1800" dirty="0"/>
          </a:p>
          <a:p>
            <a:endParaRPr lang="en-US" dirty="0"/>
          </a:p>
        </p:txBody>
      </p:sp>
      <p:pic>
        <p:nvPicPr>
          <p:cNvPr id="4" name="Picture 3">
            <a:extLst>
              <a:ext uri="{FF2B5EF4-FFF2-40B4-BE49-F238E27FC236}">
                <a16:creationId xmlns:a16="http://schemas.microsoft.com/office/drawing/2014/main" id="{3434BDD9-AA2C-76E2-4BB2-B05825F9094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8375" y="164884"/>
            <a:ext cx="2544376" cy="1294266"/>
          </a:xfrm>
          <a:prstGeom prst="rect">
            <a:avLst/>
          </a:prstGeom>
        </p:spPr>
      </p:pic>
    </p:spTree>
    <p:extLst>
      <p:ext uri="{BB962C8B-B14F-4D97-AF65-F5344CB8AC3E}">
        <p14:creationId xmlns:p14="http://schemas.microsoft.com/office/powerpoint/2010/main" val="39025424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99A5ED3-6A49-8BFB-43B1-6AE4FD48FC4F}"/>
              </a:ext>
            </a:extLst>
          </p:cNvPr>
          <p:cNvSpPr txBox="1"/>
          <p:nvPr/>
        </p:nvSpPr>
        <p:spPr>
          <a:xfrm>
            <a:off x="394855" y="1843951"/>
            <a:ext cx="11398827" cy="5016758"/>
          </a:xfrm>
          <a:prstGeom prst="rect">
            <a:avLst/>
          </a:prstGeom>
          <a:noFill/>
        </p:spPr>
        <p:txBody>
          <a:bodyPr wrap="square">
            <a:spAutoFit/>
          </a:bodyPr>
          <a:lstStyle/>
          <a:p>
            <a:pPr lvl="0" algn="just"/>
            <a:r>
              <a:rPr lang="en-US" sz="3200" dirty="0">
                <a:solidFill>
                  <a:srgbClr val="0070C0"/>
                </a:solidFill>
              </a:rPr>
              <a:t>Section 11: Third-party information.</a:t>
            </a:r>
          </a:p>
          <a:p>
            <a:pPr marL="0" lvl="0" indent="0" algn="just">
              <a:buNone/>
            </a:pPr>
            <a:r>
              <a:rPr lang="en-US" sz="3200" dirty="0">
                <a:solidFill>
                  <a:schemeClr val="tx1">
                    <a:lumMod val="75000"/>
                    <a:lumOff val="25000"/>
                  </a:schemeClr>
                </a:solidFill>
              </a:rPr>
              <a:t>Where a Central or a State Public Information Officer, as the case may be, intends to disclose any information or record, which relates   to supplied by a third party and has been treated as confidential by that third party, the Central or State Public Information Officer, as the case may be, shall, within five days from the receipt of the request, give a written notice to such third party of the request and the third party shall, within ten days from the date of receipt of such notice, be given the opportunity to make representation against the proposed disclosure</a:t>
            </a:r>
          </a:p>
        </p:txBody>
      </p:sp>
      <p:pic>
        <p:nvPicPr>
          <p:cNvPr id="6" name="Picture 5">
            <a:extLst>
              <a:ext uri="{FF2B5EF4-FFF2-40B4-BE49-F238E27FC236}">
                <a16:creationId xmlns:a16="http://schemas.microsoft.com/office/drawing/2014/main" id="{ABB2AC57-ACA0-B874-809D-928498F09B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2621" y="207230"/>
            <a:ext cx="2544376" cy="1294266"/>
          </a:xfrm>
          <a:prstGeom prst="rect">
            <a:avLst/>
          </a:prstGeom>
        </p:spPr>
      </p:pic>
    </p:spTree>
    <p:extLst>
      <p:ext uri="{BB962C8B-B14F-4D97-AF65-F5344CB8AC3E}">
        <p14:creationId xmlns:p14="http://schemas.microsoft.com/office/powerpoint/2010/main" val="20293336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0F653-A07C-69EE-5379-3A1042850133}"/>
              </a:ext>
            </a:extLst>
          </p:cNvPr>
          <p:cNvSpPr>
            <a:spLocks noGrp="1"/>
          </p:cNvSpPr>
          <p:nvPr>
            <p:ph type="title"/>
          </p:nvPr>
        </p:nvSpPr>
        <p:spPr>
          <a:xfrm>
            <a:off x="590549" y="184827"/>
            <a:ext cx="11192741" cy="1505862"/>
          </a:xfrm>
        </p:spPr>
        <p:txBody>
          <a:bodyPr>
            <a:normAutofit/>
          </a:bodyPr>
          <a:lstStyle/>
          <a:p>
            <a:r>
              <a:rPr lang="en-US" sz="3200" dirty="0"/>
              <a:t>                                                                                               </a:t>
            </a:r>
            <a:r>
              <a:rPr lang="en-US" sz="3200" dirty="0">
                <a:solidFill>
                  <a:srgbClr val="0070C0"/>
                </a:solidFill>
                <a:latin typeface="+mn-lt"/>
              </a:rPr>
              <a:t>Continue…..</a:t>
            </a:r>
          </a:p>
        </p:txBody>
      </p:sp>
      <p:sp>
        <p:nvSpPr>
          <p:cNvPr id="3" name="Content Placeholder 2">
            <a:extLst>
              <a:ext uri="{FF2B5EF4-FFF2-40B4-BE49-F238E27FC236}">
                <a16:creationId xmlns:a16="http://schemas.microsoft.com/office/drawing/2014/main" id="{C90537B9-BACE-5947-17AB-39B161234B00}"/>
              </a:ext>
            </a:extLst>
          </p:cNvPr>
          <p:cNvSpPr>
            <a:spLocks noGrp="1"/>
          </p:cNvSpPr>
          <p:nvPr>
            <p:ph idx="1"/>
          </p:nvPr>
        </p:nvSpPr>
        <p:spPr>
          <a:xfrm>
            <a:off x="114300" y="1870986"/>
            <a:ext cx="11840994" cy="4802188"/>
          </a:xfrm>
        </p:spPr>
        <p:txBody>
          <a:bodyPr>
            <a:normAutofit/>
          </a:bodyPr>
          <a:lstStyle/>
          <a:p>
            <a:pPr marL="0" lvl="0" indent="0" algn="just">
              <a:buNone/>
            </a:pPr>
            <a:r>
              <a:rPr lang="en-US" dirty="0"/>
              <a:t> 2</a:t>
            </a:r>
            <a:r>
              <a:rPr lang="en-US" sz="3200" dirty="0"/>
              <a:t>.</a:t>
            </a:r>
            <a:r>
              <a:rPr lang="en-US" sz="3200" dirty="0">
                <a:solidFill>
                  <a:schemeClr val="tx1">
                    <a:lumMod val="75000"/>
                    <a:lumOff val="25000"/>
                  </a:schemeClr>
                </a:solidFill>
              </a:rPr>
              <a:t>The Chief Information Commissioner and Information Commissioner   </a:t>
            </a:r>
          </a:p>
          <a:p>
            <a:pPr marL="0" lvl="0" indent="0" algn="just">
              <a:buNone/>
            </a:pPr>
            <a:r>
              <a:rPr lang="en-US" sz="3200" dirty="0">
                <a:solidFill>
                  <a:schemeClr val="tx1">
                    <a:lumMod val="75000"/>
                    <a:lumOff val="25000"/>
                  </a:schemeClr>
                </a:solidFill>
              </a:rPr>
              <a:t>   shall be appointed by the President on the recommendation of a    </a:t>
            </a:r>
          </a:p>
          <a:p>
            <a:pPr marL="0" lvl="0" indent="0" algn="just">
              <a:buNone/>
            </a:pPr>
            <a:r>
              <a:rPr lang="en-US" sz="3200" dirty="0">
                <a:solidFill>
                  <a:schemeClr val="tx1">
                    <a:lumMod val="75000"/>
                    <a:lumOff val="25000"/>
                  </a:schemeClr>
                </a:solidFill>
              </a:rPr>
              <a:t>    committee consisting of—</a:t>
            </a:r>
          </a:p>
          <a:p>
            <a:pPr marL="0" lvl="0" indent="0" algn="just">
              <a:buNone/>
            </a:pPr>
            <a:r>
              <a:rPr lang="en-US" sz="3200" dirty="0">
                <a:solidFill>
                  <a:schemeClr val="tx1">
                    <a:lumMod val="75000"/>
                    <a:lumOff val="25000"/>
                  </a:schemeClr>
                </a:solidFill>
              </a:rPr>
              <a:t>   (</a:t>
            </a:r>
            <a:r>
              <a:rPr lang="en-US" sz="3200" dirty="0" err="1">
                <a:solidFill>
                  <a:schemeClr val="tx1">
                    <a:lumMod val="75000"/>
                    <a:lumOff val="25000"/>
                  </a:schemeClr>
                </a:solidFill>
              </a:rPr>
              <a:t>i</a:t>
            </a:r>
            <a:r>
              <a:rPr lang="en-US" sz="3200" dirty="0">
                <a:solidFill>
                  <a:schemeClr val="tx1">
                    <a:lumMod val="75000"/>
                    <a:lumOff val="25000"/>
                  </a:schemeClr>
                </a:solidFill>
              </a:rPr>
              <a:t>) The Prime Minister, who shall be the Chairperson of the   </a:t>
            </a:r>
          </a:p>
          <a:p>
            <a:pPr marL="0" lvl="0" indent="0" algn="just">
              <a:buNone/>
            </a:pPr>
            <a:r>
              <a:rPr lang="en-US" sz="3200" dirty="0">
                <a:solidFill>
                  <a:schemeClr val="tx1">
                    <a:lumMod val="75000"/>
                    <a:lumOff val="25000"/>
                  </a:schemeClr>
                </a:solidFill>
              </a:rPr>
              <a:t>       committee; </a:t>
            </a:r>
          </a:p>
          <a:p>
            <a:pPr marL="0" lvl="0" indent="0" algn="just">
              <a:buNone/>
            </a:pPr>
            <a:r>
              <a:rPr lang="en-US" sz="3200" dirty="0">
                <a:solidFill>
                  <a:schemeClr val="tx1">
                    <a:lumMod val="75000"/>
                    <a:lumOff val="25000"/>
                  </a:schemeClr>
                </a:solidFill>
              </a:rPr>
              <a:t>  (ii) The Leader of Opposition in the Lok Sabha; and </a:t>
            </a:r>
          </a:p>
          <a:p>
            <a:pPr marL="0" lvl="0" indent="0">
              <a:buNone/>
            </a:pPr>
            <a:r>
              <a:rPr lang="en-US" sz="3200" dirty="0">
                <a:solidFill>
                  <a:schemeClr val="tx1">
                    <a:lumMod val="75000"/>
                    <a:lumOff val="25000"/>
                  </a:schemeClr>
                </a:solidFill>
              </a:rPr>
              <a:t>  (iii) A Union Cabinet Minister to be nominated by the Prime      </a:t>
            </a:r>
          </a:p>
          <a:p>
            <a:pPr marL="0" lvl="0" indent="0">
              <a:buNone/>
            </a:pPr>
            <a:r>
              <a:rPr lang="en-US" sz="3200" dirty="0">
                <a:solidFill>
                  <a:schemeClr val="tx1">
                    <a:lumMod val="75000"/>
                    <a:lumOff val="25000"/>
                  </a:schemeClr>
                </a:solidFill>
              </a:rPr>
              <a:t>         Minister.</a:t>
            </a:r>
          </a:p>
          <a:p>
            <a:pPr marL="0" indent="0">
              <a:buNone/>
            </a:pPr>
            <a:endParaRPr lang="en-US" dirty="0"/>
          </a:p>
        </p:txBody>
      </p:sp>
      <p:pic>
        <p:nvPicPr>
          <p:cNvPr id="4" name="Picture 3">
            <a:extLst>
              <a:ext uri="{FF2B5EF4-FFF2-40B4-BE49-F238E27FC236}">
                <a16:creationId xmlns:a16="http://schemas.microsoft.com/office/drawing/2014/main" id="{3EAA9110-D538-A937-5C1B-695B825D26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8710" y="184825"/>
            <a:ext cx="2334490" cy="1505862"/>
          </a:xfrm>
          <a:prstGeom prst="rect">
            <a:avLst/>
          </a:prstGeom>
        </p:spPr>
      </p:pic>
    </p:spTree>
    <p:extLst>
      <p:ext uri="{BB962C8B-B14F-4D97-AF65-F5344CB8AC3E}">
        <p14:creationId xmlns:p14="http://schemas.microsoft.com/office/powerpoint/2010/main" val="28833696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EF8E2-BAA0-AE15-6D41-AAE69EEA688C}"/>
              </a:ext>
            </a:extLst>
          </p:cNvPr>
          <p:cNvSpPr>
            <a:spLocks noGrp="1"/>
          </p:cNvSpPr>
          <p:nvPr>
            <p:ph type="title"/>
          </p:nvPr>
        </p:nvSpPr>
        <p:spPr>
          <a:xfrm>
            <a:off x="291831" y="379379"/>
            <a:ext cx="11585642" cy="1369675"/>
          </a:xfrm>
        </p:spPr>
        <p:txBody>
          <a:bodyPr>
            <a:normAutofit fontScale="90000"/>
          </a:bodyPr>
          <a:lstStyle/>
          <a:p>
            <a:r>
              <a:rPr lang="en-US" sz="3600" b="1" dirty="0">
                <a:solidFill>
                  <a:srgbClr val="00B0F0"/>
                </a:solidFill>
              </a:rPr>
              <a:t>                             </a:t>
            </a:r>
            <a:r>
              <a:rPr lang="en-US" sz="3600" dirty="0">
                <a:solidFill>
                  <a:srgbClr val="0070C0"/>
                </a:solidFill>
                <a:latin typeface="+mn-lt"/>
              </a:rPr>
              <a:t>Section 13: Term of office and conditions of service</a:t>
            </a:r>
            <a:br>
              <a:rPr lang="en-US" b="1" dirty="0">
                <a:solidFill>
                  <a:srgbClr val="0070C0"/>
                </a:solidFill>
                <a:latin typeface="+mn-lt"/>
              </a:rPr>
            </a:br>
            <a:endParaRPr lang="en-US" b="1" dirty="0">
              <a:solidFill>
                <a:srgbClr val="0070C0"/>
              </a:solidFill>
              <a:latin typeface="+mn-lt"/>
            </a:endParaRPr>
          </a:p>
        </p:txBody>
      </p:sp>
      <p:sp>
        <p:nvSpPr>
          <p:cNvPr id="3" name="Content Placeholder 2">
            <a:extLst>
              <a:ext uri="{FF2B5EF4-FFF2-40B4-BE49-F238E27FC236}">
                <a16:creationId xmlns:a16="http://schemas.microsoft.com/office/drawing/2014/main" id="{DDD1DD9B-91D5-2904-880C-A60875516BDC}"/>
              </a:ext>
            </a:extLst>
          </p:cNvPr>
          <p:cNvSpPr>
            <a:spLocks noGrp="1"/>
          </p:cNvSpPr>
          <p:nvPr>
            <p:ph idx="1"/>
          </p:nvPr>
        </p:nvSpPr>
        <p:spPr>
          <a:xfrm>
            <a:off x="204281" y="2169267"/>
            <a:ext cx="11819106" cy="4601184"/>
          </a:xfrm>
        </p:spPr>
        <p:txBody>
          <a:bodyPr>
            <a:normAutofit fontScale="25000" lnSpcReduction="20000"/>
          </a:bodyPr>
          <a:lstStyle/>
          <a:p>
            <a:pPr marL="0" lvl="0" indent="0" algn="just">
              <a:buNone/>
            </a:pPr>
            <a:r>
              <a:rPr lang="en-US" sz="12800" dirty="0">
                <a:solidFill>
                  <a:schemeClr val="tx1">
                    <a:lumMod val="75000"/>
                    <a:lumOff val="25000"/>
                  </a:schemeClr>
                </a:solidFill>
              </a:rPr>
              <a:t>The Chief Information Commissioner shall hold office [for such term as may be prescribed by the Central Government] and shall not be eligible for reappointment and no Chief Information Commissioner shall hold office as such after he has attained the age of sixty-five years.</a:t>
            </a:r>
          </a:p>
          <a:p>
            <a:pPr marL="0" lvl="0" indent="0" algn="just">
              <a:buNone/>
            </a:pPr>
            <a:endParaRPr lang="en-US" sz="12800" dirty="0">
              <a:solidFill>
                <a:schemeClr val="tx1">
                  <a:lumMod val="75000"/>
                  <a:lumOff val="25000"/>
                </a:schemeClr>
              </a:solidFill>
            </a:endParaRPr>
          </a:p>
          <a:p>
            <a:pPr marL="0" lvl="0" indent="0" algn="just">
              <a:buNone/>
            </a:pPr>
            <a:r>
              <a:rPr lang="en-US" sz="12800" dirty="0">
                <a:solidFill>
                  <a:schemeClr val="tx1">
                    <a:lumMod val="75000"/>
                    <a:lumOff val="25000"/>
                  </a:schemeClr>
                </a:solidFill>
              </a:rPr>
              <a:t>Every Information Commissioner shall hold office [for such term as may be prescribed by the Central Government] or till he attains the age of sixty-five years, whichever is earlier, and shall not be eligible for reappointment as such Information Commissioner:</a:t>
            </a:r>
          </a:p>
          <a:p>
            <a:pPr marL="0" lvl="0" indent="0" algn="just">
              <a:buNone/>
            </a:pPr>
            <a:endParaRPr lang="en-US" sz="9600" dirty="0">
              <a:solidFill>
                <a:schemeClr val="tx1">
                  <a:lumMod val="75000"/>
                  <a:lumOff val="25000"/>
                </a:schemeClr>
              </a:solidFill>
            </a:endParaRPr>
          </a:p>
          <a:p>
            <a:pPr marL="0" lvl="0" indent="0" algn="just">
              <a:buNone/>
            </a:pPr>
            <a:r>
              <a:rPr lang="en-US" sz="9600" dirty="0"/>
              <a:t>.</a:t>
            </a:r>
          </a:p>
          <a:p>
            <a:endParaRPr lang="en-US" dirty="0"/>
          </a:p>
        </p:txBody>
      </p:sp>
      <p:pic>
        <p:nvPicPr>
          <p:cNvPr id="4" name="Picture 3">
            <a:extLst>
              <a:ext uri="{FF2B5EF4-FFF2-40B4-BE49-F238E27FC236}">
                <a16:creationId xmlns:a16="http://schemas.microsoft.com/office/drawing/2014/main" id="{E0A72F94-B494-1F2C-336D-852057CD2D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527" y="0"/>
            <a:ext cx="2227634" cy="1749053"/>
          </a:xfrm>
          <a:prstGeom prst="rect">
            <a:avLst/>
          </a:prstGeom>
        </p:spPr>
      </p:pic>
    </p:spTree>
    <p:extLst>
      <p:ext uri="{BB962C8B-B14F-4D97-AF65-F5344CB8AC3E}">
        <p14:creationId xmlns:p14="http://schemas.microsoft.com/office/powerpoint/2010/main" val="32432832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C4F4E-AF8A-56F1-CE32-AE2B86375626}"/>
              </a:ext>
            </a:extLst>
          </p:cNvPr>
          <p:cNvSpPr>
            <a:spLocks noGrp="1"/>
          </p:cNvSpPr>
          <p:nvPr>
            <p:ph type="title"/>
          </p:nvPr>
        </p:nvSpPr>
        <p:spPr>
          <a:xfrm>
            <a:off x="651753" y="365125"/>
            <a:ext cx="10702047" cy="1298305"/>
          </a:xfrm>
        </p:spPr>
        <p:txBody>
          <a:bodyPr>
            <a:normAutofit/>
          </a:bodyPr>
          <a:lstStyle/>
          <a:p>
            <a:r>
              <a:rPr lang="en-US" sz="3200" b="1" dirty="0">
                <a:solidFill>
                  <a:srgbClr val="00B0F0"/>
                </a:solidFill>
              </a:rPr>
              <a:t>                                                                                            </a:t>
            </a:r>
            <a:endParaRPr lang="en-US" sz="3200" b="1" dirty="0">
              <a:solidFill>
                <a:srgbClr val="0070C0"/>
              </a:solidFill>
              <a:latin typeface="+mn-lt"/>
            </a:endParaRPr>
          </a:p>
        </p:txBody>
      </p:sp>
      <p:sp>
        <p:nvSpPr>
          <p:cNvPr id="3" name="Content Placeholder 2">
            <a:extLst>
              <a:ext uri="{FF2B5EF4-FFF2-40B4-BE49-F238E27FC236}">
                <a16:creationId xmlns:a16="http://schemas.microsoft.com/office/drawing/2014/main" id="{E68F8B94-9B26-5D11-F206-0AD7F3FA54E8}"/>
              </a:ext>
            </a:extLst>
          </p:cNvPr>
          <p:cNvSpPr>
            <a:spLocks noGrp="1"/>
          </p:cNvSpPr>
          <p:nvPr>
            <p:ph idx="1"/>
          </p:nvPr>
        </p:nvSpPr>
        <p:spPr>
          <a:xfrm>
            <a:off x="486382" y="2088573"/>
            <a:ext cx="11468911" cy="4404302"/>
          </a:xfrm>
        </p:spPr>
        <p:txBody>
          <a:bodyPr>
            <a:normAutofit/>
          </a:bodyPr>
          <a:lstStyle/>
          <a:p>
            <a:pPr lvl="0"/>
            <a:r>
              <a:rPr lang="en-US" sz="3200" dirty="0">
                <a:solidFill>
                  <a:srgbClr val="0070C0"/>
                </a:solidFill>
              </a:rPr>
              <a:t>Section 14: Removal of Chief Information Commissioner or Information Commissioner</a:t>
            </a:r>
          </a:p>
          <a:p>
            <a:pPr lvl="0"/>
            <a:r>
              <a:rPr lang="en-US" sz="3200" dirty="0">
                <a:solidFill>
                  <a:schemeClr val="tx1">
                    <a:lumMod val="75000"/>
                    <a:lumOff val="25000"/>
                  </a:schemeClr>
                </a:solidFill>
              </a:rPr>
              <a:t>The Chief Information Commissioner or Information Commissioner shall be removed from his office only by order of the President on the ground of proved </a:t>
            </a:r>
            <a:r>
              <a:rPr lang="en-US" sz="3200" dirty="0" err="1">
                <a:solidFill>
                  <a:schemeClr val="tx1">
                    <a:lumMod val="75000"/>
                    <a:lumOff val="25000"/>
                  </a:schemeClr>
                </a:solidFill>
              </a:rPr>
              <a:t>misbehaviour</a:t>
            </a:r>
            <a:r>
              <a:rPr lang="en-US" sz="3200" dirty="0">
                <a:solidFill>
                  <a:schemeClr val="tx1">
                    <a:lumMod val="75000"/>
                    <a:lumOff val="25000"/>
                  </a:schemeClr>
                </a:solidFill>
              </a:rPr>
              <a:t> or incapacity after the Supreme Court, on a reference made to it by the President, has, on inquiry, reported</a:t>
            </a:r>
            <a:r>
              <a:rPr lang="en-US" sz="3200" dirty="0"/>
              <a:t>. </a:t>
            </a:r>
          </a:p>
        </p:txBody>
      </p:sp>
      <p:pic>
        <p:nvPicPr>
          <p:cNvPr id="4" name="Picture 3">
            <a:extLst>
              <a:ext uri="{FF2B5EF4-FFF2-40B4-BE49-F238E27FC236}">
                <a16:creationId xmlns:a16="http://schemas.microsoft.com/office/drawing/2014/main" id="{FFF1FF66-217F-CB4F-3D58-8EB3AD0493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58447" y="153042"/>
            <a:ext cx="2000250" cy="1325562"/>
          </a:xfrm>
          <a:prstGeom prst="rect">
            <a:avLst/>
          </a:prstGeom>
        </p:spPr>
      </p:pic>
    </p:spTree>
    <p:extLst>
      <p:ext uri="{BB962C8B-B14F-4D97-AF65-F5344CB8AC3E}">
        <p14:creationId xmlns:p14="http://schemas.microsoft.com/office/powerpoint/2010/main" val="8906971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C00E7-B1BA-9128-7F18-D30E3FF9A175}"/>
              </a:ext>
            </a:extLst>
          </p:cNvPr>
          <p:cNvSpPr>
            <a:spLocks noGrp="1"/>
          </p:cNvSpPr>
          <p:nvPr>
            <p:ph type="title"/>
          </p:nvPr>
        </p:nvSpPr>
        <p:spPr>
          <a:xfrm>
            <a:off x="221943" y="137605"/>
            <a:ext cx="11131857" cy="1486913"/>
          </a:xfrm>
        </p:spPr>
        <p:txBody>
          <a:bodyPr>
            <a:normAutofit/>
          </a:bodyPr>
          <a:lstStyle/>
          <a:p>
            <a:r>
              <a:rPr lang="en-US" sz="3200" b="1" dirty="0">
                <a:solidFill>
                  <a:srgbClr val="FF0000"/>
                </a:solidFill>
                <a:latin typeface="+mn-lt"/>
              </a:rPr>
              <a:t>                          </a:t>
            </a:r>
            <a:r>
              <a:rPr lang="en-US" sz="3200" dirty="0">
                <a:solidFill>
                  <a:srgbClr val="0070C0"/>
                </a:solidFill>
                <a:latin typeface="+mn-lt"/>
              </a:rPr>
              <a:t>CHAPTER 4 STATE INFORMATION COMMISSION </a:t>
            </a:r>
          </a:p>
        </p:txBody>
      </p:sp>
      <p:sp>
        <p:nvSpPr>
          <p:cNvPr id="3" name="Content Placeholder 2">
            <a:extLst>
              <a:ext uri="{FF2B5EF4-FFF2-40B4-BE49-F238E27FC236}">
                <a16:creationId xmlns:a16="http://schemas.microsoft.com/office/drawing/2014/main" id="{CE0711E6-CCAF-9B1E-4485-48A8865F20A7}"/>
              </a:ext>
            </a:extLst>
          </p:cNvPr>
          <p:cNvSpPr>
            <a:spLocks noGrp="1"/>
          </p:cNvSpPr>
          <p:nvPr>
            <p:ph idx="1"/>
          </p:nvPr>
        </p:nvSpPr>
        <p:spPr>
          <a:xfrm>
            <a:off x="221943" y="1624518"/>
            <a:ext cx="11748114" cy="5095877"/>
          </a:xfrm>
        </p:spPr>
        <p:txBody>
          <a:bodyPr>
            <a:noAutofit/>
          </a:bodyPr>
          <a:lstStyle/>
          <a:p>
            <a:r>
              <a:rPr lang="en-US" sz="3200" dirty="0">
                <a:solidFill>
                  <a:srgbClr val="0070C0"/>
                </a:solidFill>
              </a:rPr>
              <a:t>Section 15</a:t>
            </a:r>
          </a:p>
          <a:p>
            <a:r>
              <a:rPr lang="en-US" sz="3200" dirty="0">
                <a:solidFill>
                  <a:srgbClr val="0070C0"/>
                </a:solidFill>
              </a:rPr>
              <a:t>Constitution of State Information Commission.</a:t>
            </a:r>
          </a:p>
          <a:p>
            <a:r>
              <a:rPr lang="en-US" sz="3200" dirty="0">
                <a:solidFill>
                  <a:schemeClr val="tx1">
                    <a:lumMod val="75000"/>
                    <a:lumOff val="25000"/>
                  </a:schemeClr>
                </a:solidFill>
              </a:rPr>
              <a:t>Every State Government shall, by notification in the Official Gazette, constitute a body to be known as the (name of the State) Information Commission to exercise the powers conferred on, and to perform the functions assigned to, it under this Act.</a:t>
            </a:r>
          </a:p>
          <a:p>
            <a:r>
              <a:rPr lang="en-US" sz="3200" dirty="0">
                <a:solidFill>
                  <a:schemeClr val="tx1">
                    <a:lumMod val="75000"/>
                    <a:lumOff val="25000"/>
                  </a:schemeClr>
                </a:solidFill>
              </a:rPr>
              <a:t>The State Information Commission shall consist of—</a:t>
            </a:r>
          </a:p>
          <a:p>
            <a:r>
              <a:rPr lang="en-US" sz="3200" dirty="0">
                <a:solidFill>
                  <a:schemeClr val="tx1">
                    <a:lumMod val="75000"/>
                    <a:lumOff val="25000"/>
                  </a:schemeClr>
                </a:solidFill>
              </a:rPr>
              <a:t> (a) The State Chief Information Commissioner</a:t>
            </a:r>
          </a:p>
          <a:p>
            <a:r>
              <a:rPr lang="en-US" sz="3200" dirty="0">
                <a:solidFill>
                  <a:schemeClr val="tx1">
                    <a:lumMod val="75000"/>
                    <a:lumOff val="25000"/>
                  </a:schemeClr>
                </a:solidFill>
              </a:rPr>
              <a:t> (b) Such number of State Information Commissioners, not                        exceeding ten, as may be deemed necessary.</a:t>
            </a:r>
          </a:p>
        </p:txBody>
      </p:sp>
      <p:pic>
        <p:nvPicPr>
          <p:cNvPr id="4" name="Picture 3">
            <a:extLst>
              <a:ext uri="{FF2B5EF4-FFF2-40B4-BE49-F238E27FC236}">
                <a16:creationId xmlns:a16="http://schemas.microsoft.com/office/drawing/2014/main" id="{AC6F0E1F-AD8B-B838-9C02-11F71F1CCD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943" y="304158"/>
            <a:ext cx="2093240" cy="1381327"/>
          </a:xfrm>
          <a:prstGeom prst="rect">
            <a:avLst/>
          </a:prstGeom>
        </p:spPr>
      </p:pic>
    </p:spTree>
    <p:extLst>
      <p:ext uri="{BB962C8B-B14F-4D97-AF65-F5344CB8AC3E}">
        <p14:creationId xmlns:p14="http://schemas.microsoft.com/office/powerpoint/2010/main" val="5735540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5E737-BC71-7340-2068-94B3B19E2610}"/>
              </a:ext>
            </a:extLst>
          </p:cNvPr>
          <p:cNvSpPr>
            <a:spLocks noGrp="1"/>
          </p:cNvSpPr>
          <p:nvPr>
            <p:ph type="title"/>
          </p:nvPr>
        </p:nvSpPr>
        <p:spPr>
          <a:xfrm>
            <a:off x="447472" y="505837"/>
            <a:ext cx="10906328" cy="1531769"/>
          </a:xfrm>
        </p:spPr>
        <p:txBody>
          <a:bodyPr/>
          <a:lstStyle/>
          <a:p>
            <a:r>
              <a:rPr lang="en-US" dirty="0">
                <a:solidFill>
                  <a:srgbClr val="0070C0"/>
                </a:solidFill>
              </a:rPr>
              <a:t>                                                                   </a:t>
            </a:r>
            <a:r>
              <a:rPr lang="en-US" sz="3200" dirty="0">
                <a:solidFill>
                  <a:srgbClr val="0070C0"/>
                </a:solidFill>
                <a:latin typeface="+mn-lt"/>
              </a:rPr>
              <a:t>Continue…….</a:t>
            </a:r>
          </a:p>
        </p:txBody>
      </p:sp>
      <p:sp>
        <p:nvSpPr>
          <p:cNvPr id="3" name="Content Placeholder 2">
            <a:extLst>
              <a:ext uri="{FF2B5EF4-FFF2-40B4-BE49-F238E27FC236}">
                <a16:creationId xmlns:a16="http://schemas.microsoft.com/office/drawing/2014/main" id="{9B70223B-7188-CC22-D903-25B06173B8A6}"/>
              </a:ext>
            </a:extLst>
          </p:cNvPr>
          <p:cNvSpPr>
            <a:spLocks noGrp="1"/>
          </p:cNvSpPr>
          <p:nvPr>
            <p:ph idx="1"/>
          </p:nvPr>
        </p:nvSpPr>
        <p:spPr>
          <a:xfrm>
            <a:off x="155643" y="2363821"/>
            <a:ext cx="11673191" cy="4202347"/>
          </a:xfrm>
        </p:spPr>
        <p:txBody>
          <a:bodyPr>
            <a:noAutofit/>
          </a:bodyPr>
          <a:lstStyle/>
          <a:p>
            <a:r>
              <a:rPr lang="en-US" sz="3200" dirty="0">
                <a:solidFill>
                  <a:schemeClr val="tx1">
                    <a:lumMod val="75000"/>
                    <a:lumOff val="25000"/>
                  </a:schemeClr>
                </a:solidFill>
              </a:rPr>
              <a:t>The State Chief Information Commissioner and the State Information Commissioners shall be appointed by the Governor on the recommendation of a committee consisting of—</a:t>
            </a:r>
          </a:p>
          <a:p>
            <a:pPr marL="0" indent="0">
              <a:buNone/>
            </a:pPr>
            <a:r>
              <a:rPr lang="en-US" sz="3200" dirty="0">
                <a:solidFill>
                  <a:schemeClr val="tx1">
                    <a:lumMod val="75000"/>
                    <a:lumOff val="25000"/>
                  </a:schemeClr>
                </a:solidFill>
              </a:rPr>
              <a:t>   (</a:t>
            </a:r>
            <a:r>
              <a:rPr lang="en-US" sz="3200" dirty="0" err="1">
                <a:solidFill>
                  <a:schemeClr val="tx1">
                    <a:lumMod val="75000"/>
                    <a:lumOff val="25000"/>
                  </a:schemeClr>
                </a:solidFill>
              </a:rPr>
              <a:t>i</a:t>
            </a:r>
            <a:r>
              <a:rPr lang="en-US" sz="3200" dirty="0">
                <a:solidFill>
                  <a:schemeClr val="tx1">
                    <a:lumMod val="75000"/>
                    <a:lumOff val="25000"/>
                  </a:schemeClr>
                </a:solidFill>
              </a:rPr>
              <a:t>) The Chief Minister, who shall be the Chairperson of the   </a:t>
            </a:r>
          </a:p>
          <a:p>
            <a:pPr marL="0" indent="0">
              <a:buNone/>
            </a:pPr>
            <a:r>
              <a:rPr lang="en-US" sz="3200" dirty="0">
                <a:solidFill>
                  <a:schemeClr val="tx1">
                    <a:lumMod val="75000"/>
                    <a:lumOff val="25000"/>
                  </a:schemeClr>
                </a:solidFill>
              </a:rPr>
              <a:t>       committee;</a:t>
            </a:r>
          </a:p>
          <a:p>
            <a:pPr marL="0" indent="0">
              <a:buNone/>
            </a:pPr>
            <a:r>
              <a:rPr lang="en-US" sz="3200" b="1" dirty="0">
                <a:solidFill>
                  <a:schemeClr val="tx1">
                    <a:lumMod val="75000"/>
                    <a:lumOff val="25000"/>
                  </a:schemeClr>
                </a:solidFill>
              </a:rPr>
              <a:t>   </a:t>
            </a:r>
            <a:r>
              <a:rPr lang="en-US" sz="3200" dirty="0">
                <a:solidFill>
                  <a:schemeClr val="tx1">
                    <a:lumMod val="75000"/>
                    <a:lumOff val="25000"/>
                  </a:schemeClr>
                </a:solidFill>
              </a:rPr>
              <a:t>(ii)The Leader of Opposition in the Legislative Assembly;    </a:t>
            </a:r>
          </a:p>
          <a:p>
            <a:pPr marL="0" indent="0">
              <a:buNone/>
            </a:pPr>
            <a:r>
              <a:rPr lang="en-US" sz="3200" dirty="0">
                <a:solidFill>
                  <a:schemeClr val="tx1">
                    <a:lumMod val="75000"/>
                    <a:lumOff val="25000"/>
                  </a:schemeClr>
                </a:solidFill>
              </a:rPr>
              <a:t>          </a:t>
            </a:r>
          </a:p>
          <a:p>
            <a:pPr marL="0" indent="0">
              <a:buNone/>
            </a:pPr>
            <a:r>
              <a:rPr lang="en-US" sz="3200" dirty="0">
                <a:solidFill>
                  <a:schemeClr val="tx1">
                    <a:lumMod val="75000"/>
                    <a:lumOff val="25000"/>
                  </a:schemeClr>
                </a:solidFill>
              </a:rPr>
              <a:t>   (iii) A Cabinet Minister to be nominated by the  Chief Minister.</a:t>
            </a:r>
            <a:endParaRPr lang="en-US" sz="3200" b="1" dirty="0">
              <a:solidFill>
                <a:schemeClr val="tx1">
                  <a:lumMod val="75000"/>
                  <a:lumOff val="25000"/>
                </a:schemeClr>
              </a:solidFill>
            </a:endParaRPr>
          </a:p>
          <a:p>
            <a:pPr marL="0" indent="0">
              <a:buNone/>
            </a:pPr>
            <a:endParaRPr lang="en-US" sz="3200" dirty="0"/>
          </a:p>
          <a:p>
            <a:pPr marL="0" indent="0">
              <a:buNone/>
            </a:pPr>
            <a:r>
              <a:rPr lang="en-US" sz="3200" dirty="0"/>
              <a:t>          </a:t>
            </a:r>
          </a:p>
        </p:txBody>
      </p:sp>
      <p:pic>
        <p:nvPicPr>
          <p:cNvPr id="4" name="Picture 3">
            <a:extLst>
              <a:ext uri="{FF2B5EF4-FFF2-40B4-BE49-F238E27FC236}">
                <a16:creationId xmlns:a16="http://schemas.microsoft.com/office/drawing/2014/main" id="{7A2169F4-C61D-8026-CD48-DC55116B5A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7472" y="505837"/>
            <a:ext cx="2402732" cy="1531769"/>
          </a:xfrm>
          <a:prstGeom prst="rect">
            <a:avLst/>
          </a:prstGeom>
        </p:spPr>
      </p:pic>
    </p:spTree>
    <p:extLst>
      <p:ext uri="{BB962C8B-B14F-4D97-AF65-F5344CB8AC3E}">
        <p14:creationId xmlns:p14="http://schemas.microsoft.com/office/powerpoint/2010/main" val="22913846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1F25B-2179-D920-C059-3CB732647312}"/>
              </a:ext>
            </a:extLst>
          </p:cNvPr>
          <p:cNvSpPr>
            <a:spLocks noGrp="1"/>
          </p:cNvSpPr>
          <p:nvPr>
            <p:ph type="title"/>
          </p:nvPr>
        </p:nvSpPr>
        <p:spPr>
          <a:xfrm>
            <a:off x="682557" y="630972"/>
            <a:ext cx="10826885" cy="1575881"/>
          </a:xfrm>
        </p:spPr>
        <p:txBody>
          <a:bodyPr>
            <a:normAutofit/>
          </a:bodyPr>
          <a:lstStyle/>
          <a:p>
            <a:r>
              <a:rPr lang="en-US" sz="3200" b="1" dirty="0">
                <a:solidFill>
                  <a:srgbClr val="FF0000"/>
                </a:solidFill>
                <a:latin typeface="+mn-lt"/>
              </a:rPr>
              <a:t>                                                              </a:t>
            </a:r>
            <a:br>
              <a:rPr lang="en-US" sz="3200" b="1" dirty="0">
                <a:solidFill>
                  <a:srgbClr val="00B0F0"/>
                </a:solidFill>
              </a:rPr>
            </a:br>
            <a:endParaRPr lang="en-US" sz="3200" b="1" dirty="0"/>
          </a:p>
        </p:txBody>
      </p:sp>
      <p:sp>
        <p:nvSpPr>
          <p:cNvPr id="3" name="Content Placeholder 2">
            <a:extLst>
              <a:ext uri="{FF2B5EF4-FFF2-40B4-BE49-F238E27FC236}">
                <a16:creationId xmlns:a16="http://schemas.microsoft.com/office/drawing/2014/main" id="{E9D96A4C-0B7C-8699-EF8D-FCD1F09177A3}"/>
              </a:ext>
            </a:extLst>
          </p:cNvPr>
          <p:cNvSpPr>
            <a:spLocks noGrp="1"/>
          </p:cNvSpPr>
          <p:nvPr>
            <p:ph idx="1"/>
          </p:nvPr>
        </p:nvSpPr>
        <p:spPr>
          <a:xfrm>
            <a:off x="267808" y="1632480"/>
            <a:ext cx="11656381" cy="4329278"/>
          </a:xfrm>
        </p:spPr>
        <p:txBody>
          <a:bodyPr>
            <a:normAutofit/>
          </a:bodyPr>
          <a:lstStyle/>
          <a:p>
            <a:pPr marL="0" indent="0">
              <a:buNone/>
            </a:pPr>
            <a:r>
              <a:rPr lang="en-US" sz="3500" dirty="0">
                <a:solidFill>
                  <a:srgbClr val="0070C0"/>
                </a:solidFill>
              </a:rPr>
              <a:t>Sectio 16 </a:t>
            </a:r>
            <a:endParaRPr lang="en-US" sz="3500" dirty="0">
              <a:solidFill>
                <a:srgbClr val="FF0000"/>
              </a:solidFill>
            </a:endParaRPr>
          </a:p>
          <a:p>
            <a:pPr marL="0" indent="0" algn="just">
              <a:buNone/>
            </a:pPr>
            <a:r>
              <a:rPr lang="en-US" sz="3500" dirty="0">
                <a:solidFill>
                  <a:srgbClr val="0070C0"/>
                </a:solidFill>
              </a:rPr>
              <a:t>Term of office and conditions of service</a:t>
            </a:r>
          </a:p>
          <a:p>
            <a:pPr marL="0" indent="0" algn="just">
              <a:buNone/>
            </a:pPr>
            <a:r>
              <a:rPr lang="en-US" sz="3500" dirty="0">
                <a:solidFill>
                  <a:schemeClr val="tx1">
                    <a:lumMod val="75000"/>
                    <a:lumOff val="25000"/>
                  </a:schemeClr>
                </a:solidFill>
              </a:rPr>
              <a:t>The State Chief Information Commissioner shall hold office [for such term as may be prescribed by the Central Government] and shall not be eligible for reappointment and no State Chief Information Commissioner shall hold office as such after he has attained the age of sixty-five years.</a:t>
            </a:r>
            <a:endParaRPr lang="en-US" sz="3500" b="1" dirty="0">
              <a:solidFill>
                <a:schemeClr val="tx1">
                  <a:lumMod val="75000"/>
                  <a:lumOff val="25000"/>
                </a:schemeClr>
              </a:solidFill>
            </a:endParaRPr>
          </a:p>
          <a:p>
            <a:endParaRPr lang="en-US" sz="3200" dirty="0">
              <a:solidFill>
                <a:srgbClr val="FF0000"/>
              </a:solidFill>
            </a:endParaRPr>
          </a:p>
        </p:txBody>
      </p:sp>
      <p:pic>
        <p:nvPicPr>
          <p:cNvPr id="4" name="Picture 3">
            <a:extLst>
              <a:ext uri="{FF2B5EF4-FFF2-40B4-BE49-F238E27FC236}">
                <a16:creationId xmlns:a16="http://schemas.microsoft.com/office/drawing/2014/main" id="{C205F1D7-8315-DF52-041A-3CAA371A41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41051" y="249382"/>
            <a:ext cx="2431916" cy="1575881"/>
          </a:xfrm>
          <a:prstGeom prst="rect">
            <a:avLst/>
          </a:prstGeom>
        </p:spPr>
      </p:pic>
    </p:spTree>
    <p:extLst>
      <p:ext uri="{BB962C8B-B14F-4D97-AF65-F5344CB8AC3E}">
        <p14:creationId xmlns:p14="http://schemas.microsoft.com/office/powerpoint/2010/main" val="8127735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C331E-8668-FCF9-25D2-28857A694E28}"/>
              </a:ext>
            </a:extLst>
          </p:cNvPr>
          <p:cNvSpPr>
            <a:spLocks noGrp="1"/>
          </p:cNvSpPr>
          <p:nvPr>
            <p:ph type="title"/>
          </p:nvPr>
        </p:nvSpPr>
        <p:spPr>
          <a:xfrm>
            <a:off x="667965" y="364787"/>
            <a:ext cx="10856069" cy="1157591"/>
          </a:xfrm>
        </p:spPr>
        <p:txBody>
          <a:bodyPr>
            <a:normAutofit/>
          </a:bodyPr>
          <a:lstStyle/>
          <a:p>
            <a:r>
              <a:rPr lang="en-US" sz="3600" b="1" dirty="0">
                <a:solidFill>
                  <a:srgbClr val="FF0000"/>
                </a:solidFill>
              </a:rPr>
              <a:t>                                                                              </a:t>
            </a:r>
            <a:br>
              <a:rPr lang="en-US" sz="3200" dirty="0">
                <a:solidFill>
                  <a:srgbClr val="0070C0"/>
                </a:solidFill>
                <a:latin typeface="+mn-lt"/>
              </a:rPr>
            </a:br>
            <a:endParaRPr lang="en-US" sz="3200" dirty="0">
              <a:solidFill>
                <a:srgbClr val="0070C0"/>
              </a:solidFill>
              <a:latin typeface="+mn-lt"/>
            </a:endParaRPr>
          </a:p>
        </p:txBody>
      </p:sp>
      <p:sp>
        <p:nvSpPr>
          <p:cNvPr id="3" name="Content Placeholder 2">
            <a:extLst>
              <a:ext uri="{FF2B5EF4-FFF2-40B4-BE49-F238E27FC236}">
                <a16:creationId xmlns:a16="http://schemas.microsoft.com/office/drawing/2014/main" id="{3A52723D-6876-A903-7F40-2B24EDFECF02}"/>
              </a:ext>
            </a:extLst>
          </p:cNvPr>
          <p:cNvSpPr>
            <a:spLocks noGrp="1"/>
          </p:cNvSpPr>
          <p:nvPr>
            <p:ph idx="1"/>
          </p:nvPr>
        </p:nvSpPr>
        <p:spPr>
          <a:xfrm>
            <a:off x="210766" y="1819072"/>
            <a:ext cx="11770468" cy="5038928"/>
          </a:xfrm>
        </p:spPr>
        <p:txBody>
          <a:bodyPr>
            <a:normAutofit fontScale="55000" lnSpcReduction="20000"/>
          </a:bodyPr>
          <a:lstStyle/>
          <a:p>
            <a:pPr marL="0" indent="0" algn="just">
              <a:buNone/>
            </a:pPr>
            <a:endParaRPr lang="en-US" sz="3000" b="1" dirty="0">
              <a:solidFill>
                <a:srgbClr val="0070C0"/>
              </a:solidFill>
            </a:endParaRPr>
          </a:p>
          <a:p>
            <a:pPr marL="0" indent="0">
              <a:buNone/>
            </a:pPr>
            <a:r>
              <a:rPr lang="en-US" sz="5800" dirty="0">
                <a:solidFill>
                  <a:srgbClr val="0070C0"/>
                </a:solidFill>
              </a:rPr>
              <a:t>Section 17</a:t>
            </a:r>
          </a:p>
          <a:p>
            <a:pPr marL="0" indent="0">
              <a:buNone/>
            </a:pPr>
            <a:r>
              <a:rPr lang="en-US" sz="5800" dirty="0">
                <a:solidFill>
                  <a:srgbClr val="0070C0"/>
                </a:solidFill>
              </a:rPr>
              <a:t>Removal of State Chief Information Commissioner or State Information Commissioner</a:t>
            </a:r>
          </a:p>
          <a:p>
            <a:pPr algn="just"/>
            <a:r>
              <a:rPr lang="en-US" sz="5800" dirty="0">
                <a:solidFill>
                  <a:schemeClr val="tx1">
                    <a:lumMod val="75000"/>
                    <a:lumOff val="25000"/>
                  </a:schemeClr>
                </a:solidFill>
              </a:rPr>
              <a:t>The State Chief Information Commissioner or a State Information Commissioner shall be removed from his office only by order of the Governor on the ground of proved </a:t>
            </a:r>
            <a:r>
              <a:rPr lang="en-US" sz="5800" dirty="0" err="1">
                <a:solidFill>
                  <a:schemeClr val="tx1">
                    <a:lumMod val="75000"/>
                    <a:lumOff val="25000"/>
                  </a:schemeClr>
                </a:solidFill>
              </a:rPr>
              <a:t>misbehaviour</a:t>
            </a:r>
            <a:r>
              <a:rPr lang="en-US" sz="5800" dirty="0">
                <a:solidFill>
                  <a:schemeClr val="tx1">
                    <a:lumMod val="75000"/>
                    <a:lumOff val="25000"/>
                  </a:schemeClr>
                </a:solidFill>
              </a:rPr>
              <a:t> or incapacity after the Supreme Court, on a reference made to it by the Governor, has on inquiry, reported that the State Chief Information Commissioner or a State Information Commissioner, as the case may be, ought on such ground be removed.</a:t>
            </a:r>
          </a:p>
          <a:p>
            <a:pPr marL="0" indent="0" algn="just">
              <a:buNone/>
            </a:pPr>
            <a:r>
              <a:rPr lang="en-US" sz="5800" dirty="0"/>
              <a:t>. </a:t>
            </a:r>
          </a:p>
        </p:txBody>
      </p:sp>
      <p:pic>
        <p:nvPicPr>
          <p:cNvPr id="4" name="Picture 3">
            <a:extLst>
              <a:ext uri="{FF2B5EF4-FFF2-40B4-BE49-F238E27FC236}">
                <a16:creationId xmlns:a16="http://schemas.microsoft.com/office/drawing/2014/main" id="{5BC9E4BB-6D99-11A7-A02B-0246FACBB3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00378" y="68093"/>
            <a:ext cx="2247091" cy="1293779"/>
          </a:xfrm>
          <a:prstGeom prst="rect">
            <a:avLst/>
          </a:prstGeom>
        </p:spPr>
      </p:pic>
    </p:spTree>
    <p:extLst>
      <p:ext uri="{BB962C8B-B14F-4D97-AF65-F5344CB8AC3E}">
        <p14:creationId xmlns:p14="http://schemas.microsoft.com/office/powerpoint/2010/main" val="7847376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FB151-DD6A-AF44-B45F-4C77089AD04C}"/>
              </a:ext>
            </a:extLst>
          </p:cNvPr>
          <p:cNvSpPr>
            <a:spLocks noGrp="1"/>
          </p:cNvSpPr>
          <p:nvPr>
            <p:ph type="title"/>
          </p:nvPr>
        </p:nvSpPr>
        <p:spPr>
          <a:xfrm>
            <a:off x="535021" y="79899"/>
            <a:ext cx="11245175" cy="1826722"/>
          </a:xfrm>
        </p:spPr>
        <p:txBody>
          <a:bodyPr>
            <a:normAutofit/>
          </a:bodyPr>
          <a:lstStyle/>
          <a:p>
            <a:r>
              <a:rPr lang="en-US" sz="3600" b="1" dirty="0">
                <a:solidFill>
                  <a:srgbClr val="FF0000"/>
                </a:solidFill>
              </a:rPr>
              <a:t>                    </a:t>
            </a:r>
            <a:endParaRPr lang="en-US" sz="3200" b="1" dirty="0">
              <a:solidFill>
                <a:srgbClr val="0070C0"/>
              </a:solidFill>
              <a:latin typeface="+mn-lt"/>
            </a:endParaRPr>
          </a:p>
        </p:txBody>
      </p:sp>
      <p:sp>
        <p:nvSpPr>
          <p:cNvPr id="3" name="Content Placeholder 2">
            <a:extLst>
              <a:ext uri="{FF2B5EF4-FFF2-40B4-BE49-F238E27FC236}">
                <a16:creationId xmlns:a16="http://schemas.microsoft.com/office/drawing/2014/main" id="{3B04926D-8A48-D8E4-9C91-6F57CCDE1F5E}"/>
              </a:ext>
            </a:extLst>
          </p:cNvPr>
          <p:cNvSpPr>
            <a:spLocks noGrp="1"/>
          </p:cNvSpPr>
          <p:nvPr>
            <p:ph idx="1"/>
          </p:nvPr>
        </p:nvSpPr>
        <p:spPr>
          <a:xfrm>
            <a:off x="168677" y="1906621"/>
            <a:ext cx="11611520" cy="4871480"/>
          </a:xfrm>
        </p:spPr>
        <p:txBody>
          <a:bodyPr>
            <a:normAutofit/>
          </a:bodyPr>
          <a:lstStyle/>
          <a:p>
            <a:pPr marL="0" indent="0">
              <a:buNone/>
            </a:pPr>
            <a:endParaRPr lang="en-US" sz="3600" b="1" dirty="0">
              <a:solidFill>
                <a:srgbClr val="0070C0"/>
              </a:solidFill>
            </a:endParaRPr>
          </a:p>
          <a:p>
            <a:pPr marL="0" indent="0">
              <a:buNone/>
            </a:pPr>
            <a:r>
              <a:rPr lang="en-US" sz="3200" dirty="0">
                <a:solidFill>
                  <a:srgbClr val="0070C0"/>
                </a:solidFill>
              </a:rPr>
              <a:t>Chapter 5- powers and functions of the information  commissions, appeal and penalties</a:t>
            </a:r>
          </a:p>
          <a:p>
            <a:pPr marL="0" indent="0">
              <a:buNone/>
            </a:pPr>
            <a:r>
              <a:rPr lang="en-US" sz="3200" dirty="0">
                <a:solidFill>
                  <a:srgbClr val="0070C0"/>
                </a:solidFill>
              </a:rPr>
              <a:t>Section 18- </a:t>
            </a:r>
            <a:r>
              <a:rPr lang="en-US" sz="3200" dirty="0">
                <a:solidFill>
                  <a:schemeClr val="accent1"/>
                </a:solidFill>
              </a:rPr>
              <a:t>Powers and functions of Information Commissions</a:t>
            </a:r>
            <a:r>
              <a:rPr lang="en-US" sz="3800" dirty="0"/>
              <a:t>.</a:t>
            </a:r>
          </a:p>
          <a:p>
            <a:pPr marL="0" indent="0">
              <a:buNone/>
            </a:pPr>
            <a:r>
              <a:rPr lang="en-US" sz="3200" dirty="0">
                <a:solidFill>
                  <a:schemeClr val="tx1">
                    <a:lumMod val="75000"/>
                    <a:lumOff val="25000"/>
                  </a:schemeClr>
                </a:solidFill>
              </a:rPr>
              <a:t>The provisions of this Act, it shall be the duty of the Central Information Commission or State Information Commission, as the case may be, to receive and inquire into a complaint from any person-</a:t>
            </a:r>
          </a:p>
          <a:p>
            <a:pPr marL="0" indent="0">
              <a:buNone/>
            </a:pPr>
            <a:endParaRPr lang="en-US" sz="3200" dirty="0"/>
          </a:p>
          <a:p>
            <a:pPr marL="0" indent="0" algn="just">
              <a:buNone/>
            </a:pPr>
            <a:endParaRPr lang="en-US" sz="3300" b="1" dirty="0">
              <a:solidFill>
                <a:srgbClr val="FF0000"/>
              </a:solidFill>
            </a:endParaRPr>
          </a:p>
        </p:txBody>
      </p:sp>
      <p:pic>
        <p:nvPicPr>
          <p:cNvPr id="4" name="Picture 3">
            <a:extLst>
              <a:ext uri="{FF2B5EF4-FFF2-40B4-BE49-F238E27FC236}">
                <a16:creationId xmlns:a16="http://schemas.microsoft.com/office/drawing/2014/main" id="{FA5EEB1A-6473-6A36-55F3-A72B5FC0F8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80469" y="379379"/>
            <a:ext cx="2431916" cy="1527242"/>
          </a:xfrm>
          <a:prstGeom prst="rect">
            <a:avLst/>
          </a:prstGeom>
        </p:spPr>
      </p:pic>
    </p:spTree>
    <p:extLst>
      <p:ext uri="{BB962C8B-B14F-4D97-AF65-F5344CB8AC3E}">
        <p14:creationId xmlns:p14="http://schemas.microsoft.com/office/powerpoint/2010/main" val="3918072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998B6-DC59-09CB-357D-2500A3825A6F}"/>
              </a:ext>
            </a:extLst>
          </p:cNvPr>
          <p:cNvSpPr>
            <a:spLocks noGrp="1"/>
          </p:cNvSpPr>
          <p:nvPr>
            <p:ph type="title"/>
          </p:nvPr>
        </p:nvSpPr>
        <p:spPr>
          <a:xfrm>
            <a:off x="838200" y="214009"/>
            <a:ext cx="10515600" cy="1896893"/>
          </a:xfrm>
        </p:spPr>
        <p:txBody>
          <a:bodyPr/>
          <a:lstStyle/>
          <a:p>
            <a:r>
              <a:rPr lang="en-US" dirty="0">
                <a:solidFill>
                  <a:srgbClr val="FF0000"/>
                </a:solidFill>
              </a:rPr>
              <a:t>                                                       </a:t>
            </a:r>
            <a:r>
              <a:rPr lang="en-US" sz="4000" dirty="0">
                <a:solidFill>
                  <a:srgbClr val="0070C0"/>
                </a:solidFill>
                <a:latin typeface="+mn-lt"/>
              </a:rPr>
              <a:t>RTI ACT 2005</a:t>
            </a:r>
          </a:p>
        </p:txBody>
      </p:sp>
      <p:sp>
        <p:nvSpPr>
          <p:cNvPr id="3" name="Content Placeholder 2">
            <a:extLst>
              <a:ext uri="{FF2B5EF4-FFF2-40B4-BE49-F238E27FC236}">
                <a16:creationId xmlns:a16="http://schemas.microsoft.com/office/drawing/2014/main" id="{251027A9-459F-DAF7-CE28-F97710AA8942}"/>
              </a:ext>
            </a:extLst>
          </p:cNvPr>
          <p:cNvSpPr>
            <a:spLocks noGrp="1"/>
          </p:cNvSpPr>
          <p:nvPr>
            <p:ph idx="1"/>
          </p:nvPr>
        </p:nvSpPr>
        <p:spPr>
          <a:xfrm>
            <a:off x="525293" y="2480553"/>
            <a:ext cx="11478639" cy="4241260"/>
          </a:xfrm>
        </p:spPr>
        <p:txBody>
          <a:bodyPr>
            <a:noAutofit/>
          </a:bodyPr>
          <a:lstStyle/>
          <a:p>
            <a:pPr algn="just"/>
            <a:r>
              <a:rPr lang="en-US" sz="3200" dirty="0">
                <a:solidFill>
                  <a:schemeClr val="tx1">
                    <a:lumMod val="75000"/>
                    <a:lumOff val="25000"/>
                  </a:schemeClr>
                </a:solidFill>
              </a:rPr>
              <a:t>Parliament received the assent of the President on the 15th June, 2005, and is hereby published for general information</a:t>
            </a:r>
          </a:p>
          <a:p>
            <a:pPr algn="just"/>
            <a:r>
              <a:rPr lang="en-US" sz="3200" dirty="0">
                <a:solidFill>
                  <a:schemeClr val="tx1">
                    <a:lumMod val="75000"/>
                    <a:lumOff val="25000"/>
                  </a:schemeClr>
                </a:solidFill>
              </a:rPr>
              <a:t>Right to Information Act,2005 is Act No.22 of 2005</a:t>
            </a:r>
          </a:p>
          <a:p>
            <a:pPr algn="just"/>
            <a:r>
              <a:rPr lang="en-US" sz="3200" dirty="0">
                <a:solidFill>
                  <a:schemeClr val="tx1">
                    <a:lumMod val="75000"/>
                    <a:lumOff val="25000"/>
                  </a:schemeClr>
                </a:solidFill>
              </a:rPr>
              <a:t>Act</a:t>
            </a:r>
            <a:r>
              <a:rPr lang="en-US" sz="3200" b="1" dirty="0">
                <a:solidFill>
                  <a:schemeClr val="tx1">
                    <a:lumMod val="75000"/>
                    <a:lumOff val="25000"/>
                  </a:schemeClr>
                </a:solidFill>
              </a:rPr>
              <a:t> </a:t>
            </a:r>
            <a:r>
              <a:rPr lang="en-US" sz="3200" dirty="0">
                <a:solidFill>
                  <a:schemeClr val="tx1">
                    <a:lumMod val="75000"/>
                    <a:lumOff val="25000"/>
                  </a:schemeClr>
                </a:solidFill>
              </a:rPr>
              <a:t>mandates timely response to citizen requests for government information. </a:t>
            </a:r>
          </a:p>
          <a:p>
            <a:pPr algn="just"/>
            <a:r>
              <a:rPr lang="en-US" sz="3200" dirty="0">
                <a:solidFill>
                  <a:schemeClr val="tx1">
                    <a:lumMod val="75000"/>
                    <a:lumOff val="25000"/>
                  </a:schemeClr>
                </a:solidFill>
              </a:rPr>
              <a:t>Online portal facility available to get information( rtionline.gov.in)</a:t>
            </a:r>
          </a:p>
          <a:p>
            <a:pPr algn="just"/>
            <a:r>
              <a:rPr lang="en-US" sz="3200" dirty="0">
                <a:solidFill>
                  <a:schemeClr val="tx1">
                    <a:lumMod val="75000"/>
                    <a:lumOff val="25000"/>
                  </a:schemeClr>
                </a:solidFill>
              </a:rPr>
              <a:t>About RTI website https://rti.dopt.gov.in</a:t>
            </a:r>
          </a:p>
          <a:p>
            <a:pPr marL="0" indent="0" algn="just">
              <a:buNone/>
            </a:pPr>
            <a:endParaRPr lang="en-US" sz="3200" dirty="0"/>
          </a:p>
          <a:p>
            <a:pPr marL="0" indent="0" algn="just">
              <a:buNone/>
            </a:pPr>
            <a:r>
              <a:rPr lang="en-US" sz="3200" dirty="0"/>
              <a:t>  </a:t>
            </a:r>
          </a:p>
        </p:txBody>
      </p:sp>
      <p:pic>
        <p:nvPicPr>
          <p:cNvPr id="4" name="Picture 3">
            <a:extLst>
              <a:ext uri="{FF2B5EF4-FFF2-40B4-BE49-F238E27FC236}">
                <a16:creationId xmlns:a16="http://schemas.microsoft.com/office/drawing/2014/main" id="{6CC47B09-961B-D6F9-7F84-D1F65D1994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0588" y="486383"/>
            <a:ext cx="2220932" cy="1423697"/>
          </a:xfrm>
          <a:prstGeom prst="rect">
            <a:avLst/>
          </a:prstGeom>
        </p:spPr>
      </p:pic>
    </p:spTree>
    <p:extLst>
      <p:ext uri="{BB962C8B-B14F-4D97-AF65-F5344CB8AC3E}">
        <p14:creationId xmlns:p14="http://schemas.microsoft.com/office/powerpoint/2010/main" val="38339586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6DCC0-7638-7723-BF7A-02EFBF18AB5C}"/>
              </a:ext>
            </a:extLst>
          </p:cNvPr>
          <p:cNvSpPr>
            <a:spLocks noGrp="1"/>
          </p:cNvSpPr>
          <p:nvPr>
            <p:ph type="title"/>
          </p:nvPr>
        </p:nvSpPr>
        <p:spPr>
          <a:xfrm>
            <a:off x="838200" y="245181"/>
            <a:ext cx="10515600" cy="1485158"/>
          </a:xfrm>
        </p:spPr>
        <p:txBody>
          <a:bodyPr/>
          <a:lstStyle/>
          <a:p>
            <a:r>
              <a:rPr lang="en-US" dirty="0"/>
              <a:t>                                                               </a:t>
            </a:r>
            <a:r>
              <a:rPr lang="en-US" sz="3200" dirty="0">
                <a:solidFill>
                  <a:srgbClr val="0070C0"/>
                </a:solidFill>
                <a:latin typeface="+mn-lt"/>
              </a:rPr>
              <a:t>Continue…..</a:t>
            </a:r>
          </a:p>
        </p:txBody>
      </p:sp>
      <p:sp>
        <p:nvSpPr>
          <p:cNvPr id="3" name="Content Placeholder 2">
            <a:extLst>
              <a:ext uri="{FF2B5EF4-FFF2-40B4-BE49-F238E27FC236}">
                <a16:creationId xmlns:a16="http://schemas.microsoft.com/office/drawing/2014/main" id="{F8A7095E-1CC6-FDCA-9C9B-1FBBDC4D152F}"/>
              </a:ext>
            </a:extLst>
          </p:cNvPr>
          <p:cNvSpPr>
            <a:spLocks noGrp="1"/>
          </p:cNvSpPr>
          <p:nvPr>
            <p:ph idx="1"/>
          </p:nvPr>
        </p:nvSpPr>
        <p:spPr>
          <a:xfrm>
            <a:off x="303547" y="1825625"/>
            <a:ext cx="11542089" cy="4818366"/>
          </a:xfrm>
        </p:spPr>
        <p:txBody>
          <a:bodyPr>
            <a:normAutofit lnSpcReduction="10000"/>
          </a:bodyPr>
          <a:lstStyle/>
          <a:p>
            <a:pPr marL="0" indent="0">
              <a:buNone/>
            </a:pPr>
            <a:endParaRPr lang="en-US" dirty="0"/>
          </a:p>
          <a:p>
            <a:pPr marL="514350" indent="-514350" algn="just">
              <a:buAutoNum type="alphaLcParenBoth"/>
            </a:pPr>
            <a:r>
              <a:rPr lang="en-US" sz="3200" dirty="0">
                <a:solidFill>
                  <a:schemeClr val="tx1">
                    <a:lumMod val="75000"/>
                    <a:lumOff val="25000"/>
                  </a:schemeClr>
                </a:solidFill>
              </a:rPr>
              <a:t>Who has been unable to submit a request to a Central or State              Public Information Officer as the case may be, either by reason that no such officer has been appointed under this Act, or because the Central or Assistant Public Information, as the case may be, has refused to accept his or her application for information or appeal under this Act for forwarding the same to the Central or State Public Information or senior officer specified as the case may be; </a:t>
            </a:r>
          </a:p>
          <a:p>
            <a:pPr marL="0" indent="0" algn="just">
              <a:buNone/>
            </a:pPr>
            <a:r>
              <a:rPr lang="en-US" sz="3200" dirty="0">
                <a:solidFill>
                  <a:schemeClr val="tx1">
                    <a:lumMod val="75000"/>
                    <a:lumOff val="25000"/>
                  </a:schemeClr>
                </a:solidFill>
              </a:rPr>
              <a:t>   (b) Who has been refused access to any information requested      </a:t>
            </a:r>
          </a:p>
          <a:p>
            <a:pPr marL="0" indent="0" algn="just">
              <a:buNone/>
            </a:pPr>
            <a:r>
              <a:rPr lang="en-US" sz="3200" dirty="0">
                <a:solidFill>
                  <a:schemeClr val="tx1">
                    <a:lumMod val="75000"/>
                    <a:lumOff val="25000"/>
                  </a:schemeClr>
                </a:solidFill>
              </a:rPr>
              <a:t>         under this Act;</a:t>
            </a:r>
          </a:p>
          <a:p>
            <a:pPr marL="0" indent="0" algn="just">
              <a:buNone/>
            </a:pPr>
            <a:endParaRPr lang="en-US" sz="3200" dirty="0"/>
          </a:p>
          <a:p>
            <a:pPr marL="514350" indent="-514350" algn="just">
              <a:buAutoNum type="alphaLcParenBoth"/>
            </a:pPr>
            <a:endParaRPr lang="en-US" sz="3200" dirty="0"/>
          </a:p>
          <a:p>
            <a:pPr marL="0" indent="0" algn="just">
              <a:buNone/>
            </a:pPr>
            <a:endParaRPr lang="en-US" sz="3200" dirty="0"/>
          </a:p>
        </p:txBody>
      </p:sp>
      <p:pic>
        <p:nvPicPr>
          <p:cNvPr id="5" name="Picture 4">
            <a:extLst>
              <a:ext uri="{FF2B5EF4-FFF2-40B4-BE49-F238E27FC236}">
                <a16:creationId xmlns:a16="http://schemas.microsoft.com/office/drawing/2014/main" id="{14DD553A-A28C-9646-804B-4D88FC73DF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876" y="185228"/>
            <a:ext cx="2431916" cy="1605064"/>
          </a:xfrm>
          <a:prstGeom prst="rect">
            <a:avLst/>
          </a:prstGeom>
        </p:spPr>
      </p:pic>
    </p:spTree>
    <p:extLst>
      <p:ext uri="{BB962C8B-B14F-4D97-AF65-F5344CB8AC3E}">
        <p14:creationId xmlns:p14="http://schemas.microsoft.com/office/powerpoint/2010/main" val="22857898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6F77E-41A4-8C3C-E59E-225B0D03A897}"/>
              </a:ext>
            </a:extLst>
          </p:cNvPr>
          <p:cNvSpPr>
            <a:spLocks noGrp="1"/>
          </p:cNvSpPr>
          <p:nvPr>
            <p:ph type="title"/>
          </p:nvPr>
        </p:nvSpPr>
        <p:spPr>
          <a:xfrm>
            <a:off x="554477" y="243190"/>
            <a:ext cx="10799323" cy="1595338"/>
          </a:xfrm>
        </p:spPr>
        <p:txBody>
          <a:bodyPr/>
          <a:lstStyle/>
          <a:p>
            <a:r>
              <a:rPr lang="en-US" dirty="0">
                <a:solidFill>
                  <a:srgbClr val="0070C0"/>
                </a:solidFill>
                <a:latin typeface="+mn-lt"/>
              </a:rPr>
              <a:t>                                                                 </a:t>
            </a:r>
            <a:r>
              <a:rPr lang="en-US" sz="3200" dirty="0">
                <a:solidFill>
                  <a:srgbClr val="0070C0"/>
                </a:solidFill>
                <a:latin typeface="+mn-lt"/>
              </a:rPr>
              <a:t>Continue……</a:t>
            </a:r>
          </a:p>
        </p:txBody>
      </p:sp>
      <p:sp>
        <p:nvSpPr>
          <p:cNvPr id="3" name="Content Placeholder 2">
            <a:extLst>
              <a:ext uri="{FF2B5EF4-FFF2-40B4-BE49-F238E27FC236}">
                <a16:creationId xmlns:a16="http://schemas.microsoft.com/office/drawing/2014/main" id="{05834D0B-2185-B0C1-556B-39BDB85E937F}"/>
              </a:ext>
            </a:extLst>
          </p:cNvPr>
          <p:cNvSpPr>
            <a:spLocks noGrp="1"/>
          </p:cNvSpPr>
          <p:nvPr>
            <p:ph idx="1"/>
          </p:nvPr>
        </p:nvSpPr>
        <p:spPr>
          <a:xfrm>
            <a:off x="194553" y="2189387"/>
            <a:ext cx="11789924" cy="4503905"/>
          </a:xfrm>
        </p:spPr>
        <p:txBody>
          <a:bodyPr>
            <a:noAutofit/>
          </a:bodyPr>
          <a:lstStyle/>
          <a:p>
            <a:pPr marL="0" indent="0" algn="just">
              <a:buNone/>
            </a:pPr>
            <a:r>
              <a:rPr lang="en-US" sz="3200" dirty="0"/>
              <a:t>(c) </a:t>
            </a:r>
            <a:r>
              <a:rPr lang="en-US" sz="3200" dirty="0">
                <a:solidFill>
                  <a:schemeClr val="tx1">
                    <a:lumMod val="75000"/>
                    <a:lumOff val="25000"/>
                  </a:schemeClr>
                </a:solidFill>
              </a:rPr>
              <a:t>Who has not been given a response to a request for information or    </a:t>
            </a:r>
          </a:p>
          <a:p>
            <a:pPr marL="0" indent="0" algn="just">
              <a:buNone/>
            </a:pPr>
            <a:r>
              <a:rPr lang="en-US" sz="3200" dirty="0">
                <a:solidFill>
                  <a:schemeClr val="tx1">
                    <a:lumMod val="75000"/>
                    <a:lumOff val="25000"/>
                  </a:schemeClr>
                </a:solidFill>
              </a:rPr>
              <a:t>     access to information within the time</a:t>
            </a:r>
          </a:p>
          <a:p>
            <a:pPr marL="0" indent="0" algn="just">
              <a:buNone/>
            </a:pPr>
            <a:r>
              <a:rPr lang="en-US" sz="3200" dirty="0">
                <a:solidFill>
                  <a:schemeClr val="tx1">
                    <a:lumMod val="75000"/>
                    <a:lumOff val="25000"/>
                  </a:schemeClr>
                </a:solidFill>
              </a:rPr>
              <a:t>(d) Who has been required to pay an amount of fee which he or she           </a:t>
            </a:r>
          </a:p>
          <a:p>
            <a:pPr marL="0" indent="0" algn="just">
              <a:buNone/>
            </a:pPr>
            <a:r>
              <a:rPr lang="en-US" sz="3200" dirty="0">
                <a:solidFill>
                  <a:schemeClr val="tx1">
                    <a:lumMod val="75000"/>
                    <a:lumOff val="25000"/>
                  </a:schemeClr>
                </a:solidFill>
              </a:rPr>
              <a:t>      considers unreasonable;</a:t>
            </a:r>
          </a:p>
          <a:p>
            <a:pPr marL="0" indent="0" algn="just">
              <a:buNone/>
            </a:pPr>
            <a:r>
              <a:rPr lang="en-US" sz="3200" dirty="0">
                <a:solidFill>
                  <a:schemeClr val="tx1">
                    <a:lumMod val="75000"/>
                    <a:lumOff val="25000"/>
                  </a:schemeClr>
                </a:solidFill>
              </a:rPr>
              <a:t> (e)Who believes that he or she has been given incomplete, </a:t>
            </a:r>
          </a:p>
          <a:p>
            <a:pPr marL="0" indent="0" algn="just">
              <a:buNone/>
            </a:pPr>
            <a:r>
              <a:rPr lang="en-US" sz="3200" dirty="0">
                <a:solidFill>
                  <a:schemeClr val="tx1">
                    <a:lumMod val="75000"/>
                    <a:lumOff val="25000"/>
                  </a:schemeClr>
                </a:solidFill>
              </a:rPr>
              <a:t>      misleading or false information under this Act; and </a:t>
            </a:r>
          </a:p>
          <a:p>
            <a:pPr marL="0" indent="0" algn="just">
              <a:buNone/>
            </a:pPr>
            <a:r>
              <a:rPr lang="en-US" sz="3200" dirty="0">
                <a:solidFill>
                  <a:schemeClr val="tx1">
                    <a:lumMod val="75000"/>
                    <a:lumOff val="25000"/>
                  </a:schemeClr>
                </a:solidFill>
              </a:rPr>
              <a:t> (f) In respect of any other matter relating to requesting or obtaining </a:t>
            </a:r>
          </a:p>
          <a:p>
            <a:pPr marL="0" indent="0" algn="just">
              <a:buNone/>
            </a:pPr>
            <a:r>
              <a:rPr lang="en-US" sz="3200" dirty="0">
                <a:solidFill>
                  <a:schemeClr val="tx1">
                    <a:lumMod val="75000"/>
                    <a:lumOff val="25000"/>
                  </a:schemeClr>
                </a:solidFill>
              </a:rPr>
              <a:t>      access to records under this Act. </a:t>
            </a:r>
          </a:p>
        </p:txBody>
      </p:sp>
      <p:pic>
        <p:nvPicPr>
          <p:cNvPr id="5" name="Picture 4">
            <a:extLst>
              <a:ext uri="{FF2B5EF4-FFF2-40B4-BE49-F238E27FC236}">
                <a16:creationId xmlns:a16="http://schemas.microsoft.com/office/drawing/2014/main" id="{8E76591E-A069-7B77-61DA-B3F8A9CA4F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0118" y="72956"/>
            <a:ext cx="2188725" cy="1595338"/>
          </a:xfrm>
          <a:prstGeom prst="rect">
            <a:avLst/>
          </a:prstGeom>
        </p:spPr>
      </p:pic>
    </p:spTree>
    <p:extLst>
      <p:ext uri="{BB962C8B-B14F-4D97-AF65-F5344CB8AC3E}">
        <p14:creationId xmlns:p14="http://schemas.microsoft.com/office/powerpoint/2010/main" val="23077326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D88BD-698F-AFE9-F419-76B973EC2EC8}"/>
              </a:ext>
            </a:extLst>
          </p:cNvPr>
          <p:cNvSpPr>
            <a:spLocks noGrp="1"/>
          </p:cNvSpPr>
          <p:nvPr>
            <p:ph type="title"/>
          </p:nvPr>
        </p:nvSpPr>
        <p:spPr>
          <a:xfrm>
            <a:off x="428017" y="128726"/>
            <a:ext cx="11332723" cy="1427699"/>
          </a:xfrm>
        </p:spPr>
        <p:txBody>
          <a:bodyPr>
            <a:normAutofit fontScale="90000"/>
          </a:bodyPr>
          <a:lstStyle/>
          <a:p>
            <a:r>
              <a:rPr lang="en-US" sz="3600" b="1" dirty="0">
                <a:solidFill>
                  <a:srgbClr val="FF0000"/>
                </a:solidFill>
              </a:rPr>
              <a:t>                                         </a:t>
            </a:r>
            <a:r>
              <a:rPr lang="en-US" sz="3600" dirty="0">
                <a:solidFill>
                  <a:srgbClr val="0070C0"/>
                </a:solidFill>
                <a:latin typeface="+mn-lt"/>
              </a:rPr>
              <a:t>Powers and functions of the information      </a:t>
            </a:r>
            <a:br>
              <a:rPr lang="en-US" sz="3600" dirty="0">
                <a:solidFill>
                  <a:srgbClr val="0070C0"/>
                </a:solidFill>
                <a:latin typeface="+mn-lt"/>
              </a:rPr>
            </a:br>
            <a:r>
              <a:rPr lang="en-US" sz="3600" dirty="0">
                <a:solidFill>
                  <a:srgbClr val="0070C0"/>
                </a:solidFill>
                <a:latin typeface="+mn-lt"/>
              </a:rPr>
              <a:t>                                            Commissions, appeal and penalties</a:t>
            </a:r>
          </a:p>
        </p:txBody>
      </p:sp>
      <p:sp>
        <p:nvSpPr>
          <p:cNvPr id="3" name="Content Placeholder 2">
            <a:extLst>
              <a:ext uri="{FF2B5EF4-FFF2-40B4-BE49-F238E27FC236}">
                <a16:creationId xmlns:a16="http://schemas.microsoft.com/office/drawing/2014/main" id="{4DD5DEFF-5B0B-17FA-73AE-7ABE99CFA317}"/>
              </a:ext>
            </a:extLst>
          </p:cNvPr>
          <p:cNvSpPr>
            <a:spLocks noGrp="1"/>
          </p:cNvSpPr>
          <p:nvPr>
            <p:ph idx="1"/>
          </p:nvPr>
        </p:nvSpPr>
        <p:spPr>
          <a:xfrm>
            <a:off x="328474" y="1867711"/>
            <a:ext cx="11558725" cy="4756826"/>
          </a:xfrm>
        </p:spPr>
        <p:txBody>
          <a:bodyPr>
            <a:normAutofit fontScale="92500" lnSpcReduction="20000"/>
          </a:bodyPr>
          <a:lstStyle/>
          <a:p>
            <a:r>
              <a:rPr lang="en-US" sz="3600" dirty="0">
                <a:solidFill>
                  <a:srgbClr val="0070C0"/>
                </a:solidFill>
              </a:rPr>
              <a:t>Section 19- </a:t>
            </a:r>
            <a:r>
              <a:rPr lang="en-US" sz="3600" dirty="0">
                <a:solidFill>
                  <a:schemeClr val="accent1"/>
                </a:solidFill>
              </a:rPr>
              <a:t>Appeal:</a:t>
            </a:r>
          </a:p>
          <a:p>
            <a:pPr algn="just"/>
            <a:r>
              <a:rPr lang="en-US" sz="3500" dirty="0">
                <a:solidFill>
                  <a:schemeClr val="tx1">
                    <a:lumMod val="75000"/>
                    <a:lumOff val="25000"/>
                  </a:schemeClr>
                </a:solidFill>
              </a:rPr>
              <a:t>Any person who, does not receive a decision within the time specified, or is aggrieved by a decision of the Central or State Public Information Officer, as the case may be, may within thirty days from the expiry of such period or from the receipt of such a decision prefer an appeal to such officer who is senior in rank to the Central Public Information Officer or State Public Information Officer </a:t>
            </a:r>
            <a:r>
              <a:rPr lang="en-US" sz="3600" dirty="0">
                <a:solidFill>
                  <a:schemeClr val="tx1">
                    <a:lumMod val="75000"/>
                    <a:lumOff val="25000"/>
                  </a:schemeClr>
                </a:solidFill>
              </a:rPr>
              <a:t>as the case may be, in each public authority: </a:t>
            </a:r>
            <a:endParaRPr lang="en-US" sz="3500" dirty="0">
              <a:solidFill>
                <a:schemeClr val="tx1">
                  <a:lumMod val="75000"/>
                  <a:lumOff val="25000"/>
                </a:schemeClr>
              </a:solidFill>
            </a:endParaRPr>
          </a:p>
          <a:p>
            <a:pPr algn="just"/>
            <a:r>
              <a:rPr lang="en-US" sz="3600" dirty="0">
                <a:solidFill>
                  <a:schemeClr val="tx1">
                    <a:lumMod val="75000"/>
                    <a:lumOff val="25000"/>
                  </a:schemeClr>
                </a:solidFill>
              </a:rPr>
              <a:t>A second appeal against the decision  shall lie within ninety days from the date on which the decision should have been made or was actually received, with the Central Information Commission or the State Information Commission</a:t>
            </a:r>
            <a:endParaRPr lang="en-US" sz="3500" dirty="0">
              <a:solidFill>
                <a:schemeClr val="tx1">
                  <a:lumMod val="75000"/>
                  <a:lumOff val="25000"/>
                </a:schemeClr>
              </a:solidFill>
            </a:endParaRPr>
          </a:p>
          <a:p>
            <a:pPr algn="just"/>
            <a:endParaRPr lang="en-US" sz="3500" b="1" dirty="0">
              <a:solidFill>
                <a:schemeClr val="accent1"/>
              </a:solidFill>
            </a:endParaRPr>
          </a:p>
        </p:txBody>
      </p:sp>
      <p:pic>
        <p:nvPicPr>
          <p:cNvPr id="4" name="Picture 3">
            <a:extLst>
              <a:ext uri="{FF2B5EF4-FFF2-40B4-BE49-F238E27FC236}">
                <a16:creationId xmlns:a16="http://schemas.microsoft.com/office/drawing/2014/main" id="{4861EE45-780E-B88E-FA1E-9A7FE72995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1208" y="128727"/>
            <a:ext cx="2431916" cy="1427698"/>
          </a:xfrm>
          <a:prstGeom prst="rect">
            <a:avLst/>
          </a:prstGeom>
        </p:spPr>
      </p:pic>
    </p:spTree>
    <p:extLst>
      <p:ext uri="{BB962C8B-B14F-4D97-AF65-F5344CB8AC3E}">
        <p14:creationId xmlns:p14="http://schemas.microsoft.com/office/powerpoint/2010/main" val="36608140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9E270-F87C-537D-9AB1-E312562D3534}"/>
              </a:ext>
            </a:extLst>
          </p:cNvPr>
          <p:cNvSpPr>
            <a:spLocks noGrp="1"/>
          </p:cNvSpPr>
          <p:nvPr>
            <p:ph type="title"/>
          </p:nvPr>
        </p:nvSpPr>
        <p:spPr>
          <a:xfrm>
            <a:off x="311285" y="136187"/>
            <a:ext cx="11712102" cy="1498060"/>
          </a:xfrm>
        </p:spPr>
        <p:txBody>
          <a:bodyPr>
            <a:normAutofit/>
          </a:bodyPr>
          <a:lstStyle/>
          <a:p>
            <a:r>
              <a:rPr lang="en-US" sz="3600" dirty="0">
                <a:solidFill>
                  <a:srgbClr val="0070C0"/>
                </a:solidFill>
              </a:rPr>
              <a:t>                                </a:t>
            </a:r>
            <a:r>
              <a:rPr lang="en-US" sz="3200" dirty="0">
                <a:solidFill>
                  <a:srgbClr val="0070C0"/>
                </a:solidFill>
                <a:latin typeface="+mn-lt"/>
              </a:rPr>
              <a:t>Powers and functions of the information    </a:t>
            </a:r>
            <a:br>
              <a:rPr lang="en-US" sz="3200" dirty="0">
                <a:solidFill>
                  <a:srgbClr val="0070C0"/>
                </a:solidFill>
                <a:latin typeface="+mn-lt"/>
              </a:rPr>
            </a:br>
            <a:r>
              <a:rPr lang="en-US" sz="3200" dirty="0">
                <a:solidFill>
                  <a:srgbClr val="0070C0"/>
                </a:solidFill>
                <a:latin typeface="+mn-lt"/>
              </a:rPr>
              <a:t>                                     commissions, appeal and penalties</a:t>
            </a:r>
          </a:p>
        </p:txBody>
      </p:sp>
      <p:sp>
        <p:nvSpPr>
          <p:cNvPr id="3" name="Content Placeholder 2">
            <a:extLst>
              <a:ext uri="{FF2B5EF4-FFF2-40B4-BE49-F238E27FC236}">
                <a16:creationId xmlns:a16="http://schemas.microsoft.com/office/drawing/2014/main" id="{AC66AAA2-F543-33FC-A1D9-7D1135C82645}"/>
              </a:ext>
            </a:extLst>
          </p:cNvPr>
          <p:cNvSpPr>
            <a:spLocks noGrp="1"/>
          </p:cNvSpPr>
          <p:nvPr>
            <p:ph idx="1"/>
          </p:nvPr>
        </p:nvSpPr>
        <p:spPr>
          <a:xfrm>
            <a:off x="168613" y="1634247"/>
            <a:ext cx="11854774" cy="5019472"/>
          </a:xfrm>
        </p:spPr>
        <p:txBody>
          <a:bodyPr>
            <a:normAutofit fontScale="25000" lnSpcReduction="20000"/>
          </a:bodyPr>
          <a:lstStyle/>
          <a:p>
            <a:r>
              <a:rPr lang="en-US" sz="12800" dirty="0">
                <a:solidFill>
                  <a:srgbClr val="0070C0"/>
                </a:solidFill>
              </a:rPr>
              <a:t>Section 20-  </a:t>
            </a:r>
            <a:r>
              <a:rPr lang="en-US" sz="12800" dirty="0">
                <a:solidFill>
                  <a:schemeClr val="accent1"/>
                </a:solidFill>
              </a:rPr>
              <a:t>Penalties</a:t>
            </a:r>
          </a:p>
          <a:p>
            <a:pPr algn="just"/>
            <a:r>
              <a:rPr lang="en-US" sz="12800" dirty="0">
                <a:solidFill>
                  <a:schemeClr val="tx1">
                    <a:lumMod val="75000"/>
                    <a:lumOff val="25000"/>
                  </a:schemeClr>
                </a:solidFill>
              </a:rPr>
              <a:t>Where the Central or the State Information Commission, as the case may be, at the time of deciding any complaint or appeal is of the opinion that the Central or State Public Information Officer or, as the case may be, has, without any reasonable cause, refused to receive an application for information or has not furnished information within the time specified or </a:t>
            </a:r>
            <a:r>
              <a:rPr lang="en-US" sz="12800" dirty="0" err="1">
                <a:solidFill>
                  <a:schemeClr val="tx1">
                    <a:lumMod val="75000"/>
                    <a:lumOff val="25000"/>
                  </a:schemeClr>
                </a:solidFill>
              </a:rPr>
              <a:t>malafidely</a:t>
            </a:r>
            <a:r>
              <a:rPr lang="en-US" sz="12800" dirty="0">
                <a:solidFill>
                  <a:schemeClr val="tx1">
                    <a:lumMod val="75000"/>
                    <a:lumOff val="25000"/>
                  </a:schemeClr>
                </a:solidFill>
              </a:rPr>
              <a:t> denied the request for information or misleading information or destroyed information which was the subject of the request or obstructed in any manner in furnishing the information-</a:t>
            </a:r>
          </a:p>
          <a:p>
            <a:pPr algn="just"/>
            <a:r>
              <a:rPr lang="en-US" sz="12800" dirty="0">
                <a:solidFill>
                  <a:schemeClr val="tx1">
                    <a:lumMod val="75000"/>
                    <a:lumOff val="25000"/>
                  </a:schemeClr>
                </a:solidFill>
              </a:rPr>
              <a:t>Shall impose a penalty of two hundred and fifty rupees each day till application is received or information is furnished, so however, the total amount of such penalty shall not exceed twenty-five thousand rupees:</a:t>
            </a:r>
          </a:p>
          <a:p>
            <a:pPr algn="just"/>
            <a:endParaRPr lang="en-US" sz="3600" b="1" dirty="0">
              <a:solidFill>
                <a:schemeClr val="accent1"/>
              </a:solidFill>
            </a:endParaRPr>
          </a:p>
        </p:txBody>
      </p:sp>
      <p:pic>
        <p:nvPicPr>
          <p:cNvPr id="4" name="Picture 3">
            <a:extLst>
              <a:ext uri="{FF2B5EF4-FFF2-40B4-BE49-F238E27FC236}">
                <a16:creationId xmlns:a16="http://schemas.microsoft.com/office/drawing/2014/main" id="{65D52059-612E-8B95-A572-6D0DD52143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1208" y="0"/>
            <a:ext cx="2431916" cy="1634247"/>
          </a:xfrm>
          <a:prstGeom prst="rect">
            <a:avLst/>
          </a:prstGeom>
        </p:spPr>
      </p:pic>
    </p:spTree>
    <p:extLst>
      <p:ext uri="{BB962C8B-B14F-4D97-AF65-F5344CB8AC3E}">
        <p14:creationId xmlns:p14="http://schemas.microsoft.com/office/powerpoint/2010/main" val="34090667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2B67-EE31-AA14-2ED2-1169AE31911A}"/>
              </a:ext>
            </a:extLst>
          </p:cNvPr>
          <p:cNvSpPr>
            <a:spLocks noGrp="1"/>
          </p:cNvSpPr>
          <p:nvPr>
            <p:ph type="title"/>
          </p:nvPr>
        </p:nvSpPr>
        <p:spPr>
          <a:xfrm>
            <a:off x="466928" y="97655"/>
            <a:ext cx="10886872" cy="1293400"/>
          </a:xfrm>
        </p:spPr>
        <p:txBody>
          <a:bodyPr>
            <a:normAutofit/>
          </a:bodyPr>
          <a:lstStyle/>
          <a:p>
            <a:r>
              <a:rPr lang="en-US" b="1" dirty="0">
                <a:solidFill>
                  <a:schemeClr val="accent1"/>
                </a:solidFill>
              </a:rPr>
              <a:t>                               </a:t>
            </a:r>
            <a:r>
              <a:rPr lang="en-US" sz="3200" dirty="0">
                <a:solidFill>
                  <a:srgbClr val="0070C0"/>
                </a:solidFill>
                <a:latin typeface="+mn-lt"/>
              </a:rPr>
              <a:t>CHAPTER 6 MISCELLANEOUS</a:t>
            </a:r>
          </a:p>
        </p:txBody>
      </p:sp>
      <p:sp>
        <p:nvSpPr>
          <p:cNvPr id="3" name="Content Placeholder 2">
            <a:extLst>
              <a:ext uri="{FF2B5EF4-FFF2-40B4-BE49-F238E27FC236}">
                <a16:creationId xmlns:a16="http://schemas.microsoft.com/office/drawing/2014/main" id="{EDDABD6C-4DF3-2B07-7EAF-3657D9E3FA5C}"/>
              </a:ext>
            </a:extLst>
          </p:cNvPr>
          <p:cNvSpPr>
            <a:spLocks noGrp="1"/>
          </p:cNvSpPr>
          <p:nvPr>
            <p:ph idx="1"/>
          </p:nvPr>
        </p:nvSpPr>
        <p:spPr>
          <a:xfrm>
            <a:off x="239697" y="1478982"/>
            <a:ext cx="11771790" cy="5379018"/>
          </a:xfrm>
        </p:spPr>
        <p:txBody>
          <a:bodyPr>
            <a:normAutofit fontScale="25000" lnSpcReduction="20000"/>
          </a:bodyPr>
          <a:lstStyle/>
          <a:p>
            <a:pPr algn="just"/>
            <a:r>
              <a:rPr lang="en-US" sz="12800" dirty="0">
                <a:solidFill>
                  <a:srgbClr val="0070C0"/>
                </a:solidFill>
              </a:rPr>
              <a:t>Section 21-  </a:t>
            </a:r>
            <a:r>
              <a:rPr lang="en-US" sz="12800" dirty="0">
                <a:solidFill>
                  <a:schemeClr val="accent1"/>
                </a:solidFill>
              </a:rPr>
              <a:t>Protection of action taken in good faith</a:t>
            </a:r>
          </a:p>
          <a:p>
            <a:pPr marL="0" indent="0" algn="just">
              <a:buNone/>
            </a:pPr>
            <a:r>
              <a:rPr lang="en-US" sz="12800" dirty="0">
                <a:solidFill>
                  <a:schemeClr val="tx1">
                    <a:lumMod val="75000"/>
                    <a:lumOff val="25000"/>
                  </a:schemeClr>
                </a:solidFill>
              </a:rPr>
              <a:t>No suit, prosecution or other legal proceeding shall lie against any person for anything which is in good faith done or intended to be done under this Act or any rule made there under.</a:t>
            </a:r>
          </a:p>
          <a:p>
            <a:pPr marL="0" indent="0" algn="just">
              <a:buNone/>
            </a:pPr>
            <a:r>
              <a:rPr lang="en-US" sz="12800" dirty="0">
                <a:solidFill>
                  <a:srgbClr val="0070C0"/>
                </a:solidFill>
              </a:rPr>
              <a:t>Section 22- </a:t>
            </a:r>
            <a:r>
              <a:rPr lang="en-US" sz="12800" dirty="0">
                <a:solidFill>
                  <a:schemeClr val="accent1"/>
                </a:solidFill>
              </a:rPr>
              <a:t>Act to have overriding effect</a:t>
            </a:r>
            <a:r>
              <a:rPr lang="en-US" sz="12800" dirty="0"/>
              <a:t>.</a:t>
            </a:r>
          </a:p>
          <a:p>
            <a:pPr marL="0" indent="0" algn="just">
              <a:buNone/>
            </a:pPr>
            <a:r>
              <a:rPr lang="en-US" sz="12800" dirty="0">
                <a:solidFill>
                  <a:schemeClr val="tx1">
                    <a:lumMod val="75000"/>
                    <a:lumOff val="25000"/>
                  </a:schemeClr>
                </a:solidFill>
              </a:rPr>
              <a:t>The provisions of this Act shall have effect notwithstanding anything inconsistent therewith contained in the Official Secrets Act, 1923 (19 of 1923), and any other law for the time being in force or in any instrument having effect by virtue of any law other than this Act</a:t>
            </a:r>
            <a:r>
              <a:rPr lang="en-US" sz="12800" dirty="0"/>
              <a:t>. </a:t>
            </a:r>
          </a:p>
          <a:p>
            <a:pPr marL="0" indent="0" algn="just">
              <a:buNone/>
            </a:pPr>
            <a:r>
              <a:rPr lang="en-US" sz="12800" dirty="0">
                <a:solidFill>
                  <a:srgbClr val="0070C0"/>
                </a:solidFill>
              </a:rPr>
              <a:t>Section 23- </a:t>
            </a:r>
            <a:r>
              <a:rPr lang="en-US" sz="12800" dirty="0">
                <a:solidFill>
                  <a:schemeClr val="accent1"/>
                </a:solidFill>
              </a:rPr>
              <a:t>Bar of jurisdiction of courts</a:t>
            </a:r>
          </a:p>
          <a:p>
            <a:pPr marL="0" indent="0" algn="just">
              <a:buNone/>
            </a:pPr>
            <a:r>
              <a:rPr lang="en-US" sz="12800" dirty="0">
                <a:solidFill>
                  <a:schemeClr val="tx1">
                    <a:lumMod val="75000"/>
                    <a:lumOff val="25000"/>
                  </a:schemeClr>
                </a:solidFill>
              </a:rPr>
              <a:t>No court shall entertain any suit, application or other proceeding in respect of any order made under this Act and no such order shall be called in question otherwise than by way of an appeal under this Act.  </a:t>
            </a:r>
            <a:endParaRPr lang="en-US" sz="12800" b="1" dirty="0">
              <a:solidFill>
                <a:schemeClr val="tx1">
                  <a:lumMod val="75000"/>
                  <a:lumOff val="25000"/>
                </a:schemeClr>
              </a:solidFill>
            </a:endParaRPr>
          </a:p>
          <a:p>
            <a:pPr marL="0" indent="0" algn="just">
              <a:buNone/>
            </a:pPr>
            <a:endParaRPr lang="en-US" sz="12800" dirty="0">
              <a:solidFill>
                <a:schemeClr val="tx1">
                  <a:lumMod val="75000"/>
                  <a:lumOff val="25000"/>
                </a:schemeClr>
              </a:solidFill>
            </a:endParaRPr>
          </a:p>
          <a:p>
            <a:pPr marL="0" indent="0" algn="just">
              <a:buNone/>
            </a:pPr>
            <a:r>
              <a:rPr lang="en-US" sz="11200" dirty="0"/>
              <a:t> </a:t>
            </a:r>
          </a:p>
          <a:p>
            <a:pPr marL="0" indent="0">
              <a:buNone/>
            </a:pPr>
            <a:endParaRPr lang="en-US" sz="3600" b="1" dirty="0">
              <a:solidFill>
                <a:schemeClr val="accent1"/>
              </a:solidFill>
            </a:endParaRPr>
          </a:p>
        </p:txBody>
      </p:sp>
      <p:pic>
        <p:nvPicPr>
          <p:cNvPr id="4" name="Picture 3">
            <a:extLst>
              <a:ext uri="{FF2B5EF4-FFF2-40B4-BE49-F238E27FC236}">
                <a16:creationId xmlns:a16="http://schemas.microsoft.com/office/drawing/2014/main" id="{49D2A808-C244-88F6-470C-1DADB6DBC1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9028" y="-96898"/>
            <a:ext cx="2431916" cy="1381327"/>
          </a:xfrm>
          <a:prstGeom prst="rect">
            <a:avLst/>
          </a:prstGeom>
        </p:spPr>
      </p:pic>
    </p:spTree>
    <p:extLst>
      <p:ext uri="{BB962C8B-B14F-4D97-AF65-F5344CB8AC3E}">
        <p14:creationId xmlns:p14="http://schemas.microsoft.com/office/powerpoint/2010/main" val="1983739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2528D-2F0F-E1AB-CEC9-2BC318BA9A44}"/>
              </a:ext>
            </a:extLst>
          </p:cNvPr>
          <p:cNvSpPr>
            <a:spLocks noGrp="1"/>
          </p:cNvSpPr>
          <p:nvPr>
            <p:ph type="title"/>
          </p:nvPr>
        </p:nvSpPr>
        <p:spPr>
          <a:xfrm>
            <a:off x="564204" y="142043"/>
            <a:ext cx="10789596" cy="1394927"/>
          </a:xfrm>
        </p:spPr>
        <p:txBody>
          <a:bodyPr>
            <a:normAutofit/>
          </a:bodyPr>
          <a:lstStyle/>
          <a:p>
            <a:r>
              <a:rPr lang="en-US" sz="3600" b="1" dirty="0">
                <a:solidFill>
                  <a:srgbClr val="FF0000"/>
                </a:solidFill>
              </a:rPr>
              <a:t>                                                                    </a:t>
            </a:r>
            <a:r>
              <a:rPr lang="en-US" sz="3200" b="1" dirty="0">
                <a:solidFill>
                  <a:srgbClr val="0070C0"/>
                </a:solidFill>
              </a:rPr>
              <a:t>MISCELLANEOUS</a:t>
            </a:r>
          </a:p>
        </p:txBody>
      </p:sp>
      <p:sp>
        <p:nvSpPr>
          <p:cNvPr id="3" name="Content Placeholder 2">
            <a:extLst>
              <a:ext uri="{FF2B5EF4-FFF2-40B4-BE49-F238E27FC236}">
                <a16:creationId xmlns:a16="http://schemas.microsoft.com/office/drawing/2014/main" id="{0E59B4BC-3AB2-FAAA-E03A-1A9B8B98C98B}"/>
              </a:ext>
            </a:extLst>
          </p:cNvPr>
          <p:cNvSpPr>
            <a:spLocks noGrp="1"/>
          </p:cNvSpPr>
          <p:nvPr>
            <p:ph idx="1"/>
          </p:nvPr>
        </p:nvSpPr>
        <p:spPr>
          <a:xfrm>
            <a:off x="284085" y="1799617"/>
            <a:ext cx="11683014" cy="4916339"/>
          </a:xfrm>
        </p:spPr>
        <p:txBody>
          <a:bodyPr>
            <a:normAutofit lnSpcReduction="10000"/>
          </a:bodyPr>
          <a:lstStyle/>
          <a:p>
            <a:r>
              <a:rPr lang="en-US" sz="3200" dirty="0">
                <a:solidFill>
                  <a:srgbClr val="0070C0"/>
                </a:solidFill>
              </a:rPr>
              <a:t>Section 24- </a:t>
            </a:r>
            <a:r>
              <a:rPr lang="en-US" sz="3200" dirty="0">
                <a:solidFill>
                  <a:schemeClr val="accent1"/>
                </a:solidFill>
              </a:rPr>
              <a:t>Act not to apply in certain organizations</a:t>
            </a:r>
          </a:p>
          <a:p>
            <a:pPr algn="just"/>
            <a:r>
              <a:rPr lang="en-US" sz="3200" dirty="0">
                <a:solidFill>
                  <a:schemeClr val="tx1">
                    <a:lumMod val="75000"/>
                    <a:lumOff val="25000"/>
                  </a:schemeClr>
                </a:solidFill>
              </a:rPr>
              <a:t>Nothing contained in this Act shall apply to the intelligence and security organizations specified in  established by the Central Government or any information furnished by such organizations to that Government: </a:t>
            </a:r>
          </a:p>
          <a:p>
            <a:pPr algn="just"/>
            <a:r>
              <a:rPr lang="en-US" sz="3200" dirty="0">
                <a:solidFill>
                  <a:schemeClr val="tx1">
                    <a:lumMod val="75000"/>
                    <a:lumOff val="25000"/>
                  </a:schemeClr>
                </a:solidFill>
              </a:rPr>
              <a:t>Provided further that in the case of information sought for is in respect of allegations of violation of human rights, the information shall only be provided after the approval of the Central Information Commission, and not withstanding anything contained in section 7, such information shall be provided within forty-five days from the date of the receipt of request.</a:t>
            </a:r>
          </a:p>
        </p:txBody>
      </p:sp>
      <p:pic>
        <p:nvPicPr>
          <p:cNvPr id="4" name="Picture 3">
            <a:extLst>
              <a:ext uri="{FF2B5EF4-FFF2-40B4-BE49-F238E27FC236}">
                <a16:creationId xmlns:a16="http://schemas.microsoft.com/office/drawing/2014/main" id="{52305E1D-55DC-9893-453F-C1DFCF9A42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2298" y="142042"/>
            <a:ext cx="2490281" cy="1394927"/>
          </a:xfrm>
          <a:prstGeom prst="rect">
            <a:avLst/>
          </a:prstGeom>
        </p:spPr>
      </p:pic>
    </p:spTree>
    <p:extLst>
      <p:ext uri="{BB962C8B-B14F-4D97-AF65-F5344CB8AC3E}">
        <p14:creationId xmlns:p14="http://schemas.microsoft.com/office/powerpoint/2010/main" val="28618324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BA736-4D39-C072-690D-963542CF1D53}"/>
              </a:ext>
            </a:extLst>
          </p:cNvPr>
          <p:cNvSpPr>
            <a:spLocks noGrp="1"/>
          </p:cNvSpPr>
          <p:nvPr>
            <p:ph type="title"/>
          </p:nvPr>
        </p:nvSpPr>
        <p:spPr>
          <a:xfrm>
            <a:off x="838200" y="243191"/>
            <a:ext cx="10515600" cy="1573803"/>
          </a:xfrm>
        </p:spPr>
        <p:txBody>
          <a:bodyPr>
            <a:normAutofit/>
          </a:bodyPr>
          <a:lstStyle/>
          <a:p>
            <a:r>
              <a:rPr lang="en-US" b="1" dirty="0">
                <a:solidFill>
                  <a:srgbClr val="0070C0"/>
                </a:solidFill>
              </a:rPr>
              <a:t>                                                          </a:t>
            </a:r>
            <a:r>
              <a:rPr lang="en-US" sz="3200" b="1" dirty="0">
                <a:solidFill>
                  <a:srgbClr val="0070C0"/>
                </a:solidFill>
              </a:rPr>
              <a:t>MISCELLANEOUS</a:t>
            </a:r>
          </a:p>
        </p:txBody>
      </p:sp>
      <p:sp>
        <p:nvSpPr>
          <p:cNvPr id="3" name="Content Placeholder 2">
            <a:extLst>
              <a:ext uri="{FF2B5EF4-FFF2-40B4-BE49-F238E27FC236}">
                <a16:creationId xmlns:a16="http://schemas.microsoft.com/office/drawing/2014/main" id="{A822191F-6685-F335-0099-3201C7548456}"/>
              </a:ext>
            </a:extLst>
          </p:cNvPr>
          <p:cNvSpPr>
            <a:spLocks noGrp="1"/>
          </p:cNvSpPr>
          <p:nvPr>
            <p:ph idx="1"/>
          </p:nvPr>
        </p:nvSpPr>
        <p:spPr>
          <a:xfrm>
            <a:off x="346229" y="1412240"/>
            <a:ext cx="11745252" cy="5365861"/>
          </a:xfrm>
        </p:spPr>
        <p:txBody>
          <a:bodyPr>
            <a:normAutofit fontScale="62500" lnSpcReduction="20000"/>
          </a:bodyPr>
          <a:lstStyle/>
          <a:p>
            <a:pPr marL="0" indent="0" algn="just">
              <a:buNone/>
            </a:pPr>
            <a:endParaRPr lang="en-US" sz="3100" b="1" dirty="0"/>
          </a:p>
          <a:p>
            <a:pPr algn="just"/>
            <a:r>
              <a:rPr lang="en-US" sz="5100" b="1" dirty="0">
                <a:solidFill>
                  <a:srgbClr val="0070C0"/>
                </a:solidFill>
              </a:rPr>
              <a:t>Section 25- </a:t>
            </a:r>
            <a:r>
              <a:rPr lang="en-US" sz="5100" b="1" dirty="0">
                <a:solidFill>
                  <a:schemeClr val="accent1"/>
                </a:solidFill>
              </a:rPr>
              <a:t>Monitoring and reporting</a:t>
            </a:r>
          </a:p>
          <a:p>
            <a:pPr algn="just"/>
            <a:r>
              <a:rPr lang="en-US" sz="5100" dirty="0">
                <a:solidFill>
                  <a:schemeClr val="tx1">
                    <a:lumMod val="75000"/>
                    <a:lumOff val="25000"/>
                  </a:schemeClr>
                </a:solidFill>
              </a:rPr>
              <a:t>The Central or State Information Commission, as the case may be, shall, as soon as practicable after the end of each year, prepare a report on the implementation of the provisions of this Act during that year and forward a copy thereof to the appropriate Government.</a:t>
            </a:r>
          </a:p>
          <a:p>
            <a:pPr algn="just"/>
            <a:r>
              <a:rPr lang="en-US" sz="5100" dirty="0">
                <a:solidFill>
                  <a:schemeClr val="tx1">
                    <a:lumMod val="75000"/>
                    <a:lumOff val="25000"/>
                  </a:schemeClr>
                </a:solidFill>
              </a:rPr>
              <a:t>Each Ministry or Department shall, in relation to the public authorities within their jurisdiction, collect and provide such information to the Central or State Information Commission, as the case may be. as is required to prepare the report under this section and comply with the requirements concerning the furnishing of that information and keeping of records for the purposes of this section</a:t>
            </a:r>
            <a:r>
              <a:rPr lang="en-US" sz="5100" dirty="0"/>
              <a:t>. </a:t>
            </a:r>
          </a:p>
        </p:txBody>
      </p:sp>
      <p:pic>
        <p:nvPicPr>
          <p:cNvPr id="4" name="Picture 3">
            <a:extLst>
              <a:ext uri="{FF2B5EF4-FFF2-40B4-BE49-F238E27FC236}">
                <a16:creationId xmlns:a16="http://schemas.microsoft.com/office/drawing/2014/main" id="{B6D89FDB-BCD8-2C98-53A4-CC2801A69D5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1"/>
            <a:ext cx="2431916" cy="1300480"/>
          </a:xfrm>
          <a:prstGeom prst="rect">
            <a:avLst/>
          </a:prstGeom>
        </p:spPr>
      </p:pic>
    </p:spTree>
    <p:extLst>
      <p:ext uri="{BB962C8B-B14F-4D97-AF65-F5344CB8AC3E}">
        <p14:creationId xmlns:p14="http://schemas.microsoft.com/office/powerpoint/2010/main" val="10083387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3AD67-F01F-2888-FD65-19008909A039}"/>
              </a:ext>
            </a:extLst>
          </p:cNvPr>
          <p:cNvSpPr>
            <a:spLocks noGrp="1"/>
          </p:cNvSpPr>
          <p:nvPr>
            <p:ph type="title"/>
          </p:nvPr>
        </p:nvSpPr>
        <p:spPr>
          <a:xfrm>
            <a:off x="418289" y="142044"/>
            <a:ext cx="10935511" cy="1356016"/>
          </a:xfrm>
        </p:spPr>
        <p:txBody>
          <a:bodyPr>
            <a:normAutofit/>
          </a:bodyPr>
          <a:lstStyle/>
          <a:p>
            <a:r>
              <a:rPr lang="en-US" sz="3200" b="1" dirty="0">
                <a:solidFill>
                  <a:srgbClr val="FF0000"/>
                </a:solidFill>
              </a:rPr>
              <a:t>                                                                             </a:t>
            </a:r>
            <a:r>
              <a:rPr lang="en-US" sz="3200" b="1" dirty="0">
                <a:solidFill>
                  <a:srgbClr val="0070C0"/>
                </a:solidFill>
              </a:rPr>
              <a:t>MISCELLANEOUS</a:t>
            </a:r>
          </a:p>
        </p:txBody>
      </p:sp>
      <p:sp>
        <p:nvSpPr>
          <p:cNvPr id="3" name="Content Placeholder 2">
            <a:extLst>
              <a:ext uri="{FF2B5EF4-FFF2-40B4-BE49-F238E27FC236}">
                <a16:creationId xmlns:a16="http://schemas.microsoft.com/office/drawing/2014/main" id="{D12DCCC9-286A-DE48-6A66-64EBCA966236}"/>
              </a:ext>
            </a:extLst>
          </p:cNvPr>
          <p:cNvSpPr>
            <a:spLocks noGrp="1"/>
          </p:cNvSpPr>
          <p:nvPr>
            <p:ph idx="1"/>
          </p:nvPr>
        </p:nvSpPr>
        <p:spPr>
          <a:xfrm>
            <a:off x="166991" y="2052320"/>
            <a:ext cx="11858017" cy="4445757"/>
          </a:xfrm>
        </p:spPr>
        <p:txBody>
          <a:bodyPr>
            <a:normAutofit/>
          </a:bodyPr>
          <a:lstStyle/>
          <a:p>
            <a:r>
              <a:rPr lang="en-US" sz="3200" dirty="0">
                <a:solidFill>
                  <a:srgbClr val="0070C0"/>
                </a:solidFill>
              </a:rPr>
              <a:t>Section 26- </a:t>
            </a:r>
            <a:r>
              <a:rPr lang="en-US" sz="3200" dirty="0">
                <a:solidFill>
                  <a:schemeClr val="accent1"/>
                </a:solidFill>
              </a:rPr>
              <a:t>Appropriate Government to prepare </a:t>
            </a:r>
            <a:r>
              <a:rPr lang="en-US" sz="3200" dirty="0" err="1">
                <a:solidFill>
                  <a:schemeClr val="accent1"/>
                </a:solidFill>
              </a:rPr>
              <a:t>programmes</a:t>
            </a:r>
            <a:r>
              <a:rPr lang="en-US" sz="3200" b="1" dirty="0">
                <a:solidFill>
                  <a:schemeClr val="accent1"/>
                </a:solidFill>
              </a:rPr>
              <a:t>.</a:t>
            </a:r>
          </a:p>
          <a:p>
            <a:pPr algn="just"/>
            <a:r>
              <a:rPr lang="en-US" sz="3200" dirty="0">
                <a:solidFill>
                  <a:schemeClr val="tx1">
                    <a:lumMod val="75000"/>
                    <a:lumOff val="25000"/>
                  </a:schemeClr>
                </a:solidFill>
              </a:rPr>
              <a:t>The appropriate Government may, to the extent of availability of financial and other resources-</a:t>
            </a:r>
          </a:p>
          <a:p>
            <a:r>
              <a:rPr lang="en-US" sz="3200" dirty="0">
                <a:solidFill>
                  <a:schemeClr val="tx1">
                    <a:lumMod val="75000"/>
                    <a:lumOff val="25000"/>
                  </a:schemeClr>
                </a:solidFill>
              </a:rPr>
              <a:t>(a)Develop and organize educational programs to advance the understanding of the public, in particular of disadvantaged communities as to how to exercise the rights contemplated under this Act;</a:t>
            </a:r>
          </a:p>
          <a:p>
            <a:pPr marL="0" indent="0">
              <a:buNone/>
            </a:pPr>
            <a:endParaRPr lang="en-US" sz="3500" b="1" dirty="0">
              <a:solidFill>
                <a:schemeClr val="accent1"/>
              </a:solidFill>
            </a:endParaRPr>
          </a:p>
          <a:p>
            <a:pPr marL="0" indent="0">
              <a:buNone/>
            </a:pPr>
            <a:endParaRPr lang="en-US" b="1" dirty="0">
              <a:solidFill>
                <a:srgbClr val="FF0000"/>
              </a:solidFill>
            </a:endParaRPr>
          </a:p>
        </p:txBody>
      </p:sp>
      <p:pic>
        <p:nvPicPr>
          <p:cNvPr id="4" name="Picture 3">
            <a:extLst>
              <a:ext uri="{FF2B5EF4-FFF2-40B4-BE49-F238E27FC236}">
                <a16:creationId xmlns:a16="http://schemas.microsoft.com/office/drawing/2014/main" id="{722854F5-0EF6-3945-8F97-6E6FB1F56D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0118" y="243192"/>
            <a:ext cx="2431916" cy="1356016"/>
          </a:xfrm>
          <a:prstGeom prst="rect">
            <a:avLst/>
          </a:prstGeom>
        </p:spPr>
      </p:pic>
    </p:spTree>
    <p:extLst>
      <p:ext uri="{BB962C8B-B14F-4D97-AF65-F5344CB8AC3E}">
        <p14:creationId xmlns:p14="http://schemas.microsoft.com/office/powerpoint/2010/main" val="7236486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5EFAF-B165-7430-3998-10FBFEC4D7C8}"/>
              </a:ext>
            </a:extLst>
          </p:cNvPr>
          <p:cNvSpPr>
            <a:spLocks noGrp="1"/>
          </p:cNvSpPr>
          <p:nvPr>
            <p:ph type="title"/>
          </p:nvPr>
        </p:nvSpPr>
        <p:spPr/>
        <p:txBody>
          <a:bodyPr>
            <a:normAutofit/>
          </a:bodyPr>
          <a:lstStyle/>
          <a:p>
            <a:r>
              <a:rPr lang="en-US" sz="3200">
                <a:solidFill>
                  <a:srgbClr val="0070C0"/>
                </a:solidFill>
                <a:latin typeface="+mn-lt"/>
              </a:rPr>
              <a:t>                                                                                            </a:t>
            </a:r>
            <a:r>
              <a:rPr lang="en-US" sz="3200" dirty="0">
                <a:solidFill>
                  <a:srgbClr val="0070C0"/>
                </a:solidFill>
                <a:latin typeface="+mn-lt"/>
              </a:rPr>
              <a:t>Continue…</a:t>
            </a:r>
          </a:p>
        </p:txBody>
      </p:sp>
      <p:sp>
        <p:nvSpPr>
          <p:cNvPr id="3" name="Content Placeholder 2">
            <a:extLst>
              <a:ext uri="{FF2B5EF4-FFF2-40B4-BE49-F238E27FC236}">
                <a16:creationId xmlns:a16="http://schemas.microsoft.com/office/drawing/2014/main" id="{19050EB0-9523-7D9F-C6B5-71BC3C7D1713}"/>
              </a:ext>
            </a:extLst>
          </p:cNvPr>
          <p:cNvSpPr>
            <a:spLocks noGrp="1"/>
          </p:cNvSpPr>
          <p:nvPr>
            <p:ph idx="1"/>
          </p:nvPr>
        </p:nvSpPr>
        <p:spPr>
          <a:xfrm>
            <a:off x="184826" y="1825625"/>
            <a:ext cx="11722694" cy="4351338"/>
          </a:xfrm>
        </p:spPr>
        <p:txBody>
          <a:bodyPr/>
          <a:lstStyle/>
          <a:p>
            <a:pPr algn="just"/>
            <a:endParaRPr lang="en-US" dirty="0"/>
          </a:p>
          <a:p>
            <a:pPr algn="just"/>
            <a:r>
              <a:rPr lang="en-US" sz="3200" dirty="0">
                <a:solidFill>
                  <a:schemeClr val="tx1">
                    <a:lumMod val="75000"/>
                    <a:lumOff val="25000"/>
                  </a:schemeClr>
                </a:solidFill>
              </a:rPr>
              <a:t>b)Encourage public authorities to participate in the development and organization of programs. </a:t>
            </a:r>
          </a:p>
          <a:p>
            <a:pPr algn="just"/>
            <a:r>
              <a:rPr lang="en-US" sz="3200" dirty="0">
                <a:solidFill>
                  <a:schemeClr val="tx1">
                    <a:lumMod val="75000"/>
                    <a:lumOff val="25000"/>
                  </a:schemeClr>
                </a:solidFill>
              </a:rPr>
              <a:t>(c) Promote timely and effective dissemination of accurate information by public authorities about their activities</a:t>
            </a:r>
          </a:p>
          <a:p>
            <a:pPr algn="just"/>
            <a:r>
              <a:rPr lang="en-US" sz="3200" dirty="0">
                <a:solidFill>
                  <a:schemeClr val="tx1">
                    <a:lumMod val="75000"/>
                    <a:lumOff val="25000"/>
                  </a:schemeClr>
                </a:solidFill>
              </a:rPr>
              <a:t>Train Central or State Public Information Officers, as the case may be, of public authorities and produce relevant training materials for use by the public authorities themselves.</a:t>
            </a:r>
            <a:endParaRPr lang="en-US" sz="3200" b="1" dirty="0">
              <a:solidFill>
                <a:schemeClr val="tx1">
                  <a:lumMod val="75000"/>
                  <a:lumOff val="25000"/>
                </a:schemeClr>
              </a:solidFill>
            </a:endParaRPr>
          </a:p>
          <a:p>
            <a:endParaRPr lang="en-US" dirty="0"/>
          </a:p>
        </p:txBody>
      </p:sp>
      <p:pic>
        <p:nvPicPr>
          <p:cNvPr id="4" name="Picture 3">
            <a:extLst>
              <a:ext uri="{FF2B5EF4-FFF2-40B4-BE49-F238E27FC236}">
                <a16:creationId xmlns:a16="http://schemas.microsoft.com/office/drawing/2014/main" id="{2725CAA0-E5A1-1544-CD45-97993EBC3F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0118" y="243192"/>
            <a:ext cx="2431916" cy="1356016"/>
          </a:xfrm>
          <a:prstGeom prst="rect">
            <a:avLst/>
          </a:prstGeom>
        </p:spPr>
      </p:pic>
    </p:spTree>
    <p:extLst>
      <p:ext uri="{BB962C8B-B14F-4D97-AF65-F5344CB8AC3E}">
        <p14:creationId xmlns:p14="http://schemas.microsoft.com/office/powerpoint/2010/main" val="1520525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3B1E3-0736-0B01-65F6-B3304D7DBA6C}"/>
              </a:ext>
            </a:extLst>
          </p:cNvPr>
          <p:cNvSpPr>
            <a:spLocks noGrp="1"/>
          </p:cNvSpPr>
          <p:nvPr>
            <p:ph type="title"/>
          </p:nvPr>
        </p:nvSpPr>
        <p:spPr>
          <a:xfrm>
            <a:off x="671209" y="133165"/>
            <a:ext cx="10682591" cy="1432988"/>
          </a:xfrm>
        </p:spPr>
        <p:txBody>
          <a:bodyPr>
            <a:normAutofit fontScale="90000"/>
          </a:bodyPr>
          <a:lstStyle/>
          <a:p>
            <a:r>
              <a:rPr lang="en-US" b="1" dirty="0">
                <a:solidFill>
                  <a:srgbClr val="FF0000"/>
                </a:solidFill>
              </a:rPr>
              <a:t>                     </a:t>
            </a:r>
            <a:br>
              <a:rPr lang="en-US" b="1" dirty="0">
                <a:solidFill>
                  <a:srgbClr val="FF0000"/>
                </a:solidFill>
              </a:rPr>
            </a:br>
            <a:r>
              <a:rPr lang="en-US" sz="3600" b="1" dirty="0">
                <a:solidFill>
                  <a:srgbClr val="0070C0"/>
                </a:solidFill>
                <a:latin typeface="+mn-lt"/>
              </a:rPr>
              <a:t>Section 27-    </a:t>
            </a:r>
            <a:r>
              <a:rPr lang="en-US" sz="3600" b="1" dirty="0">
                <a:solidFill>
                  <a:schemeClr val="accent1"/>
                </a:solidFill>
                <a:latin typeface="+mn-lt"/>
              </a:rPr>
              <a:t>Power to make rules by appropriate Government</a:t>
            </a:r>
            <a:br>
              <a:rPr lang="en-US" b="1" dirty="0">
                <a:solidFill>
                  <a:schemeClr val="accent1"/>
                </a:solidFill>
                <a:latin typeface="+mn-lt"/>
              </a:rPr>
            </a:br>
            <a:r>
              <a:rPr lang="en-US" b="1" dirty="0">
                <a:solidFill>
                  <a:srgbClr val="FF0000"/>
                </a:solidFill>
              </a:rPr>
              <a:t>                              </a:t>
            </a:r>
            <a:endParaRPr lang="en-US" sz="3200" dirty="0">
              <a:solidFill>
                <a:srgbClr val="0070C0"/>
              </a:solidFill>
            </a:endParaRPr>
          </a:p>
        </p:txBody>
      </p:sp>
      <p:sp>
        <p:nvSpPr>
          <p:cNvPr id="3" name="Content Placeholder 2">
            <a:extLst>
              <a:ext uri="{FF2B5EF4-FFF2-40B4-BE49-F238E27FC236}">
                <a16:creationId xmlns:a16="http://schemas.microsoft.com/office/drawing/2014/main" id="{1C70BCD2-78F6-1036-CF7A-963C97BC87A7}"/>
              </a:ext>
            </a:extLst>
          </p:cNvPr>
          <p:cNvSpPr>
            <a:spLocks noGrp="1"/>
          </p:cNvSpPr>
          <p:nvPr>
            <p:ph idx="1"/>
          </p:nvPr>
        </p:nvSpPr>
        <p:spPr>
          <a:xfrm>
            <a:off x="101600" y="1566152"/>
            <a:ext cx="11958320" cy="5158681"/>
          </a:xfrm>
        </p:spPr>
        <p:txBody>
          <a:bodyPr>
            <a:normAutofit/>
          </a:bodyPr>
          <a:lstStyle/>
          <a:p>
            <a:pPr marL="0" indent="0">
              <a:buNone/>
            </a:pPr>
            <a:r>
              <a:rPr lang="en-US" sz="3500" dirty="0">
                <a:solidFill>
                  <a:schemeClr val="tx1">
                    <a:lumMod val="75000"/>
                    <a:lumOff val="25000"/>
                  </a:schemeClr>
                </a:solidFill>
              </a:rPr>
              <a:t>The appropriate Government may, by notification in the Official Gazette, make rules to carry out the provisions of this Act.</a:t>
            </a:r>
          </a:p>
          <a:p>
            <a:r>
              <a:rPr lang="en-US" sz="3500" dirty="0">
                <a:solidFill>
                  <a:schemeClr val="tx1">
                    <a:lumMod val="75000"/>
                    <a:lumOff val="25000"/>
                  </a:schemeClr>
                </a:solidFill>
              </a:rPr>
              <a:t>In particular, and without prejudice to the generality of the foregoing power, such rules may provide for all or any of the following matters, namely</a:t>
            </a:r>
          </a:p>
          <a:p>
            <a:r>
              <a:rPr lang="en-US" sz="3500" dirty="0">
                <a:solidFill>
                  <a:schemeClr val="tx1">
                    <a:lumMod val="75000"/>
                    <a:lumOff val="25000"/>
                  </a:schemeClr>
                </a:solidFill>
              </a:rPr>
              <a:t>The cost of the medium or print cost price of the materials to be disseminated under sub section (4) of section 4</a:t>
            </a:r>
          </a:p>
          <a:p>
            <a:r>
              <a:rPr lang="en-US" sz="3500" dirty="0">
                <a:solidFill>
                  <a:schemeClr val="tx1">
                    <a:lumMod val="75000"/>
                    <a:lumOff val="25000"/>
                  </a:schemeClr>
                </a:solidFill>
              </a:rPr>
              <a:t>The fee payable under sub-section (1) of section 6</a:t>
            </a:r>
          </a:p>
          <a:p>
            <a:r>
              <a:rPr lang="en-US" sz="3600" dirty="0">
                <a:solidFill>
                  <a:schemeClr val="tx1">
                    <a:lumMod val="75000"/>
                    <a:lumOff val="25000"/>
                  </a:schemeClr>
                </a:solidFill>
              </a:rPr>
              <a:t> the fee payable under sub-sections (1) and (5) of section 7;</a:t>
            </a:r>
            <a:endParaRPr lang="en-US" sz="3500" dirty="0">
              <a:solidFill>
                <a:schemeClr val="tx1">
                  <a:lumMod val="75000"/>
                  <a:lumOff val="25000"/>
                </a:schemeClr>
              </a:solidFill>
            </a:endParaRPr>
          </a:p>
          <a:p>
            <a:pPr>
              <a:buFont typeface="Wingdings" panose="05000000000000000000" pitchFamily="2" charset="2"/>
              <a:buChar char="Ø"/>
            </a:pPr>
            <a:endParaRPr lang="en-US" sz="3200" dirty="0">
              <a:solidFill>
                <a:schemeClr val="tx1">
                  <a:lumMod val="75000"/>
                  <a:lumOff val="25000"/>
                </a:schemeClr>
              </a:solidFill>
            </a:endParaRPr>
          </a:p>
          <a:p>
            <a:pPr marL="0" indent="0">
              <a:buNone/>
            </a:pPr>
            <a:endParaRPr lang="en-US" b="1" dirty="0">
              <a:solidFill>
                <a:schemeClr val="accent1"/>
              </a:solidFill>
            </a:endParaRPr>
          </a:p>
        </p:txBody>
      </p:sp>
      <p:pic>
        <p:nvPicPr>
          <p:cNvPr id="4" name="Picture 3">
            <a:extLst>
              <a:ext uri="{FF2B5EF4-FFF2-40B4-BE49-F238E27FC236}">
                <a16:creationId xmlns:a16="http://schemas.microsoft.com/office/drawing/2014/main" id="{AC08D623-AC4B-8B64-36B0-262D2A32C2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215" y="210121"/>
            <a:ext cx="2336585" cy="1279075"/>
          </a:xfrm>
          <a:prstGeom prst="rect">
            <a:avLst/>
          </a:prstGeom>
        </p:spPr>
      </p:pic>
    </p:spTree>
    <p:extLst>
      <p:ext uri="{BB962C8B-B14F-4D97-AF65-F5344CB8AC3E}">
        <p14:creationId xmlns:p14="http://schemas.microsoft.com/office/powerpoint/2010/main" val="15228543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E01DE-2E2E-DF8A-AC13-C09A3D6ACD65}"/>
              </a:ext>
            </a:extLst>
          </p:cNvPr>
          <p:cNvSpPr>
            <a:spLocks noGrp="1"/>
          </p:cNvSpPr>
          <p:nvPr>
            <p:ph type="title"/>
          </p:nvPr>
        </p:nvSpPr>
        <p:spPr>
          <a:xfrm>
            <a:off x="838200" y="365125"/>
            <a:ext cx="10729404" cy="1599862"/>
          </a:xfrm>
        </p:spPr>
        <p:txBody>
          <a:bodyPr>
            <a:normAutofit fontScale="90000"/>
          </a:bodyPr>
          <a:lstStyle/>
          <a:p>
            <a:r>
              <a:rPr lang="en-US" sz="4000" dirty="0">
                <a:solidFill>
                  <a:srgbClr val="FF0000"/>
                </a:solidFill>
                <a:latin typeface="+mn-lt"/>
              </a:rPr>
              <a:t>                         </a:t>
            </a:r>
            <a:r>
              <a:rPr lang="en-US" sz="4000" dirty="0">
                <a:solidFill>
                  <a:srgbClr val="0070C0"/>
                </a:solidFill>
                <a:latin typeface="+mn-lt"/>
              </a:rPr>
              <a:t>Right to Information Total 06 Chapters                   </a:t>
            </a:r>
            <a:br>
              <a:rPr lang="en-US" sz="4000" dirty="0">
                <a:solidFill>
                  <a:srgbClr val="0070C0"/>
                </a:solidFill>
                <a:latin typeface="+mn-lt"/>
              </a:rPr>
            </a:br>
            <a:r>
              <a:rPr lang="en-US" sz="4000" dirty="0">
                <a:solidFill>
                  <a:srgbClr val="0070C0"/>
                </a:solidFill>
                <a:latin typeface="+mn-lt"/>
              </a:rPr>
              <a:t>                                      and 31 Sections</a:t>
            </a:r>
          </a:p>
        </p:txBody>
      </p:sp>
      <p:sp>
        <p:nvSpPr>
          <p:cNvPr id="3" name="Content Placeholder 2">
            <a:extLst>
              <a:ext uri="{FF2B5EF4-FFF2-40B4-BE49-F238E27FC236}">
                <a16:creationId xmlns:a16="http://schemas.microsoft.com/office/drawing/2014/main" id="{E089CE66-6A1B-6474-22CD-4843AC673C2F}"/>
              </a:ext>
            </a:extLst>
          </p:cNvPr>
          <p:cNvSpPr>
            <a:spLocks noGrp="1"/>
          </p:cNvSpPr>
          <p:nvPr>
            <p:ph idx="1"/>
          </p:nvPr>
        </p:nvSpPr>
        <p:spPr>
          <a:xfrm>
            <a:off x="515565" y="2042809"/>
            <a:ext cx="11449455" cy="4450066"/>
          </a:xfrm>
        </p:spPr>
        <p:txBody>
          <a:bodyPr>
            <a:normAutofit/>
          </a:bodyPr>
          <a:lstStyle/>
          <a:p>
            <a:r>
              <a:rPr lang="en-US" sz="3200" dirty="0">
                <a:solidFill>
                  <a:schemeClr val="tx1">
                    <a:lumMod val="75000"/>
                    <a:lumOff val="25000"/>
                  </a:schemeClr>
                </a:solidFill>
              </a:rPr>
              <a:t>Chapter I: Preliminary </a:t>
            </a:r>
          </a:p>
          <a:p>
            <a:r>
              <a:rPr lang="en-US" sz="3200" dirty="0">
                <a:solidFill>
                  <a:schemeClr val="tx1">
                    <a:lumMod val="75000"/>
                    <a:lumOff val="25000"/>
                  </a:schemeClr>
                </a:solidFill>
              </a:rPr>
              <a:t>Chapter II: RTI &amp; Obligations of Public Authorities</a:t>
            </a:r>
          </a:p>
          <a:p>
            <a:r>
              <a:rPr lang="en-US" sz="3200" dirty="0">
                <a:solidFill>
                  <a:schemeClr val="tx1">
                    <a:lumMod val="75000"/>
                    <a:lumOff val="25000"/>
                  </a:schemeClr>
                </a:solidFill>
              </a:rPr>
              <a:t>Chapter III: Central Information Commission </a:t>
            </a:r>
          </a:p>
          <a:p>
            <a:r>
              <a:rPr lang="en-US" sz="3200" dirty="0">
                <a:solidFill>
                  <a:schemeClr val="tx1">
                    <a:lumMod val="75000"/>
                    <a:lumOff val="25000"/>
                  </a:schemeClr>
                </a:solidFill>
              </a:rPr>
              <a:t>Chapter IV: State Information Commission </a:t>
            </a:r>
          </a:p>
          <a:p>
            <a:r>
              <a:rPr lang="en-US" sz="3200" dirty="0">
                <a:solidFill>
                  <a:schemeClr val="tx1">
                    <a:lumMod val="75000"/>
                    <a:lumOff val="25000"/>
                  </a:schemeClr>
                </a:solidFill>
              </a:rPr>
              <a:t>Chapter V: Powers &amp; Functions of the Information Commissions,                                      </a:t>
            </a:r>
          </a:p>
          <a:p>
            <a:pPr marL="0" indent="0">
              <a:buNone/>
            </a:pPr>
            <a:r>
              <a:rPr lang="en-US" sz="3200" dirty="0">
                <a:solidFill>
                  <a:schemeClr val="tx1">
                    <a:lumMod val="75000"/>
                    <a:lumOff val="25000"/>
                  </a:schemeClr>
                </a:solidFill>
              </a:rPr>
              <a:t>                      Appeal and Penalties </a:t>
            </a:r>
          </a:p>
          <a:p>
            <a:r>
              <a:rPr lang="en-US" sz="3200" dirty="0">
                <a:solidFill>
                  <a:schemeClr val="tx1">
                    <a:lumMod val="75000"/>
                    <a:lumOff val="25000"/>
                  </a:schemeClr>
                </a:solidFill>
              </a:rPr>
              <a:t>Chapter VI: Miscellaneous</a:t>
            </a:r>
          </a:p>
          <a:p>
            <a:endParaRPr lang="en-US" dirty="0"/>
          </a:p>
        </p:txBody>
      </p:sp>
      <p:pic>
        <p:nvPicPr>
          <p:cNvPr id="4" name="Picture 3">
            <a:extLst>
              <a:ext uri="{FF2B5EF4-FFF2-40B4-BE49-F238E27FC236}">
                <a16:creationId xmlns:a16="http://schemas.microsoft.com/office/drawing/2014/main" id="{ED4856D8-BB37-7220-7916-56F4AA36701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1" y="287302"/>
            <a:ext cx="2280920" cy="1480538"/>
          </a:xfrm>
          <a:prstGeom prst="rect">
            <a:avLst/>
          </a:prstGeom>
        </p:spPr>
      </p:pic>
    </p:spTree>
    <p:extLst>
      <p:ext uri="{BB962C8B-B14F-4D97-AF65-F5344CB8AC3E}">
        <p14:creationId xmlns:p14="http://schemas.microsoft.com/office/powerpoint/2010/main" val="287342714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86E4A1-9C01-B0C9-5D04-EA3D31EFA0AC}"/>
              </a:ext>
            </a:extLst>
          </p:cNvPr>
          <p:cNvSpPr>
            <a:spLocks noGrp="1"/>
          </p:cNvSpPr>
          <p:nvPr>
            <p:ph type="title"/>
          </p:nvPr>
        </p:nvSpPr>
        <p:spPr>
          <a:xfrm>
            <a:off x="758757" y="243191"/>
            <a:ext cx="10595043" cy="904889"/>
          </a:xfrm>
        </p:spPr>
        <p:txBody>
          <a:bodyPr>
            <a:normAutofit fontScale="90000"/>
          </a:bodyPr>
          <a:lstStyle/>
          <a:p>
            <a:r>
              <a:rPr lang="en-US" b="1" dirty="0">
                <a:solidFill>
                  <a:srgbClr val="FF0000"/>
                </a:solidFill>
              </a:rPr>
              <a:t>                                                             </a:t>
            </a:r>
            <a:r>
              <a:rPr lang="en-US" sz="3600" b="1" dirty="0">
                <a:solidFill>
                  <a:srgbClr val="0070C0"/>
                </a:solidFill>
              </a:rPr>
              <a:t>MISCELLANEOUS</a:t>
            </a:r>
            <a:endParaRPr lang="en-US" sz="3600" dirty="0">
              <a:solidFill>
                <a:srgbClr val="0070C0"/>
              </a:solidFill>
            </a:endParaRPr>
          </a:p>
        </p:txBody>
      </p:sp>
      <p:sp>
        <p:nvSpPr>
          <p:cNvPr id="3" name="Content Placeholder 2">
            <a:extLst>
              <a:ext uri="{FF2B5EF4-FFF2-40B4-BE49-F238E27FC236}">
                <a16:creationId xmlns:a16="http://schemas.microsoft.com/office/drawing/2014/main" id="{07BF25A5-D5C0-189C-C760-C177F7DA3B61}"/>
              </a:ext>
            </a:extLst>
          </p:cNvPr>
          <p:cNvSpPr>
            <a:spLocks noGrp="1"/>
          </p:cNvSpPr>
          <p:nvPr>
            <p:ph idx="1"/>
          </p:nvPr>
        </p:nvSpPr>
        <p:spPr>
          <a:xfrm>
            <a:off x="97277" y="1724024"/>
            <a:ext cx="12013659" cy="5133975"/>
          </a:xfrm>
        </p:spPr>
        <p:txBody>
          <a:bodyPr>
            <a:noAutofit/>
          </a:bodyPr>
          <a:lstStyle/>
          <a:p>
            <a:r>
              <a:rPr lang="en-US" sz="3200" dirty="0">
                <a:solidFill>
                  <a:srgbClr val="0070C0"/>
                </a:solidFill>
              </a:rPr>
              <a:t>Section 28- </a:t>
            </a:r>
            <a:r>
              <a:rPr lang="en-US" sz="3200" dirty="0">
                <a:solidFill>
                  <a:schemeClr val="accent1"/>
                </a:solidFill>
              </a:rPr>
              <a:t>Power to make rules by competent authority</a:t>
            </a:r>
            <a:r>
              <a:rPr lang="en-US" sz="3200" dirty="0"/>
              <a:t>.</a:t>
            </a:r>
            <a:endParaRPr lang="en-US" sz="3200" dirty="0">
              <a:solidFill>
                <a:srgbClr val="FF0000"/>
              </a:solidFill>
            </a:endParaRPr>
          </a:p>
          <a:p>
            <a:pPr algn="just"/>
            <a:r>
              <a:rPr lang="en-US" sz="3200" dirty="0">
                <a:solidFill>
                  <a:schemeClr val="tx1">
                    <a:lumMod val="75000"/>
                    <a:lumOff val="25000"/>
                  </a:schemeClr>
                </a:solidFill>
              </a:rPr>
              <a:t>The competent authority may, by notification in the Official Gazette, make rules to cany out the provisions of this Act.</a:t>
            </a:r>
          </a:p>
          <a:p>
            <a:pPr algn="just"/>
            <a:r>
              <a:rPr lang="en-US" sz="3200" dirty="0">
                <a:solidFill>
                  <a:schemeClr val="tx1">
                    <a:lumMod val="75000"/>
                    <a:lumOff val="25000"/>
                  </a:schemeClr>
                </a:solidFill>
              </a:rPr>
              <a:t>In particular, and without prejudice to the generality of the foregoing power, such rules may provide for all or any of the following matters, namely-</a:t>
            </a:r>
          </a:p>
          <a:p>
            <a:pPr algn="just"/>
            <a:r>
              <a:rPr lang="en-US" sz="3200" dirty="0">
                <a:solidFill>
                  <a:schemeClr val="tx1">
                    <a:lumMod val="75000"/>
                    <a:lumOff val="25000"/>
                  </a:schemeClr>
                </a:solidFill>
              </a:rPr>
              <a:t> The cost of the medium or print cost price of the materials to be disseminated under sub-section (4) of section 4</a:t>
            </a:r>
          </a:p>
          <a:p>
            <a:pPr algn="just"/>
            <a:r>
              <a:rPr lang="en-US" sz="3200" dirty="0">
                <a:solidFill>
                  <a:schemeClr val="tx1">
                    <a:lumMod val="75000"/>
                    <a:lumOff val="25000"/>
                  </a:schemeClr>
                </a:solidFill>
              </a:rPr>
              <a:t>The fee payable under sub-section (1) of section 6; </a:t>
            </a:r>
          </a:p>
          <a:p>
            <a:pPr marL="0" indent="0" algn="just">
              <a:buNone/>
            </a:pPr>
            <a:endParaRPr lang="en-US" sz="3200" dirty="0">
              <a:solidFill>
                <a:srgbClr val="FF0000"/>
              </a:solidFill>
            </a:endParaRPr>
          </a:p>
        </p:txBody>
      </p:sp>
      <p:pic>
        <p:nvPicPr>
          <p:cNvPr id="4" name="Picture 3">
            <a:extLst>
              <a:ext uri="{FF2B5EF4-FFF2-40B4-BE49-F238E27FC236}">
                <a16:creationId xmlns:a16="http://schemas.microsoft.com/office/drawing/2014/main" id="{0CA2BB00-5B13-C2FA-F385-49033AE752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8757" y="0"/>
            <a:ext cx="2431916" cy="1342417"/>
          </a:xfrm>
          <a:prstGeom prst="rect">
            <a:avLst/>
          </a:prstGeom>
        </p:spPr>
      </p:pic>
    </p:spTree>
    <p:extLst>
      <p:ext uri="{BB962C8B-B14F-4D97-AF65-F5344CB8AC3E}">
        <p14:creationId xmlns:p14="http://schemas.microsoft.com/office/powerpoint/2010/main" val="36170396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BAA76E-DBC7-2AFE-C7EC-0D0834EB6490}"/>
              </a:ext>
            </a:extLst>
          </p:cNvPr>
          <p:cNvSpPr>
            <a:spLocks noGrp="1"/>
          </p:cNvSpPr>
          <p:nvPr>
            <p:ph type="title"/>
          </p:nvPr>
        </p:nvSpPr>
        <p:spPr>
          <a:xfrm>
            <a:off x="603115" y="107004"/>
            <a:ext cx="10750685" cy="1400784"/>
          </a:xfrm>
        </p:spPr>
        <p:txBody>
          <a:bodyPr>
            <a:normAutofit/>
          </a:bodyPr>
          <a:lstStyle/>
          <a:p>
            <a:r>
              <a:rPr lang="en-US" sz="3200" b="1" dirty="0">
                <a:solidFill>
                  <a:srgbClr val="0070C0"/>
                </a:solidFill>
              </a:rPr>
              <a:t>                                                                                  MISCELLANEOUS</a:t>
            </a:r>
            <a:endParaRPr lang="en-US" sz="3200" dirty="0">
              <a:solidFill>
                <a:srgbClr val="0070C0"/>
              </a:solidFill>
            </a:endParaRPr>
          </a:p>
        </p:txBody>
      </p:sp>
      <p:sp>
        <p:nvSpPr>
          <p:cNvPr id="3" name="Content Placeholder 2">
            <a:extLst>
              <a:ext uri="{FF2B5EF4-FFF2-40B4-BE49-F238E27FC236}">
                <a16:creationId xmlns:a16="http://schemas.microsoft.com/office/drawing/2014/main" id="{9201DF9A-F64A-C29E-F012-B3E723155078}"/>
              </a:ext>
            </a:extLst>
          </p:cNvPr>
          <p:cNvSpPr>
            <a:spLocks noGrp="1"/>
          </p:cNvSpPr>
          <p:nvPr>
            <p:ph idx="1"/>
          </p:nvPr>
        </p:nvSpPr>
        <p:spPr>
          <a:xfrm>
            <a:off x="136188" y="1507788"/>
            <a:ext cx="11965022" cy="5243208"/>
          </a:xfrm>
        </p:spPr>
        <p:txBody>
          <a:bodyPr>
            <a:noAutofit/>
          </a:bodyPr>
          <a:lstStyle/>
          <a:p>
            <a:r>
              <a:rPr lang="en-US" sz="3200" dirty="0">
                <a:solidFill>
                  <a:srgbClr val="0070C0"/>
                </a:solidFill>
              </a:rPr>
              <a:t>Section 29- </a:t>
            </a:r>
            <a:r>
              <a:rPr lang="en-US" sz="3200" dirty="0">
                <a:solidFill>
                  <a:schemeClr val="accent1"/>
                </a:solidFill>
              </a:rPr>
              <a:t>Laying of rules</a:t>
            </a:r>
          </a:p>
          <a:p>
            <a:pPr algn="just"/>
            <a:r>
              <a:rPr lang="en-US" sz="3200" dirty="0"/>
              <a:t> </a:t>
            </a:r>
            <a:r>
              <a:rPr lang="en-US" sz="3200" dirty="0">
                <a:solidFill>
                  <a:schemeClr val="tx1">
                    <a:lumMod val="75000"/>
                    <a:lumOff val="25000"/>
                  </a:schemeClr>
                </a:solidFill>
              </a:rPr>
              <a:t>Every rule made by the Central Government under this Act shall be laid, as soon as may be after it is made, before each House of Parliament, both Houses agree in making any modification in the rule or both Houses agree that the rule should not be made, the rule shall thereafter have effect only in such modified form or be of no effect, as the case may be; so, however, that any such modification or annulment shall be without prejudice to the validity of anything previously done under that rule.</a:t>
            </a:r>
          </a:p>
          <a:p>
            <a:pPr algn="just"/>
            <a:r>
              <a:rPr lang="en-US" sz="3200" dirty="0">
                <a:solidFill>
                  <a:schemeClr val="tx1">
                    <a:lumMod val="75000"/>
                    <a:lumOff val="25000"/>
                  </a:schemeClr>
                </a:solidFill>
              </a:rPr>
              <a:t> Every rule made under this Act by a State Government shall be laid, as soon as may be after it is notified, before the State Legislature</a:t>
            </a:r>
            <a:r>
              <a:rPr lang="en-US" dirty="0"/>
              <a:t>.</a:t>
            </a:r>
            <a:endParaRPr lang="en-US" b="1" dirty="0">
              <a:solidFill>
                <a:schemeClr val="accent1"/>
              </a:solidFill>
            </a:endParaRPr>
          </a:p>
        </p:txBody>
      </p:sp>
      <p:pic>
        <p:nvPicPr>
          <p:cNvPr id="4" name="Picture 3">
            <a:extLst>
              <a:ext uri="{FF2B5EF4-FFF2-40B4-BE49-F238E27FC236}">
                <a16:creationId xmlns:a16="http://schemas.microsoft.com/office/drawing/2014/main" id="{455F0A94-CBF3-4D9C-6595-6C473D440A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0935" y="243192"/>
            <a:ext cx="2431916" cy="1264596"/>
          </a:xfrm>
          <a:prstGeom prst="rect">
            <a:avLst/>
          </a:prstGeom>
        </p:spPr>
      </p:pic>
    </p:spTree>
    <p:extLst>
      <p:ext uri="{BB962C8B-B14F-4D97-AF65-F5344CB8AC3E}">
        <p14:creationId xmlns:p14="http://schemas.microsoft.com/office/powerpoint/2010/main" val="208772542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3C192-4254-E243-6ECC-8CC0B61AA609}"/>
              </a:ext>
            </a:extLst>
          </p:cNvPr>
          <p:cNvSpPr>
            <a:spLocks noGrp="1"/>
          </p:cNvSpPr>
          <p:nvPr>
            <p:ph type="title"/>
          </p:nvPr>
        </p:nvSpPr>
        <p:spPr>
          <a:xfrm>
            <a:off x="583660" y="214009"/>
            <a:ext cx="10770140" cy="1332689"/>
          </a:xfrm>
        </p:spPr>
        <p:txBody>
          <a:bodyPr>
            <a:normAutofit/>
          </a:bodyPr>
          <a:lstStyle/>
          <a:p>
            <a:r>
              <a:rPr lang="en-US" sz="3200" b="1" dirty="0">
                <a:solidFill>
                  <a:srgbClr val="0070C0"/>
                </a:solidFill>
              </a:rPr>
              <a:t>                                                                                   MISCELLANEOUS</a:t>
            </a:r>
            <a:endParaRPr lang="en-US" sz="3200" dirty="0">
              <a:solidFill>
                <a:srgbClr val="0070C0"/>
              </a:solidFill>
            </a:endParaRPr>
          </a:p>
        </p:txBody>
      </p:sp>
      <p:sp>
        <p:nvSpPr>
          <p:cNvPr id="3" name="Content Placeholder 2">
            <a:extLst>
              <a:ext uri="{FF2B5EF4-FFF2-40B4-BE49-F238E27FC236}">
                <a16:creationId xmlns:a16="http://schemas.microsoft.com/office/drawing/2014/main" id="{327F1D2A-B270-A44F-CFF3-E07E3FC80F97}"/>
              </a:ext>
            </a:extLst>
          </p:cNvPr>
          <p:cNvSpPr>
            <a:spLocks noGrp="1"/>
          </p:cNvSpPr>
          <p:nvPr>
            <p:ph idx="1"/>
          </p:nvPr>
        </p:nvSpPr>
        <p:spPr>
          <a:xfrm>
            <a:off x="214009" y="1760706"/>
            <a:ext cx="11819106" cy="4990289"/>
          </a:xfrm>
        </p:spPr>
        <p:txBody>
          <a:bodyPr>
            <a:noAutofit/>
          </a:bodyPr>
          <a:lstStyle/>
          <a:p>
            <a:r>
              <a:rPr lang="en-US" sz="3200" dirty="0">
                <a:solidFill>
                  <a:srgbClr val="0070C0"/>
                </a:solidFill>
              </a:rPr>
              <a:t>Section 30- </a:t>
            </a:r>
            <a:r>
              <a:rPr lang="en-US" sz="3200" dirty="0">
                <a:solidFill>
                  <a:schemeClr val="accent1"/>
                </a:solidFill>
              </a:rPr>
              <a:t>Power to remove difficulties.—</a:t>
            </a:r>
          </a:p>
          <a:p>
            <a:pPr algn="just"/>
            <a:r>
              <a:rPr lang="en-US" sz="3200" dirty="0"/>
              <a:t>(1</a:t>
            </a:r>
            <a:r>
              <a:rPr lang="en-US" sz="3200" dirty="0">
                <a:solidFill>
                  <a:schemeClr val="tx1">
                    <a:lumMod val="75000"/>
                    <a:lumOff val="25000"/>
                  </a:schemeClr>
                </a:solidFill>
              </a:rPr>
              <a:t>) If any difficulty arises in giving effect to the provisions of this Act, the Central Government may, by order published in the Official Gazette, make such provisions not inconsistent with the provisions of this Act as appear to it to be necessary or expedient for removal of the difficulty:</a:t>
            </a:r>
          </a:p>
          <a:p>
            <a:pPr algn="just"/>
            <a:r>
              <a:rPr lang="en-US" sz="3200" dirty="0">
                <a:solidFill>
                  <a:schemeClr val="tx1">
                    <a:lumMod val="75000"/>
                    <a:lumOff val="25000"/>
                  </a:schemeClr>
                </a:solidFill>
              </a:rPr>
              <a:t> Provided that no such order shall be made after the expiry of a period of two years from the date of the commencement of this Act. </a:t>
            </a:r>
          </a:p>
          <a:p>
            <a:pPr algn="just"/>
            <a:r>
              <a:rPr lang="en-US" sz="3200" dirty="0">
                <a:solidFill>
                  <a:schemeClr val="tx1">
                    <a:lumMod val="75000"/>
                    <a:lumOff val="25000"/>
                  </a:schemeClr>
                </a:solidFill>
              </a:rPr>
              <a:t>2. Every order made under this section shall, as soon as may be after it is made, be laid before each House of Parliament. </a:t>
            </a:r>
            <a:endParaRPr lang="en-US" sz="3200" b="1" dirty="0">
              <a:solidFill>
                <a:schemeClr val="tx1">
                  <a:lumMod val="75000"/>
                  <a:lumOff val="25000"/>
                </a:schemeClr>
              </a:solidFill>
            </a:endParaRPr>
          </a:p>
        </p:txBody>
      </p:sp>
      <p:pic>
        <p:nvPicPr>
          <p:cNvPr id="4" name="Picture 3">
            <a:extLst>
              <a:ext uri="{FF2B5EF4-FFF2-40B4-BE49-F238E27FC236}">
                <a16:creationId xmlns:a16="http://schemas.microsoft.com/office/drawing/2014/main" id="{AFF4A9F5-F3D7-C432-635F-B977C176F5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1415" y="214009"/>
            <a:ext cx="2431916" cy="1249031"/>
          </a:xfrm>
          <a:prstGeom prst="rect">
            <a:avLst/>
          </a:prstGeom>
        </p:spPr>
      </p:pic>
    </p:spTree>
    <p:extLst>
      <p:ext uri="{BB962C8B-B14F-4D97-AF65-F5344CB8AC3E}">
        <p14:creationId xmlns:p14="http://schemas.microsoft.com/office/powerpoint/2010/main" val="349270780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882C0-AB3D-1DA7-2823-7F61F8790F2A}"/>
              </a:ext>
            </a:extLst>
          </p:cNvPr>
          <p:cNvSpPr>
            <a:spLocks noGrp="1"/>
          </p:cNvSpPr>
          <p:nvPr>
            <p:ph type="title"/>
          </p:nvPr>
        </p:nvSpPr>
        <p:spPr>
          <a:xfrm>
            <a:off x="476655" y="133165"/>
            <a:ext cx="11499321" cy="1656724"/>
          </a:xfrm>
        </p:spPr>
        <p:txBody>
          <a:bodyPr>
            <a:normAutofit/>
          </a:bodyPr>
          <a:lstStyle/>
          <a:p>
            <a:r>
              <a:rPr lang="en-US" b="1" dirty="0">
                <a:solidFill>
                  <a:srgbClr val="FF0000"/>
                </a:solidFill>
              </a:rPr>
              <a:t>                                                                  </a:t>
            </a:r>
            <a:r>
              <a:rPr lang="en-US" sz="3200" b="1" dirty="0">
                <a:solidFill>
                  <a:srgbClr val="0070C0"/>
                </a:solidFill>
              </a:rPr>
              <a:t>MISCELLANEOUS</a:t>
            </a:r>
            <a:endParaRPr lang="en-US" sz="3200" dirty="0">
              <a:solidFill>
                <a:srgbClr val="0070C0"/>
              </a:solidFill>
            </a:endParaRPr>
          </a:p>
        </p:txBody>
      </p:sp>
      <p:sp>
        <p:nvSpPr>
          <p:cNvPr id="3" name="Content Placeholder 2">
            <a:extLst>
              <a:ext uri="{FF2B5EF4-FFF2-40B4-BE49-F238E27FC236}">
                <a16:creationId xmlns:a16="http://schemas.microsoft.com/office/drawing/2014/main" id="{864B606E-CE9C-FCA1-72BA-5B31142D8F1E}"/>
              </a:ext>
            </a:extLst>
          </p:cNvPr>
          <p:cNvSpPr>
            <a:spLocks noGrp="1"/>
          </p:cNvSpPr>
          <p:nvPr>
            <p:ph idx="1"/>
          </p:nvPr>
        </p:nvSpPr>
        <p:spPr>
          <a:xfrm>
            <a:off x="355107" y="1896894"/>
            <a:ext cx="11620870" cy="4961106"/>
          </a:xfrm>
        </p:spPr>
        <p:txBody>
          <a:bodyPr>
            <a:normAutofit fontScale="92500" lnSpcReduction="10000"/>
          </a:bodyPr>
          <a:lstStyle/>
          <a:p>
            <a:r>
              <a:rPr lang="en-US" sz="3900" dirty="0">
                <a:solidFill>
                  <a:srgbClr val="0070C0"/>
                </a:solidFill>
              </a:rPr>
              <a:t>Section 31- </a:t>
            </a:r>
            <a:r>
              <a:rPr lang="en-US" sz="3500" dirty="0">
                <a:solidFill>
                  <a:srgbClr val="0070C0"/>
                </a:solidFill>
              </a:rPr>
              <a:t>Repeal  </a:t>
            </a:r>
          </a:p>
          <a:p>
            <a:pPr marL="0" indent="0">
              <a:buNone/>
            </a:pPr>
            <a:r>
              <a:rPr lang="en-US" dirty="0">
                <a:solidFill>
                  <a:schemeClr val="tx1">
                    <a:lumMod val="75000"/>
                    <a:lumOff val="25000"/>
                  </a:schemeClr>
                </a:solidFill>
              </a:rPr>
              <a:t>The Freedom of Information Act, 2002(5 of 2003) is hereby repealed.</a:t>
            </a:r>
          </a:p>
          <a:p>
            <a:pPr marL="0" indent="0" algn="just">
              <a:buNone/>
            </a:pPr>
            <a:r>
              <a:rPr lang="en-US" dirty="0">
                <a:solidFill>
                  <a:schemeClr val="tx1">
                    <a:lumMod val="75000"/>
                    <a:lumOff val="25000"/>
                  </a:schemeClr>
                </a:solidFill>
              </a:rPr>
              <a:t>THE FIRST SCHEDULE [See sections 13 (3) and 16(3)] </a:t>
            </a:r>
          </a:p>
          <a:p>
            <a:pPr marL="0" indent="0" algn="just">
              <a:buNone/>
            </a:pPr>
            <a:r>
              <a:rPr lang="en-US" dirty="0">
                <a:solidFill>
                  <a:schemeClr val="tx1">
                    <a:lumMod val="75000"/>
                    <a:lumOff val="25000"/>
                  </a:schemeClr>
                </a:solidFill>
              </a:rPr>
              <a:t>FORM OF OATH OR AFFIRMATION TO BE MADE BY THE CHIEF INFORMATION COMMISSIONER. THE INFORMATION COMMISSIONER/THE STATE CHIEF INFORMATION COMMISSIONER/THE STATE INFORMATION COMMISSIONER</a:t>
            </a:r>
          </a:p>
          <a:p>
            <a:pPr marL="0" indent="0" algn="just">
              <a:buNone/>
            </a:pPr>
            <a:r>
              <a:rPr lang="en-US" dirty="0">
                <a:solidFill>
                  <a:schemeClr val="tx1">
                    <a:lumMod val="75000"/>
                    <a:lumOff val="25000"/>
                  </a:schemeClr>
                </a:solidFill>
              </a:rPr>
              <a:t> I. ……….. having been appointed Chief Information </a:t>
            </a:r>
            <a:r>
              <a:rPr lang="en-US" dirty="0" err="1">
                <a:solidFill>
                  <a:schemeClr val="tx1">
                    <a:lumMod val="75000"/>
                    <a:lumOff val="25000"/>
                  </a:schemeClr>
                </a:solidFill>
              </a:rPr>
              <a:t>Commissioner'Information</a:t>
            </a:r>
            <a:r>
              <a:rPr lang="en-US" dirty="0">
                <a:solidFill>
                  <a:schemeClr val="tx1">
                    <a:lumMod val="75000"/>
                    <a:lumOff val="25000"/>
                  </a:schemeClr>
                </a:solidFill>
              </a:rPr>
              <a:t> Chief Information Commissioner/State swear in the name of God that I will bear true faith and allegiance to the Commissioner State solemnly affirm Information Commissioner Constitution of India as by law established, that I will uphold the sovereignty and integrity of India, that I will duly and faithfully and to the best of my ability, knowledge and judgment perform the duties of my office without fear or </a:t>
            </a:r>
            <a:r>
              <a:rPr lang="en-US" dirty="0" err="1">
                <a:solidFill>
                  <a:schemeClr val="tx1">
                    <a:lumMod val="75000"/>
                    <a:lumOff val="25000"/>
                  </a:schemeClr>
                </a:solidFill>
              </a:rPr>
              <a:t>favour</a:t>
            </a:r>
            <a:r>
              <a:rPr lang="en-US" dirty="0">
                <a:solidFill>
                  <a:schemeClr val="tx1">
                    <a:lumMod val="75000"/>
                    <a:lumOff val="25000"/>
                  </a:schemeClr>
                </a:solidFill>
              </a:rPr>
              <a:t>, affection or ill-will and that I will uphold the Constitution and the laws.". </a:t>
            </a:r>
            <a:endParaRPr lang="en-US" b="1" dirty="0">
              <a:solidFill>
                <a:schemeClr val="tx1">
                  <a:lumMod val="75000"/>
                  <a:lumOff val="25000"/>
                </a:schemeClr>
              </a:solidFill>
            </a:endParaRPr>
          </a:p>
        </p:txBody>
      </p:sp>
      <p:pic>
        <p:nvPicPr>
          <p:cNvPr id="4" name="Picture 3">
            <a:extLst>
              <a:ext uri="{FF2B5EF4-FFF2-40B4-BE49-F238E27FC236}">
                <a16:creationId xmlns:a16="http://schemas.microsoft.com/office/drawing/2014/main" id="{622976CF-4572-0222-9DB1-75B334889F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0935" y="243192"/>
            <a:ext cx="2431916" cy="1546698"/>
          </a:xfrm>
          <a:prstGeom prst="rect">
            <a:avLst/>
          </a:prstGeom>
        </p:spPr>
      </p:pic>
    </p:spTree>
    <p:extLst>
      <p:ext uri="{BB962C8B-B14F-4D97-AF65-F5344CB8AC3E}">
        <p14:creationId xmlns:p14="http://schemas.microsoft.com/office/powerpoint/2010/main" val="133531731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244D0-4A81-0482-3478-0F1FD2CB423A}"/>
              </a:ext>
            </a:extLst>
          </p:cNvPr>
          <p:cNvSpPr>
            <a:spLocks noGrp="1"/>
          </p:cNvSpPr>
          <p:nvPr>
            <p:ph type="title"/>
          </p:nvPr>
        </p:nvSpPr>
        <p:spPr>
          <a:xfrm>
            <a:off x="369651" y="124286"/>
            <a:ext cx="10984149" cy="1655875"/>
          </a:xfrm>
        </p:spPr>
        <p:txBody>
          <a:bodyPr>
            <a:normAutofit/>
          </a:bodyPr>
          <a:lstStyle/>
          <a:p>
            <a:r>
              <a:rPr lang="en-US" dirty="0"/>
              <a:t>                           </a:t>
            </a:r>
            <a:r>
              <a:rPr lang="en-US" sz="3200" b="1" dirty="0">
                <a:solidFill>
                  <a:srgbClr val="0070C0"/>
                </a:solidFill>
                <a:latin typeface="+mn-lt"/>
              </a:rPr>
              <a:t>THE SECOND SCHEDULE (See section 24)</a:t>
            </a:r>
          </a:p>
        </p:txBody>
      </p:sp>
      <p:sp>
        <p:nvSpPr>
          <p:cNvPr id="3" name="Content Placeholder 2">
            <a:extLst>
              <a:ext uri="{FF2B5EF4-FFF2-40B4-BE49-F238E27FC236}">
                <a16:creationId xmlns:a16="http://schemas.microsoft.com/office/drawing/2014/main" id="{5EFAF128-6A2E-DFB7-9257-B5A0323F4C4E}"/>
              </a:ext>
            </a:extLst>
          </p:cNvPr>
          <p:cNvSpPr>
            <a:spLocks noGrp="1"/>
          </p:cNvSpPr>
          <p:nvPr>
            <p:ph idx="1"/>
          </p:nvPr>
        </p:nvSpPr>
        <p:spPr>
          <a:xfrm>
            <a:off x="217896" y="1899066"/>
            <a:ext cx="11756208" cy="4834647"/>
          </a:xfrm>
        </p:spPr>
        <p:txBody>
          <a:bodyPr>
            <a:normAutofit fontScale="92500" lnSpcReduction="20000"/>
          </a:bodyPr>
          <a:lstStyle/>
          <a:p>
            <a:pPr marL="0" indent="0">
              <a:buNone/>
            </a:pPr>
            <a:r>
              <a:rPr lang="en-US" sz="3500" dirty="0">
                <a:solidFill>
                  <a:schemeClr val="tx1">
                    <a:lumMod val="75000"/>
                    <a:lumOff val="25000"/>
                  </a:schemeClr>
                </a:solidFill>
              </a:rPr>
              <a:t>INTELLIGENCE AND SECURITY ORGANISATION ESTABLISHED BY THE CENTRAL GOVERNMENT </a:t>
            </a:r>
          </a:p>
          <a:p>
            <a:pPr marL="0" indent="0">
              <a:buNone/>
            </a:pPr>
            <a:r>
              <a:rPr lang="en-US" sz="3500" dirty="0">
                <a:solidFill>
                  <a:schemeClr val="tx1">
                    <a:lumMod val="75000"/>
                    <a:lumOff val="25000"/>
                  </a:schemeClr>
                </a:solidFill>
              </a:rPr>
              <a:t>1. Intelligence Bureau </a:t>
            </a:r>
          </a:p>
          <a:p>
            <a:pPr marL="0" indent="0">
              <a:buNone/>
            </a:pPr>
            <a:r>
              <a:rPr lang="en-US" sz="3500" dirty="0">
                <a:solidFill>
                  <a:schemeClr val="tx1">
                    <a:lumMod val="75000"/>
                    <a:lumOff val="25000"/>
                  </a:schemeClr>
                </a:solidFill>
              </a:rPr>
              <a:t>2. Research and Analysis Wing including its technical wing namely, the Aviation    </a:t>
            </a:r>
          </a:p>
          <a:p>
            <a:pPr marL="0" indent="0">
              <a:buNone/>
            </a:pPr>
            <a:r>
              <a:rPr lang="en-US" sz="3500" dirty="0">
                <a:solidFill>
                  <a:schemeClr val="tx1">
                    <a:lumMod val="75000"/>
                    <a:lumOff val="25000"/>
                  </a:schemeClr>
                </a:solidFill>
              </a:rPr>
              <a:t>     Research Centre of the Cabinet Secretariat.</a:t>
            </a:r>
          </a:p>
          <a:p>
            <a:pPr marL="0" indent="0">
              <a:buNone/>
            </a:pPr>
            <a:r>
              <a:rPr lang="en-US" sz="3500" dirty="0">
                <a:solidFill>
                  <a:schemeClr val="tx1">
                    <a:lumMod val="75000"/>
                    <a:lumOff val="25000"/>
                  </a:schemeClr>
                </a:solidFill>
              </a:rPr>
              <a:t>3. Directorate of Revenue Intelligence. </a:t>
            </a:r>
          </a:p>
          <a:p>
            <a:pPr marL="0" indent="0">
              <a:buNone/>
            </a:pPr>
            <a:r>
              <a:rPr lang="en-US" sz="3500" dirty="0">
                <a:solidFill>
                  <a:schemeClr val="tx1">
                    <a:lumMod val="75000"/>
                    <a:lumOff val="25000"/>
                  </a:schemeClr>
                </a:solidFill>
              </a:rPr>
              <a:t>4. Central Economic Intelligence Bureau.</a:t>
            </a:r>
          </a:p>
          <a:p>
            <a:pPr marL="0" indent="0">
              <a:buNone/>
            </a:pPr>
            <a:r>
              <a:rPr lang="en-US" sz="3500" dirty="0">
                <a:solidFill>
                  <a:schemeClr val="tx1">
                    <a:lumMod val="75000"/>
                    <a:lumOff val="25000"/>
                  </a:schemeClr>
                </a:solidFill>
              </a:rPr>
              <a:t>5. Directorate of Enforcement.</a:t>
            </a:r>
          </a:p>
          <a:p>
            <a:pPr marL="0" indent="0">
              <a:buNone/>
            </a:pPr>
            <a:r>
              <a:rPr lang="en-US" sz="3500" dirty="0">
                <a:solidFill>
                  <a:schemeClr val="tx1">
                    <a:lumMod val="75000"/>
                    <a:lumOff val="25000"/>
                  </a:schemeClr>
                </a:solidFill>
              </a:rPr>
              <a:t>6. Narcotics Control Bureau. </a:t>
            </a:r>
          </a:p>
          <a:p>
            <a:pPr marL="0" indent="0">
              <a:buNone/>
            </a:pPr>
            <a:endParaRPr lang="en-US" dirty="0"/>
          </a:p>
        </p:txBody>
      </p:sp>
      <p:pic>
        <p:nvPicPr>
          <p:cNvPr id="4" name="Picture 3">
            <a:extLst>
              <a:ext uri="{FF2B5EF4-FFF2-40B4-BE49-F238E27FC236}">
                <a16:creationId xmlns:a16="http://schemas.microsoft.com/office/drawing/2014/main" id="{615BD3A4-F80C-0FB6-3E61-E80B41A2F2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0935" y="243191"/>
            <a:ext cx="2431916" cy="1536970"/>
          </a:xfrm>
          <a:prstGeom prst="rect">
            <a:avLst/>
          </a:prstGeom>
        </p:spPr>
      </p:pic>
    </p:spTree>
    <p:extLst>
      <p:ext uri="{BB962C8B-B14F-4D97-AF65-F5344CB8AC3E}">
        <p14:creationId xmlns:p14="http://schemas.microsoft.com/office/powerpoint/2010/main" val="187492359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064A2-5F05-5475-7072-5EFA93C522AB}"/>
              </a:ext>
            </a:extLst>
          </p:cNvPr>
          <p:cNvSpPr>
            <a:spLocks noGrp="1"/>
          </p:cNvSpPr>
          <p:nvPr>
            <p:ph type="title"/>
          </p:nvPr>
        </p:nvSpPr>
        <p:spPr>
          <a:xfrm>
            <a:off x="661481" y="365125"/>
            <a:ext cx="10692319" cy="1290969"/>
          </a:xfrm>
        </p:spPr>
        <p:txBody>
          <a:bodyPr>
            <a:normAutofit/>
          </a:bodyPr>
          <a:lstStyle/>
          <a:p>
            <a:r>
              <a:rPr lang="en-US" sz="3200" b="1" dirty="0">
                <a:solidFill>
                  <a:srgbClr val="0070C0"/>
                </a:solidFill>
                <a:latin typeface="+mn-lt"/>
              </a:rPr>
              <a:t>                                                                                           Continue….</a:t>
            </a:r>
          </a:p>
        </p:txBody>
      </p:sp>
      <p:sp>
        <p:nvSpPr>
          <p:cNvPr id="3" name="Content Placeholder 2">
            <a:extLst>
              <a:ext uri="{FF2B5EF4-FFF2-40B4-BE49-F238E27FC236}">
                <a16:creationId xmlns:a16="http://schemas.microsoft.com/office/drawing/2014/main" id="{75DB5843-0197-E773-1575-1464DC8E7C08}"/>
              </a:ext>
            </a:extLst>
          </p:cNvPr>
          <p:cNvSpPr>
            <a:spLocks noGrp="1"/>
          </p:cNvSpPr>
          <p:nvPr>
            <p:ph idx="1"/>
          </p:nvPr>
        </p:nvSpPr>
        <p:spPr>
          <a:xfrm>
            <a:off x="515566" y="1902095"/>
            <a:ext cx="11430000" cy="4868355"/>
          </a:xfrm>
        </p:spPr>
        <p:txBody>
          <a:bodyPr>
            <a:normAutofit lnSpcReduction="10000"/>
          </a:bodyPr>
          <a:lstStyle/>
          <a:p>
            <a:pPr marL="0" indent="0">
              <a:buNone/>
            </a:pPr>
            <a:r>
              <a:rPr lang="en-US" sz="3200" dirty="0">
                <a:solidFill>
                  <a:schemeClr val="tx1">
                    <a:lumMod val="75000"/>
                    <a:lumOff val="25000"/>
                  </a:schemeClr>
                </a:solidFill>
              </a:rPr>
              <a:t>7. Special Frontier Force.</a:t>
            </a:r>
          </a:p>
          <a:p>
            <a:pPr marL="0" indent="0">
              <a:buNone/>
            </a:pPr>
            <a:r>
              <a:rPr lang="en-US" sz="3200" dirty="0">
                <a:solidFill>
                  <a:schemeClr val="tx1">
                    <a:lumMod val="75000"/>
                    <a:lumOff val="25000"/>
                  </a:schemeClr>
                </a:solidFill>
              </a:rPr>
              <a:t>8. Border Security Force. </a:t>
            </a:r>
          </a:p>
          <a:p>
            <a:pPr marL="0" indent="0">
              <a:buNone/>
            </a:pPr>
            <a:r>
              <a:rPr lang="en-US" sz="3200" dirty="0">
                <a:solidFill>
                  <a:schemeClr val="tx1">
                    <a:lumMod val="75000"/>
                    <a:lumOff val="25000"/>
                  </a:schemeClr>
                </a:solidFill>
              </a:rPr>
              <a:t>9. Central Reserve Police Force. </a:t>
            </a:r>
          </a:p>
          <a:p>
            <a:pPr marL="0" indent="0">
              <a:buNone/>
            </a:pPr>
            <a:r>
              <a:rPr lang="en-US" sz="3200" dirty="0">
                <a:solidFill>
                  <a:schemeClr val="tx1">
                    <a:lumMod val="75000"/>
                    <a:lumOff val="25000"/>
                  </a:schemeClr>
                </a:solidFill>
              </a:rPr>
              <a:t>10. Indo-Tibetan Border Police.</a:t>
            </a:r>
          </a:p>
          <a:p>
            <a:pPr marL="0" indent="0">
              <a:buNone/>
            </a:pPr>
            <a:r>
              <a:rPr lang="en-US" sz="3200" dirty="0">
                <a:solidFill>
                  <a:schemeClr val="tx1">
                    <a:lumMod val="75000"/>
                    <a:lumOff val="25000"/>
                  </a:schemeClr>
                </a:solidFill>
              </a:rPr>
              <a:t>11. Central Industrial Security Force.</a:t>
            </a:r>
          </a:p>
          <a:p>
            <a:pPr marL="0" indent="0">
              <a:buNone/>
            </a:pPr>
            <a:r>
              <a:rPr lang="en-US" sz="3200" dirty="0">
                <a:solidFill>
                  <a:schemeClr val="tx1">
                    <a:lumMod val="75000"/>
                    <a:lumOff val="25000"/>
                  </a:schemeClr>
                </a:solidFill>
              </a:rPr>
              <a:t>12. National Security Guards</a:t>
            </a:r>
          </a:p>
          <a:p>
            <a:pPr marL="0" indent="0">
              <a:buNone/>
            </a:pPr>
            <a:r>
              <a:rPr lang="en-US" sz="3200" dirty="0">
                <a:solidFill>
                  <a:schemeClr val="tx1">
                    <a:lumMod val="75000"/>
                    <a:lumOff val="25000"/>
                  </a:schemeClr>
                </a:solidFill>
              </a:rPr>
              <a:t>13. Assam Rifles</a:t>
            </a:r>
          </a:p>
          <a:p>
            <a:pPr marL="0" indent="0">
              <a:buNone/>
            </a:pPr>
            <a:r>
              <a:rPr lang="en-US" sz="3200" dirty="0">
                <a:solidFill>
                  <a:schemeClr val="tx1">
                    <a:lumMod val="75000"/>
                    <a:lumOff val="25000"/>
                  </a:schemeClr>
                </a:solidFill>
              </a:rPr>
              <a:t>14. </a:t>
            </a:r>
            <a:r>
              <a:rPr lang="en-US" sz="3200" dirty="0" err="1">
                <a:solidFill>
                  <a:schemeClr val="tx1">
                    <a:lumMod val="75000"/>
                    <a:lumOff val="25000"/>
                  </a:schemeClr>
                </a:solidFill>
              </a:rPr>
              <a:t>Sashtra</a:t>
            </a:r>
            <a:r>
              <a:rPr lang="en-US" sz="3200" dirty="0">
                <a:solidFill>
                  <a:schemeClr val="tx1">
                    <a:lumMod val="75000"/>
                    <a:lumOff val="25000"/>
                  </a:schemeClr>
                </a:solidFill>
              </a:rPr>
              <a:t> Seema Bal.</a:t>
            </a:r>
          </a:p>
          <a:p>
            <a:pPr marL="0" indent="0">
              <a:buNone/>
            </a:pPr>
            <a:r>
              <a:rPr lang="en-US" sz="3200" dirty="0">
                <a:solidFill>
                  <a:schemeClr val="tx1">
                    <a:lumMod val="75000"/>
                    <a:lumOff val="25000"/>
                  </a:schemeClr>
                </a:solidFill>
              </a:rPr>
              <a:t>15. Directorate General of Income-tax (Investigation).</a:t>
            </a:r>
          </a:p>
          <a:p>
            <a:pPr marL="0" indent="0">
              <a:buNone/>
            </a:pPr>
            <a:endParaRPr lang="en-US" sz="3200" dirty="0"/>
          </a:p>
          <a:p>
            <a:endParaRPr lang="en-US" dirty="0"/>
          </a:p>
        </p:txBody>
      </p:sp>
      <p:pic>
        <p:nvPicPr>
          <p:cNvPr id="4" name="Picture 3">
            <a:extLst>
              <a:ext uri="{FF2B5EF4-FFF2-40B4-BE49-F238E27FC236}">
                <a16:creationId xmlns:a16="http://schemas.microsoft.com/office/drawing/2014/main" id="{C3854767-CAC6-36B8-1DD0-42C349B95B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0935" y="243191"/>
            <a:ext cx="2431916" cy="1290969"/>
          </a:xfrm>
          <a:prstGeom prst="rect">
            <a:avLst/>
          </a:prstGeom>
        </p:spPr>
      </p:pic>
    </p:spTree>
    <p:extLst>
      <p:ext uri="{BB962C8B-B14F-4D97-AF65-F5344CB8AC3E}">
        <p14:creationId xmlns:p14="http://schemas.microsoft.com/office/powerpoint/2010/main" val="193829111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1CFAC-3F04-0D20-502B-5ACD5EDED989}"/>
              </a:ext>
            </a:extLst>
          </p:cNvPr>
          <p:cNvSpPr>
            <a:spLocks noGrp="1"/>
          </p:cNvSpPr>
          <p:nvPr>
            <p:ph type="title"/>
          </p:nvPr>
        </p:nvSpPr>
        <p:spPr>
          <a:xfrm>
            <a:off x="381740" y="126461"/>
            <a:ext cx="10972060" cy="1556422"/>
          </a:xfrm>
        </p:spPr>
        <p:txBody>
          <a:bodyPr>
            <a:noAutofit/>
          </a:bodyPr>
          <a:lstStyle/>
          <a:p>
            <a:r>
              <a:rPr lang="en-US" sz="3200" b="1" dirty="0">
                <a:solidFill>
                  <a:srgbClr val="0070C0"/>
                </a:solidFill>
              </a:rPr>
              <a:t>                                                                                                Continue….</a:t>
            </a:r>
          </a:p>
        </p:txBody>
      </p:sp>
      <p:sp>
        <p:nvSpPr>
          <p:cNvPr id="3" name="Content Placeholder 2">
            <a:extLst>
              <a:ext uri="{FF2B5EF4-FFF2-40B4-BE49-F238E27FC236}">
                <a16:creationId xmlns:a16="http://schemas.microsoft.com/office/drawing/2014/main" id="{5E2CF81F-3A60-D571-76EC-5CEA8357F048}"/>
              </a:ext>
            </a:extLst>
          </p:cNvPr>
          <p:cNvSpPr>
            <a:spLocks noGrp="1"/>
          </p:cNvSpPr>
          <p:nvPr>
            <p:ph idx="1"/>
          </p:nvPr>
        </p:nvSpPr>
        <p:spPr>
          <a:xfrm>
            <a:off x="252919" y="1402080"/>
            <a:ext cx="11643159" cy="5455919"/>
          </a:xfrm>
        </p:spPr>
        <p:txBody>
          <a:bodyPr>
            <a:normAutofit lnSpcReduction="10000"/>
          </a:bodyPr>
          <a:lstStyle/>
          <a:p>
            <a:pPr marL="0" indent="0">
              <a:buNone/>
            </a:pPr>
            <a:r>
              <a:rPr lang="en-US" sz="3200" dirty="0">
                <a:solidFill>
                  <a:schemeClr val="tx1">
                    <a:lumMod val="75000"/>
                    <a:lumOff val="25000"/>
                  </a:schemeClr>
                </a:solidFill>
              </a:rPr>
              <a:t>16. National Technical Research </a:t>
            </a:r>
            <a:r>
              <a:rPr lang="en-US" sz="3200" dirty="0" err="1">
                <a:solidFill>
                  <a:schemeClr val="tx1">
                    <a:lumMod val="75000"/>
                    <a:lumOff val="25000"/>
                  </a:schemeClr>
                </a:solidFill>
              </a:rPr>
              <a:t>Organisation</a:t>
            </a:r>
            <a:r>
              <a:rPr lang="en-US" sz="3200" dirty="0">
                <a:solidFill>
                  <a:schemeClr val="tx1">
                    <a:lumMod val="75000"/>
                    <a:lumOff val="25000"/>
                  </a:schemeClr>
                </a:solidFill>
              </a:rPr>
              <a:t>.</a:t>
            </a:r>
          </a:p>
          <a:p>
            <a:pPr marL="0" indent="0">
              <a:buNone/>
            </a:pPr>
            <a:r>
              <a:rPr lang="en-US" sz="3200" dirty="0">
                <a:solidFill>
                  <a:schemeClr val="tx1">
                    <a:lumMod val="75000"/>
                    <a:lumOff val="25000"/>
                  </a:schemeClr>
                </a:solidFill>
              </a:rPr>
              <a:t>17. Financial Intelligence Unit, India.</a:t>
            </a:r>
          </a:p>
          <a:p>
            <a:pPr marL="0" indent="0">
              <a:buNone/>
            </a:pPr>
            <a:r>
              <a:rPr lang="en-US" sz="3200" dirty="0">
                <a:solidFill>
                  <a:schemeClr val="tx1">
                    <a:lumMod val="75000"/>
                    <a:lumOff val="25000"/>
                  </a:schemeClr>
                </a:solidFill>
              </a:rPr>
              <a:t>18. Special Protection Group. </a:t>
            </a:r>
          </a:p>
          <a:p>
            <a:pPr marL="0" indent="0">
              <a:buNone/>
            </a:pPr>
            <a:r>
              <a:rPr lang="en-US" sz="3200" dirty="0">
                <a:solidFill>
                  <a:schemeClr val="tx1">
                    <a:lumMod val="75000"/>
                    <a:lumOff val="25000"/>
                  </a:schemeClr>
                </a:solidFill>
              </a:rPr>
              <a:t>19. </a:t>
            </a:r>
            <a:r>
              <a:rPr lang="en-US" sz="3200" dirty="0" err="1">
                <a:solidFill>
                  <a:schemeClr val="tx1">
                    <a:lumMod val="75000"/>
                    <a:lumOff val="25000"/>
                  </a:schemeClr>
                </a:solidFill>
              </a:rPr>
              <a:t>Defence</a:t>
            </a:r>
            <a:r>
              <a:rPr lang="en-US" sz="3200" dirty="0">
                <a:solidFill>
                  <a:schemeClr val="tx1">
                    <a:lumMod val="75000"/>
                    <a:lumOff val="25000"/>
                  </a:schemeClr>
                </a:solidFill>
              </a:rPr>
              <a:t> Research and Development </a:t>
            </a:r>
            <a:r>
              <a:rPr lang="en-US" sz="3200" dirty="0" err="1">
                <a:solidFill>
                  <a:schemeClr val="tx1">
                    <a:lumMod val="75000"/>
                    <a:lumOff val="25000"/>
                  </a:schemeClr>
                </a:solidFill>
              </a:rPr>
              <a:t>Organisation</a:t>
            </a:r>
            <a:r>
              <a:rPr lang="en-US" sz="3200" dirty="0">
                <a:solidFill>
                  <a:schemeClr val="tx1">
                    <a:lumMod val="75000"/>
                    <a:lumOff val="25000"/>
                  </a:schemeClr>
                </a:solidFill>
              </a:rPr>
              <a:t>.</a:t>
            </a:r>
          </a:p>
          <a:p>
            <a:pPr marL="0" indent="0">
              <a:buNone/>
            </a:pPr>
            <a:r>
              <a:rPr lang="en-US" sz="3200" dirty="0">
                <a:solidFill>
                  <a:schemeClr val="tx1">
                    <a:lumMod val="75000"/>
                    <a:lumOff val="25000"/>
                  </a:schemeClr>
                </a:solidFill>
              </a:rPr>
              <a:t>20. Border Road Development Board. </a:t>
            </a:r>
          </a:p>
          <a:p>
            <a:pPr marL="0" indent="0">
              <a:buNone/>
            </a:pPr>
            <a:r>
              <a:rPr lang="en-US" sz="3200" dirty="0">
                <a:solidFill>
                  <a:schemeClr val="tx1">
                    <a:lumMod val="75000"/>
                    <a:lumOff val="25000"/>
                  </a:schemeClr>
                </a:solidFill>
              </a:rPr>
              <a:t>21. National Security Council Secretariat.</a:t>
            </a:r>
          </a:p>
          <a:p>
            <a:pPr marL="0" indent="0">
              <a:buNone/>
            </a:pPr>
            <a:r>
              <a:rPr lang="en-US" sz="3200" dirty="0">
                <a:solidFill>
                  <a:schemeClr val="tx1">
                    <a:lumMod val="75000"/>
                    <a:lumOff val="25000"/>
                  </a:schemeClr>
                </a:solidFill>
              </a:rPr>
              <a:t>22. Central Bureau of Investigation.</a:t>
            </a:r>
          </a:p>
          <a:p>
            <a:pPr marL="0" indent="0">
              <a:buNone/>
            </a:pPr>
            <a:r>
              <a:rPr lang="en-US" sz="3200" dirty="0">
                <a:solidFill>
                  <a:schemeClr val="tx1">
                    <a:lumMod val="75000"/>
                    <a:lumOff val="25000"/>
                  </a:schemeClr>
                </a:solidFill>
              </a:rPr>
              <a:t>23. National investigation Agency.</a:t>
            </a:r>
          </a:p>
          <a:p>
            <a:pPr marL="0" indent="0">
              <a:buNone/>
            </a:pPr>
            <a:r>
              <a:rPr lang="en-US" sz="3200" dirty="0">
                <a:solidFill>
                  <a:schemeClr val="tx1">
                    <a:lumMod val="75000"/>
                    <a:lumOff val="25000"/>
                  </a:schemeClr>
                </a:solidFill>
              </a:rPr>
              <a:t>24. National Intelligence Grid.</a:t>
            </a:r>
          </a:p>
          <a:p>
            <a:pPr marL="0" indent="0">
              <a:buNone/>
            </a:pPr>
            <a:r>
              <a:rPr lang="en-US" sz="3200" dirty="0">
                <a:solidFill>
                  <a:schemeClr val="tx1">
                    <a:lumMod val="75000"/>
                    <a:lumOff val="25000"/>
                  </a:schemeClr>
                </a:solidFill>
              </a:rPr>
              <a:t>25. Strategic Forces Command</a:t>
            </a:r>
            <a:r>
              <a:rPr lang="en-US" dirty="0">
                <a:solidFill>
                  <a:schemeClr val="tx1">
                    <a:lumMod val="75000"/>
                    <a:lumOff val="25000"/>
                  </a:schemeClr>
                </a:solidFill>
              </a:rPr>
              <a:t>.</a:t>
            </a:r>
          </a:p>
          <a:p>
            <a:endParaRPr lang="en-US" dirty="0"/>
          </a:p>
        </p:txBody>
      </p:sp>
      <p:pic>
        <p:nvPicPr>
          <p:cNvPr id="4" name="Picture 3">
            <a:extLst>
              <a:ext uri="{FF2B5EF4-FFF2-40B4-BE49-F238E27FC236}">
                <a16:creationId xmlns:a16="http://schemas.microsoft.com/office/drawing/2014/main" id="{0A65D3CE-8BB7-7B05-CF36-B6383F490E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4460" y="-79765"/>
            <a:ext cx="2573738" cy="1309125"/>
          </a:xfrm>
          <a:prstGeom prst="rect">
            <a:avLst/>
          </a:prstGeom>
        </p:spPr>
      </p:pic>
    </p:spTree>
    <p:extLst>
      <p:ext uri="{BB962C8B-B14F-4D97-AF65-F5344CB8AC3E}">
        <p14:creationId xmlns:p14="http://schemas.microsoft.com/office/powerpoint/2010/main" val="201384582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A8199-DB6B-069C-A91C-92D19E150F13}"/>
              </a:ext>
            </a:extLst>
          </p:cNvPr>
          <p:cNvSpPr>
            <a:spLocks noGrp="1"/>
          </p:cNvSpPr>
          <p:nvPr>
            <p:ph type="title"/>
          </p:nvPr>
        </p:nvSpPr>
        <p:spPr>
          <a:xfrm>
            <a:off x="186431" y="155643"/>
            <a:ext cx="11167369" cy="1896893"/>
          </a:xfrm>
        </p:spPr>
        <p:txBody>
          <a:bodyPr>
            <a:noAutofit/>
          </a:bodyPr>
          <a:lstStyle/>
          <a:p>
            <a:r>
              <a:rPr lang="en-US" sz="3200" b="1" dirty="0">
                <a:solidFill>
                  <a:srgbClr val="0070C0"/>
                </a:solidFill>
              </a:rPr>
              <a:t>                                                                                                Designation</a:t>
            </a:r>
          </a:p>
        </p:txBody>
      </p:sp>
      <p:sp>
        <p:nvSpPr>
          <p:cNvPr id="3" name="Content Placeholder 2">
            <a:extLst>
              <a:ext uri="{FF2B5EF4-FFF2-40B4-BE49-F238E27FC236}">
                <a16:creationId xmlns:a16="http://schemas.microsoft.com/office/drawing/2014/main" id="{10A80A52-D0F2-3FC5-E423-07F87CEA14A4}"/>
              </a:ext>
            </a:extLst>
          </p:cNvPr>
          <p:cNvSpPr>
            <a:spLocks noGrp="1"/>
          </p:cNvSpPr>
          <p:nvPr>
            <p:ph idx="1"/>
          </p:nvPr>
        </p:nvSpPr>
        <p:spPr>
          <a:xfrm>
            <a:off x="186431" y="2315183"/>
            <a:ext cx="11827229" cy="4542816"/>
          </a:xfrm>
        </p:spPr>
        <p:txBody>
          <a:bodyPr>
            <a:normAutofit/>
          </a:bodyPr>
          <a:lstStyle/>
          <a:p>
            <a:pPr algn="just"/>
            <a:r>
              <a:rPr lang="en-US" sz="3200" dirty="0">
                <a:solidFill>
                  <a:srgbClr val="0070C0"/>
                </a:solidFill>
              </a:rPr>
              <a:t>Designation of PIOs/APIOs</a:t>
            </a:r>
          </a:p>
          <a:p>
            <a:pPr algn="just"/>
            <a:r>
              <a:rPr lang="en-US" sz="3200" dirty="0">
                <a:solidFill>
                  <a:schemeClr val="tx1">
                    <a:lumMod val="75000"/>
                    <a:lumOff val="25000"/>
                  </a:schemeClr>
                </a:solidFill>
              </a:rPr>
              <a:t>Designate State Public Information Officers in all administrative units </a:t>
            </a:r>
          </a:p>
          <a:p>
            <a:pPr algn="just"/>
            <a:r>
              <a:rPr lang="en-US" sz="3200" dirty="0">
                <a:solidFill>
                  <a:schemeClr val="tx1">
                    <a:lumMod val="75000"/>
                    <a:lumOff val="25000"/>
                  </a:schemeClr>
                </a:solidFill>
              </a:rPr>
              <a:t>Designate Asst. State Public Information Officers in all administrative units </a:t>
            </a:r>
          </a:p>
          <a:p>
            <a:pPr algn="just"/>
            <a:r>
              <a:rPr lang="en-US" sz="3200" dirty="0">
                <a:solidFill>
                  <a:srgbClr val="0070C0"/>
                </a:solidFill>
              </a:rPr>
              <a:t>Transfer of Application </a:t>
            </a:r>
          </a:p>
          <a:p>
            <a:pPr algn="just"/>
            <a:r>
              <a:rPr lang="en-US" sz="3200" dirty="0">
                <a:solidFill>
                  <a:schemeClr val="tx1">
                    <a:lumMod val="75000"/>
                    <a:lumOff val="25000"/>
                  </a:schemeClr>
                </a:solidFill>
              </a:rPr>
              <a:t>If the application pertains to other PA transfer the same and intimate the applicant within 5 days</a:t>
            </a:r>
          </a:p>
        </p:txBody>
      </p:sp>
      <p:pic>
        <p:nvPicPr>
          <p:cNvPr id="4" name="Picture 3">
            <a:extLst>
              <a:ext uri="{FF2B5EF4-FFF2-40B4-BE49-F238E27FC236}">
                <a16:creationId xmlns:a16="http://schemas.microsoft.com/office/drawing/2014/main" id="{EF8E8733-6AB9-BBA7-CF51-39F21E288E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21586" y="340467"/>
            <a:ext cx="2723745" cy="1527243"/>
          </a:xfrm>
          <a:prstGeom prst="rect">
            <a:avLst/>
          </a:prstGeom>
        </p:spPr>
      </p:pic>
    </p:spTree>
    <p:extLst>
      <p:ext uri="{BB962C8B-B14F-4D97-AF65-F5344CB8AC3E}">
        <p14:creationId xmlns:p14="http://schemas.microsoft.com/office/powerpoint/2010/main" val="268188990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3FE50-7CC5-C44C-3420-D438A47F56C6}"/>
              </a:ext>
            </a:extLst>
          </p:cNvPr>
          <p:cNvSpPr>
            <a:spLocks noGrp="1"/>
          </p:cNvSpPr>
          <p:nvPr>
            <p:ph type="title"/>
          </p:nvPr>
        </p:nvSpPr>
        <p:spPr>
          <a:xfrm>
            <a:off x="204187" y="79899"/>
            <a:ext cx="11532094" cy="1719718"/>
          </a:xfrm>
        </p:spPr>
        <p:txBody>
          <a:bodyPr>
            <a:normAutofit/>
          </a:bodyPr>
          <a:lstStyle/>
          <a:p>
            <a:r>
              <a:rPr lang="en-US" sz="3200" b="1" dirty="0">
                <a:solidFill>
                  <a:srgbClr val="0070C0"/>
                </a:solidFill>
                <a:latin typeface="+mn-lt"/>
              </a:rPr>
              <a:t>                                                                                                 </a:t>
            </a:r>
            <a:r>
              <a:rPr lang="en-US" sz="3200" dirty="0">
                <a:solidFill>
                  <a:srgbClr val="0070C0"/>
                </a:solidFill>
                <a:latin typeface="+mn-lt"/>
              </a:rPr>
              <a:t>Continue……</a:t>
            </a:r>
          </a:p>
        </p:txBody>
      </p:sp>
      <p:sp>
        <p:nvSpPr>
          <p:cNvPr id="3" name="Content Placeholder 2">
            <a:extLst>
              <a:ext uri="{FF2B5EF4-FFF2-40B4-BE49-F238E27FC236}">
                <a16:creationId xmlns:a16="http://schemas.microsoft.com/office/drawing/2014/main" id="{92A0B5FE-0835-9371-FD48-5431129FAA56}"/>
              </a:ext>
            </a:extLst>
          </p:cNvPr>
          <p:cNvSpPr>
            <a:spLocks noGrp="1"/>
          </p:cNvSpPr>
          <p:nvPr>
            <p:ph idx="1"/>
          </p:nvPr>
        </p:nvSpPr>
        <p:spPr>
          <a:xfrm>
            <a:off x="204187" y="1799617"/>
            <a:ext cx="11783628" cy="4870669"/>
          </a:xfrm>
        </p:spPr>
        <p:txBody>
          <a:bodyPr>
            <a:noAutofit/>
          </a:bodyPr>
          <a:lstStyle/>
          <a:p>
            <a:pPr marL="0" indent="0">
              <a:buNone/>
            </a:pPr>
            <a:r>
              <a:rPr lang="en-US" sz="3200" dirty="0">
                <a:solidFill>
                  <a:srgbClr val="0070C0"/>
                </a:solidFill>
              </a:rPr>
              <a:t>Shall dispose the request:</a:t>
            </a:r>
          </a:p>
          <a:p>
            <a:r>
              <a:rPr lang="en-US" sz="3200" dirty="0"/>
              <a:t> </a:t>
            </a:r>
            <a:r>
              <a:rPr lang="en-US" sz="3200" dirty="0">
                <a:solidFill>
                  <a:schemeClr val="tx1">
                    <a:lumMod val="75000"/>
                    <a:lumOff val="25000"/>
                  </a:schemeClr>
                </a:solidFill>
              </a:rPr>
              <a:t>With in 30 days in general cases </a:t>
            </a:r>
          </a:p>
          <a:p>
            <a:r>
              <a:rPr lang="en-US" sz="3200" dirty="0">
                <a:solidFill>
                  <a:schemeClr val="tx1">
                    <a:lumMod val="75000"/>
                    <a:lumOff val="25000"/>
                  </a:schemeClr>
                </a:solidFill>
              </a:rPr>
              <a:t> With in 48 hours, where the information sought for concerns the life or liberty of a person</a:t>
            </a:r>
          </a:p>
          <a:p>
            <a:pPr marL="0" indent="0">
              <a:buNone/>
            </a:pPr>
            <a:r>
              <a:rPr lang="en-US" sz="3200" dirty="0">
                <a:solidFill>
                  <a:srgbClr val="0070C0"/>
                </a:solidFill>
              </a:rPr>
              <a:t>Third Party Information:</a:t>
            </a:r>
          </a:p>
          <a:p>
            <a:r>
              <a:rPr lang="en-US" sz="3200" dirty="0">
                <a:solidFill>
                  <a:schemeClr val="tx1">
                    <a:lumMod val="75000"/>
                    <a:lumOff val="25000"/>
                  </a:schemeClr>
                </a:solidFill>
              </a:rPr>
              <a:t> If the information requested pertains to third party, PIO shall give a written notice to the third party with in 5 days.  </a:t>
            </a:r>
          </a:p>
          <a:p>
            <a:r>
              <a:rPr lang="en-US" sz="3200" dirty="0">
                <a:solidFill>
                  <a:schemeClr val="tx1">
                    <a:lumMod val="75000"/>
                    <a:lumOff val="25000"/>
                  </a:schemeClr>
                </a:solidFill>
              </a:rPr>
              <a:t>The third party must be given a chance to make a representation with in 10 days. </a:t>
            </a:r>
          </a:p>
          <a:p>
            <a:pPr marL="0" indent="0">
              <a:buNone/>
            </a:pPr>
            <a:r>
              <a:rPr lang="en-US" sz="3200" dirty="0">
                <a:solidFill>
                  <a:schemeClr val="tx1">
                    <a:lumMod val="75000"/>
                    <a:lumOff val="25000"/>
                  </a:schemeClr>
                </a:solidFill>
              </a:rPr>
              <a:t> </a:t>
            </a:r>
          </a:p>
        </p:txBody>
      </p:sp>
      <p:pic>
        <p:nvPicPr>
          <p:cNvPr id="4" name="Picture 3">
            <a:extLst>
              <a:ext uri="{FF2B5EF4-FFF2-40B4-BE49-F238E27FC236}">
                <a16:creationId xmlns:a16="http://schemas.microsoft.com/office/drawing/2014/main" id="{2A232938-0B8E-E6E4-E31E-4F9BDBE5BF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44589" y="187714"/>
            <a:ext cx="2371171" cy="1504088"/>
          </a:xfrm>
          <a:prstGeom prst="rect">
            <a:avLst/>
          </a:prstGeom>
        </p:spPr>
      </p:pic>
    </p:spTree>
    <p:extLst>
      <p:ext uri="{BB962C8B-B14F-4D97-AF65-F5344CB8AC3E}">
        <p14:creationId xmlns:p14="http://schemas.microsoft.com/office/powerpoint/2010/main" val="339658959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 name="Title 1">
            <a:extLst>
              <a:ext uri="{FF2B5EF4-FFF2-40B4-BE49-F238E27FC236}">
                <a16:creationId xmlns:a16="http://schemas.microsoft.com/office/drawing/2014/main" id="{5A5CDC4E-31B6-D926-4C74-2B9B045DD63D}"/>
              </a:ext>
            </a:extLst>
          </p:cNvPr>
          <p:cNvSpPr>
            <a:spLocks noGrp="1"/>
          </p:cNvSpPr>
          <p:nvPr>
            <p:ph type="title"/>
          </p:nvPr>
        </p:nvSpPr>
        <p:spPr>
          <a:xfrm>
            <a:off x="838200" y="1770995"/>
            <a:ext cx="10515600" cy="3524435"/>
          </a:xfrm>
        </p:spPr>
        <p:txBody>
          <a:bodyPr>
            <a:normAutofit/>
          </a:bodyPr>
          <a:lstStyle/>
          <a:p>
            <a:r>
              <a:rPr lang="en-US" sz="8800" dirty="0"/>
              <a:t>       </a:t>
            </a:r>
            <a:r>
              <a:rPr lang="en-US" sz="8800" dirty="0">
                <a:solidFill>
                  <a:srgbClr val="0070C0"/>
                </a:solidFill>
              </a:rPr>
              <a:t>THANK YOU</a:t>
            </a:r>
          </a:p>
        </p:txBody>
      </p:sp>
    </p:spTree>
    <p:extLst>
      <p:ext uri="{BB962C8B-B14F-4D97-AF65-F5344CB8AC3E}">
        <p14:creationId xmlns:p14="http://schemas.microsoft.com/office/powerpoint/2010/main" val="765728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625448-0C63-F9FC-B9C4-BFF53422B38E}"/>
              </a:ext>
            </a:extLst>
          </p:cNvPr>
          <p:cNvSpPr>
            <a:spLocks noGrp="1"/>
          </p:cNvSpPr>
          <p:nvPr>
            <p:ph type="title"/>
          </p:nvPr>
        </p:nvSpPr>
        <p:spPr>
          <a:xfrm>
            <a:off x="838200" y="515565"/>
            <a:ext cx="10515600" cy="1157592"/>
          </a:xfrm>
        </p:spPr>
        <p:txBody>
          <a:bodyPr>
            <a:normAutofit/>
          </a:bodyPr>
          <a:lstStyle/>
          <a:p>
            <a:r>
              <a:rPr lang="en-US" dirty="0">
                <a:solidFill>
                  <a:srgbClr val="002060"/>
                </a:solidFill>
              </a:rPr>
              <a:t>                                     </a:t>
            </a:r>
            <a:r>
              <a:rPr lang="en-US" dirty="0">
                <a:solidFill>
                  <a:srgbClr val="0070C0"/>
                </a:solidFill>
              </a:rPr>
              <a:t>Chapter I: Preliminary</a:t>
            </a:r>
          </a:p>
        </p:txBody>
      </p:sp>
      <p:sp>
        <p:nvSpPr>
          <p:cNvPr id="3" name="Content Placeholder 2">
            <a:extLst>
              <a:ext uri="{FF2B5EF4-FFF2-40B4-BE49-F238E27FC236}">
                <a16:creationId xmlns:a16="http://schemas.microsoft.com/office/drawing/2014/main" id="{7DF28BFC-C068-AE64-D163-B4F95AA535EB}"/>
              </a:ext>
            </a:extLst>
          </p:cNvPr>
          <p:cNvSpPr>
            <a:spLocks noGrp="1"/>
          </p:cNvSpPr>
          <p:nvPr>
            <p:ph idx="1"/>
          </p:nvPr>
        </p:nvSpPr>
        <p:spPr>
          <a:xfrm>
            <a:off x="213360" y="2052537"/>
            <a:ext cx="11839209" cy="4641226"/>
          </a:xfrm>
        </p:spPr>
        <p:txBody>
          <a:bodyPr>
            <a:normAutofit/>
          </a:bodyPr>
          <a:lstStyle/>
          <a:p>
            <a:pPr marL="0" indent="0" algn="just">
              <a:buNone/>
            </a:pPr>
            <a:r>
              <a:rPr lang="en-US" sz="3200" dirty="0">
                <a:solidFill>
                  <a:srgbClr val="0070C0"/>
                </a:solidFill>
              </a:rPr>
              <a:t>Preliminary have two Sections   </a:t>
            </a:r>
          </a:p>
          <a:p>
            <a:pPr marL="0" indent="0" algn="just">
              <a:buNone/>
            </a:pPr>
            <a:r>
              <a:rPr lang="en-US" sz="3200" dirty="0">
                <a:solidFill>
                  <a:srgbClr val="0070C0"/>
                </a:solidFill>
              </a:rPr>
              <a:t>         </a:t>
            </a:r>
            <a:r>
              <a:rPr lang="en-US" sz="3200" dirty="0" err="1">
                <a:solidFill>
                  <a:srgbClr val="0070C0"/>
                </a:solidFill>
              </a:rPr>
              <a:t>i</a:t>
            </a:r>
            <a:r>
              <a:rPr lang="en-US" sz="3200" dirty="0">
                <a:solidFill>
                  <a:srgbClr val="0070C0"/>
                </a:solidFill>
              </a:rPr>
              <a:t>.  Short title, extent and commencement</a:t>
            </a:r>
          </a:p>
          <a:p>
            <a:pPr marL="0" indent="0" algn="just">
              <a:buNone/>
            </a:pPr>
            <a:r>
              <a:rPr lang="en-US" sz="3200" dirty="0">
                <a:solidFill>
                  <a:srgbClr val="0070C0"/>
                </a:solidFill>
              </a:rPr>
              <a:t>         ii. Definitions.</a:t>
            </a:r>
          </a:p>
          <a:p>
            <a:pPr marL="0" indent="0" algn="just">
              <a:buNone/>
            </a:pPr>
            <a:r>
              <a:rPr lang="en-US" sz="3200" dirty="0">
                <a:solidFill>
                  <a:srgbClr val="0070C0"/>
                </a:solidFill>
              </a:rPr>
              <a:t> Short title, extent and commencement </a:t>
            </a:r>
          </a:p>
          <a:p>
            <a:pPr marL="0" indent="0" algn="just">
              <a:buNone/>
            </a:pPr>
            <a:r>
              <a:rPr lang="en-US" sz="3200" dirty="0"/>
              <a:t>This Act may be called the Right to Information Act, 2005. and              extends to the whole of India </a:t>
            </a:r>
            <a:r>
              <a:rPr lang="en-US" sz="3200" dirty="0">
                <a:solidFill>
                  <a:srgbClr val="0070C0"/>
                </a:solidFill>
              </a:rPr>
              <a:t>except the State of Jammu and Kashmir </a:t>
            </a:r>
            <a:r>
              <a:rPr lang="en-US" sz="3200" dirty="0"/>
              <a:t>but The words "</a:t>
            </a:r>
            <a:r>
              <a:rPr lang="en-US" sz="3200" dirty="0">
                <a:solidFill>
                  <a:srgbClr val="0070C0"/>
                </a:solidFill>
              </a:rPr>
              <a:t>except the State of Jammu and Kashmir" omitted </a:t>
            </a:r>
            <a:r>
              <a:rPr lang="en-US" sz="3200" dirty="0"/>
              <a:t>by Act 34 of 2019, s. 95 and the Fifth Schedule (w.e.f. 3 1-10-2019). </a:t>
            </a:r>
          </a:p>
          <a:p>
            <a:pPr marL="0" indent="0" algn="just">
              <a:buNone/>
            </a:pPr>
            <a:endParaRPr lang="en-US" sz="3200" dirty="0">
              <a:solidFill>
                <a:srgbClr val="FF0000"/>
              </a:solidFill>
            </a:endParaRPr>
          </a:p>
          <a:p>
            <a:pPr marL="0" indent="0">
              <a:buNone/>
            </a:pPr>
            <a:endParaRPr lang="en-US" sz="3200" b="1" dirty="0">
              <a:solidFill>
                <a:srgbClr val="FF0000"/>
              </a:solidFill>
            </a:endParaRPr>
          </a:p>
          <a:p>
            <a:pPr marL="0" indent="0">
              <a:buNone/>
            </a:pPr>
            <a:endParaRPr lang="en-US" b="1" dirty="0">
              <a:solidFill>
                <a:schemeClr val="accent1"/>
              </a:solidFill>
            </a:endParaRPr>
          </a:p>
          <a:p>
            <a:pPr marL="0" indent="0">
              <a:buNone/>
            </a:pPr>
            <a:endParaRPr lang="en-US" dirty="0"/>
          </a:p>
          <a:p>
            <a:pPr marL="0" indent="0">
              <a:buNone/>
            </a:pPr>
            <a:endParaRPr lang="en-US" dirty="0"/>
          </a:p>
        </p:txBody>
      </p:sp>
      <p:pic>
        <p:nvPicPr>
          <p:cNvPr id="5" name="Picture 4">
            <a:extLst>
              <a:ext uri="{FF2B5EF4-FFF2-40B4-BE49-F238E27FC236}">
                <a16:creationId xmlns:a16="http://schemas.microsoft.com/office/drawing/2014/main" id="{6BBE9599-9B59-62E6-5161-7EB2353861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1" y="426719"/>
            <a:ext cx="2656840" cy="1382625"/>
          </a:xfrm>
          <a:prstGeom prst="rect">
            <a:avLst/>
          </a:prstGeom>
        </p:spPr>
      </p:pic>
    </p:spTree>
    <p:extLst>
      <p:ext uri="{BB962C8B-B14F-4D97-AF65-F5344CB8AC3E}">
        <p14:creationId xmlns:p14="http://schemas.microsoft.com/office/powerpoint/2010/main" val="10247746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D7F98-9D44-B553-16ED-4A5AEDC2A6E2}"/>
              </a:ext>
            </a:extLst>
          </p:cNvPr>
          <p:cNvSpPr>
            <a:spLocks noGrp="1"/>
          </p:cNvSpPr>
          <p:nvPr>
            <p:ph type="title"/>
          </p:nvPr>
        </p:nvSpPr>
        <p:spPr>
          <a:xfrm>
            <a:off x="838200" y="207453"/>
            <a:ext cx="10515600" cy="1922904"/>
          </a:xfrm>
        </p:spPr>
        <p:txBody>
          <a:bodyPr>
            <a:normAutofit/>
          </a:bodyPr>
          <a:lstStyle/>
          <a:p>
            <a:r>
              <a:rPr lang="en-US" sz="4000" dirty="0">
                <a:solidFill>
                  <a:schemeClr val="accent1"/>
                </a:solidFill>
              </a:rPr>
              <a:t>                                                                   </a:t>
            </a:r>
            <a:r>
              <a:rPr lang="en-US" sz="4000" dirty="0">
                <a:solidFill>
                  <a:schemeClr val="accent1"/>
                </a:solidFill>
                <a:latin typeface="+mn-lt"/>
              </a:rPr>
              <a:t>Definitions</a:t>
            </a:r>
            <a:br>
              <a:rPr lang="en-US" sz="4000" dirty="0">
                <a:solidFill>
                  <a:schemeClr val="accent1"/>
                </a:solidFill>
                <a:latin typeface="+mn-lt"/>
              </a:rPr>
            </a:br>
            <a:endParaRPr lang="en-US" sz="4000" dirty="0">
              <a:latin typeface="+mn-lt"/>
            </a:endParaRPr>
          </a:p>
        </p:txBody>
      </p:sp>
      <p:sp>
        <p:nvSpPr>
          <p:cNvPr id="3" name="Content Placeholder 2">
            <a:extLst>
              <a:ext uri="{FF2B5EF4-FFF2-40B4-BE49-F238E27FC236}">
                <a16:creationId xmlns:a16="http://schemas.microsoft.com/office/drawing/2014/main" id="{24FB1BA9-6B5F-880F-CF15-81879C26DCCC}"/>
              </a:ext>
            </a:extLst>
          </p:cNvPr>
          <p:cNvSpPr>
            <a:spLocks noGrp="1"/>
          </p:cNvSpPr>
          <p:nvPr>
            <p:ph idx="1"/>
          </p:nvPr>
        </p:nvSpPr>
        <p:spPr>
          <a:xfrm>
            <a:off x="700391" y="2412459"/>
            <a:ext cx="11060349" cy="4238087"/>
          </a:xfrm>
        </p:spPr>
        <p:txBody>
          <a:bodyPr/>
          <a:lstStyle/>
          <a:p>
            <a:pPr marL="0" indent="0" algn="just">
              <a:buNone/>
            </a:pPr>
            <a:r>
              <a:rPr lang="en-US" b="1" dirty="0">
                <a:solidFill>
                  <a:schemeClr val="accent1"/>
                </a:solidFill>
              </a:rPr>
              <a:t> </a:t>
            </a:r>
            <a:r>
              <a:rPr lang="en-US" sz="3200" dirty="0">
                <a:solidFill>
                  <a:srgbClr val="0070C0"/>
                </a:solidFill>
              </a:rPr>
              <a:t>appropriate Government: </a:t>
            </a:r>
          </a:p>
          <a:p>
            <a:pPr marL="0" indent="0" algn="just">
              <a:buNone/>
            </a:pPr>
            <a:r>
              <a:rPr lang="en-US" sz="3200" dirty="0"/>
              <a:t>"</a:t>
            </a:r>
            <a:r>
              <a:rPr lang="en-US" sz="3200" dirty="0">
                <a:solidFill>
                  <a:schemeClr val="tx1">
                    <a:lumMod val="75000"/>
                    <a:lumOff val="25000"/>
                  </a:schemeClr>
                </a:solidFill>
              </a:rPr>
              <a:t>means in relation to a public authority which is established, constituted, owned, controlled or substantially financed by funds provided directly or indirectly-</a:t>
            </a:r>
          </a:p>
          <a:p>
            <a:pPr algn="just"/>
            <a:r>
              <a:rPr lang="en-US" sz="3200" dirty="0">
                <a:solidFill>
                  <a:schemeClr val="tx1">
                    <a:lumMod val="75000"/>
                    <a:lumOff val="25000"/>
                  </a:schemeClr>
                </a:solidFill>
              </a:rPr>
              <a:t>by the Central Government or the Union territory administration, the Central Government;</a:t>
            </a:r>
          </a:p>
          <a:p>
            <a:pPr algn="just"/>
            <a:r>
              <a:rPr lang="en-US" sz="3200" dirty="0">
                <a:solidFill>
                  <a:schemeClr val="tx1">
                    <a:lumMod val="75000"/>
                    <a:lumOff val="25000"/>
                  </a:schemeClr>
                </a:solidFill>
              </a:rPr>
              <a:t>by the State Government</a:t>
            </a:r>
          </a:p>
        </p:txBody>
      </p:sp>
      <p:pic>
        <p:nvPicPr>
          <p:cNvPr id="4" name="Picture 3">
            <a:extLst>
              <a:ext uri="{FF2B5EF4-FFF2-40B4-BE49-F238E27FC236}">
                <a16:creationId xmlns:a16="http://schemas.microsoft.com/office/drawing/2014/main" id="{F18D0E2B-9483-CDEC-BAFE-95C62E8CF7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223735"/>
            <a:ext cx="2673485" cy="1585609"/>
          </a:xfrm>
          <a:prstGeom prst="rect">
            <a:avLst/>
          </a:prstGeom>
        </p:spPr>
      </p:pic>
    </p:spTree>
    <p:extLst>
      <p:ext uri="{BB962C8B-B14F-4D97-AF65-F5344CB8AC3E}">
        <p14:creationId xmlns:p14="http://schemas.microsoft.com/office/powerpoint/2010/main" val="277347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0BC39-7C59-0598-69C6-96ED8681A860}"/>
              </a:ext>
            </a:extLst>
          </p:cNvPr>
          <p:cNvSpPr>
            <a:spLocks noGrp="1"/>
          </p:cNvSpPr>
          <p:nvPr>
            <p:ph type="title"/>
          </p:nvPr>
        </p:nvSpPr>
        <p:spPr>
          <a:xfrm>
            <a:off x="535021" y="345440"/>
            <a:ext cx="11254901" cy="1439694"/>
          </a:xfrm>
        </p:spPr>
        <p:txBody>
          <a:bodyPr>
            <a:normAutofit fontScale="90000"/>
          </a:bodyPr>
          <a:lstStyle/>
          <a:p>
            <a:r>
              <a:rPr lang="en-US" sz="3200" b="1" dirty="0">
                <a:solidFill>
                  <a:srgbClr val="FF0000"/>
                </a:solidFill>
                <a:latin typeface="+mn-lt"/>
              </a:rPr>
              <a:t>                                                                                                    </a:t>
            </a:r>
            <a:r>
              <a:rPr lang="en-US" sz="4000" dirty="0">
                <a:solidFill>
                  <a:schemeClr val="accent1"/>
                </a:solidFill>
                <a:latin typeface="+mn-lt"/>
              </a:rPr>
              <a:t>Definitions:</a:t>
            </a:r>
            <a:br>
              <a:rPr lang="en-US" sz="4000" dirty="0">
                <a:solidFill>
                  <a:schemeClr val="accent1"/>
                </a:solidFill>
                <a:latin typeface="+mn-lt"/>
              </a:rPr>
            </a:br>
            <a:br>
              <a:rPr lang="en-US" sz="3200" dirty="0">
                <a:solidFill>
                  <a:schemeClr val="accent1"/>
                </a:solidFill>
              </a:rPr>
            </a:br>
            <a:endParaRPr lang="en-US" sz="3200" dirty="0">
              <a:solidFill>
                <a:srgbClr val="0070C0"/>
              </a:solidFill>
              <a:latin typeface="+mn-lt"/>
            </a:endParaRPr>
          </a:p>
        </p:txBody>
      </p:sp>
      <p:sp>
        <p:nvSpPr>
          <p:cNvPr id="3" name="Content Placeholder 2">
            <a:extLst>
              <a:ext uri="{FF2B5EF4-FFF2-40B4-BE49-F238E27FC236}">
                <a16:creationId xmlns:a16="http://schemas.microsoft.com/office/drawing/2014/main" id="{1ACB4813-F71E-2212-1938-7D439F6DDC10}"/>
              </a:ext>
            </a:extLst>
          </p:cNvPr>
          <p:cNvSpPr>
            <a:spLocks noGrp="1"/>
          </p:cNvSpPr>
          <p:nvPr>
            <p:ph idx="1"/>
          </p:nvPr>
        </p:nvSpPr>
        <p:spPr>
          <a:xfrm>
            <a:off x="175098" y="1926294"/>
            <a:ext cx="11877472" cy="4727426"/>
          </a:xfrm>
        </p:spPr>
        <p:txBody>
          <a:bodyPr>
            <a:normAutofit/>
          </a:bodyPr>
          <a:lstStyle/>
          <a:p>
            <a:pPr marL="0" indent="0" algn="just">
              <a:buNone/>
            </a:pPr>
            <a:r>
              <a:rPr lang="en-US" b="1" dirty="0">
                <a:solidFill>
                  <a:srgbClr val="FF0000"/>
                </a:solidFill>
              </a:rPr>
              <a:t> </a:t>
            </a:r>
            <a:r>
              <a:rPr lang="en-US" sz="3200" dirty="0">
                <a:solidFill>
                  <a:srgbClr val="0070C0"/>
                </a:solidFill>
              </a:rPr>
              <a:t>"Central Information Commission“: </a:t>
            </a:r>
          </a:p>
          <a:p>
            <a:pPr algn="just"/>
            <a:r>
              <a:rPr lang="en-US" sz="3200" dirty="0"/>
              <a:t>means the Central Information Commission constituted under sub-section (1) of section12</a:t>
            </a:r>
          </a:p>
          <a:p>
            <a:pPr marL="0" indent="0" algn="just">
              <a:buNone/>
            </a:pPr>
            <a:r>
              <a:rPr lang="en-US" sz="3200" dirty="0"/>
              <a:t> </a:t>
            </a:r>
            <a:r>
              <a:rPr lang="en-US" sz="3200" dirty="0">
                <a:solidFill>
                  <a:srgbClr val="0070C0"/>
                </a:solidFill>
              </a:rPr>
              <a:t>Central Public Information Officer" </a:t>
            </a:r>
          </a:p>
          <a:p>
            <a:pPr algn="just"/>
            <a:r>
              <a:rPr lang="en-US" sz="3200" dirty="0"/>
              <a:t>means the Central Public Information Officer designated under and includes a Central Assistant Public Information Officer</a:t>
            </a:r>
          </a:p>
          <a:p>
            <a:pPr marL="0" indent="0">
              <a:buNone/>
            </a:pPr>
            <a:r>
              <a:rPr lang="en-US" sz="3200" dirty="0">
                <a:solidFill>
                  <a:srgbClr val="0070C0"/>
                </a:solidFill>
              </a:rPr>
              <a:t>“Chief Information Commissioner" and "Information Commissioner "    </a:t>
            </a:r>
          </a:p>
          <a:p>
            <a:pPr algn="just"/>
            <a:r>
              <a:rPr lang="en-US" sz="3200" dirty="0"/>
              <a:t>means the Chief Information Commissioner and Information Commissioner appointed under sub-section(3) of section 12</a:t>
            </a:r>
            <a:endParaRPr lang="en-US" sz="3200" dirty="0">
              <a:solidFill>
                <a:srgbClr val="FF0000"/>
              </a:solidFill>
            </a:endParaRPr>
          </a:p>
        </p:txBody>
      </p:sp>
      <p:pic>
        <p:nvPicPr>
          <p:cNvPr id="4" name="Picture 3">
            <a:extLst>
              <a:ext uri="{FF2B5EF4-FFF2-40B4-BE49-F238E27FC236}">
                <a16:creationId xmlns:a16="http://schemas.microsoft.com/office/drawing/2014/main" id="{2919AE26-084C-5C49-29F3-9AA53FCE2A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5021" y="132080"/>
            <a:ext cx="2604420" cy="1307614"/>
          </a:xfrm>
          <a:prstGeom prst="rect">
            <a:avLst/>
          </a:prstGeom>
        </p:spPr>
      </p:pic>
    </p:spTree>
    <p:extLst>
      <p:ext uri="{BB962C8B-B14F-4D97-AF65-F5344CB8AC3E}">
        <p14:creationId xmlns:p14="http://schemas.microsoft.com/office/powerpoint/2010/main" val="2013470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324F5-0924-80D2-B246-1A7924CB60BA}"/>
              </a:ext>
            </a:extLst>
          </p:cNvPr>
          <p:cNvSpPr>
            <a:spLocks noGrp="1"/>
          </p:cNvSpPr>
          <p:nvPr>
            <p:ph type="title"/>
          </p:nvPr>
        </p:nvSpPr>
        <p:spPr>
          <a:xfrm>
            <a:off x="398834" y="237786"/>
            <a:ext cx="10954966" cy="1240819"/>
          </a:xfrm>
        </p:spPr>
        <p:txBody>
          <a:bodyPr>
            <a:normAutofit fontScale="90000"/>
          </a:bodyPr>
          <a:lstStyle/>
          <a:p>
            <a:r>
              <a:rPr lang="en-US" sz="3200" dirty="0">
                <a:solidFill>
                  <a:srgbClr val="0070C0"/>
                </a:solidFill>
              </a:rPr>
              <a:t>  </a:t>
            </a:r>
            <a:r>
              <a:rPr lang="en-US" sz="3600" b="1" dirty="0">
                <a:solidFill>
                  <a:srgbClr val="0070C0"/>
                </a:solidFill>
              </a:rPr>
              <a:t>                                                                            </a:t>
            </a:r>
            <a:r>
              <a:rPr lang="en-US" sz="2800" b="1" dirty="0">
                <a:solidFill>
                  <a:srgbClr val="FF0000"/>
                </a:solidFill>
              </a:rPr>
              <a:t>         </a:t>
            </a:r>
            <a:r>
              <a:rPr lang="en-US" dirty="0">
                <a:solidFill>
                  <a:schemeClr val="accent1"/>
                </a:solidFill>
                <a:latin typeface="+mn-lt"/>
              </a:rPr>
              <a:t>Definitions:</a:t>
            </a:r>
            <a:br>
              <a:rPr lang="en-US" dirty="0">
                <a:solidFill>
                  <a:schemeClr val="accent1"/>
                </a:solidFill>
                <a:latin typeface="+mn-lt"/>
              </a:rPr>
            </a:br>
            <a:br>
              <a:rPr lang="en-US" sz="2800" dirty="0">
                <a:solidFill>
                  <a:schemeClr val="accent1"/>
                </a:solidFill>
              </a:rPr>
            </a:br>
            <a:r>
              <a:rPr lang="en-US" sz="3600" b="1" dirty="0">
                <a:solidFill>
                  <a:srgbClr val="0070C0"/>
                </a:solidFill>
              </a:rPr>
              <a:t> </a:t>
            </a:r>
            <a:endParaRPr lang="en-US" sz="3200" b="1" dirty="0">
              <a:solidFill>
                <a:srgbClr val="0070C0"/>
              </a:solidFill>
            </a:endParaRPr>
          </a:p>
        </p:txBody>
      </p:sp>
      <p:sp>
        <p:nvSpPr>
          <p:cNvPr id="3" name="Content Placeholder 2">
            <a:extLst>
              <a:ext uri="{FF2B5EF4-FFF2-40B4-BE49-F238E27FC236}">
                <a16:creationId xmlns:a16="http://schemas.microsoft.com/office/drawing/2014/main" id="{A9408DEF-EF4E-A1EF-DF5B-990AE6184CD0}"/>
              </a:ext>
            </a:extLst>
          </p:cNvPr>
          <p:cNvSpPr>
            <a:spLocks noGrp="1"/>
          </p:cNvSpPr>
          <p:nvPr>
            <p:ph idx="1"/>
          </p:nvPr>
        </p:nvSpPr>
        <p:spPr>
          <a:xfrm>
            <a:off x="204281" y="1634246"/>
            <a:ext cx="11838562" cy="5123169"/>
          </a:xfrm>
        </p:spPr>
        <p:txBody>
          <a:bodyPr>
            <a:normAutofit fontScale="92500" lnSpcReduction="10000"/>
          </a:bodyPr>
          <a:lstStyle/>
          <a:p>
            <a:pPr marL="0" indent="0">
              <a:buNone/>
            </a:pPr>
            <a:r>
              <a:rPr lang="en-US" dirty="0">
                <a:solidFill>
                  <a:srgbClr val="FF0000"/>
                </a:solidFill>
              </a:rPr>
              <a:t> </a:t>
            </a:r>
            <a:r>
              <a:rPr lang="en-US" sz="3900" dirty="0">
                <a:solidFill>
                  <a:srgbClr val="0070C0"/>
                </a:solidFill>
              </a:rPr>
              <a:t>“</a:t>
            </a:r>
            <a:r>
              <a:rPr lang="en-US" sz="3600" dirty="0">
                <a:solidFill>
                  <a:srgbClr val="0070C0"/>
                </a:solidFill>
              </a:rPr>
              <a:t>Competent authority"</a:t>
            </a:r>
            <a:r>
              <a:rPr lang="en-US" sz="3600" dirty="0"/>
              <a:t> </a:t>
            </a:r>
            <a:r>
              <a:rPr lang="en-US" sz="3600" dirty="0">
                <a:solidFill>
                  <a:srgbClr val="0070C0"/>
                </a:solidFill>
              </a:rPr>
              <a:t>means</a:t>
            </a:r>
            <a:r>
              <a:rPr lang="en-US" sz="3600" dirty="0"/>
              <a:t>-</a:t>
            </a:r>
            <a:r>
              <a:rPr lang="en-US" sz="3600" dirty="0">
                <a:solidFill>
                  <a:srgbClr val="0070C0"/>
                </a:solidFill>
              </a:rPr>
              <a:t> </a:t>
            </a:r>
          </a:p>
          <a:p>
            <a:r>
              <a:rPr lang="en-US" sz="3500" dirty="0">
                <a:solidFill>
                  <a:schemeClr val="tx1">
                    <a:lumMod val="75000"/>
                    <a:lumOff val="25000"/>
                  </a:schemeClr>
                </a:solidFill>
              </a:rPr>
              <a:t>The Speaker in the case of the House of the People or the Legislative Assembly of a State or a Union territory having such Assembly and the Chairman in the case of the Council of States or Legislative Council of a State</a:t>
            </a:r>
          </a:p>
          <a:p>
            <a:pPr algn="just"/>
            <a:r>
              <a:rPr lang="en-US" sz="3500" dirty="0">
                <a:solidFill>
                  <a:schemeClr val="tx1">
                    <a:lumMod val="75000"/>
                    <a:lumOff val="25000"/>
                  </a:schemeClr>
                </a:solidFill>
              </a:rPr>
              <a:t>The Chief Justice of India in the case of the Supreme Court;</a:t>
            </a:r>
          </a:p>
          <a:p>
            <a:pPr algn="just"/>
            <a:r>
              <a:rPr lang="en-US" sz="3500" dirty="0">
                <a:solidFill>
                  <a:schemeClr val="tx1">
                    <a:lumMod val="75000"/>
                    <a:lumOff val="25000"/>
                  </a:schemeClr>
                </a:solidFill>
              </a:rPr>
              <a:t>The Chief Justice of the High Court in the case of a High Court;</a:t>
            </a:r>
          </a:p>
          <a:p>
            <a:r>
              <a:rPr lang="en-US" sz="3500" dirty="0">
                <a:solidFill>
                  <a:schemeClr val="tx1">
                    <a:lumMod val="75000"/>
                    <a:lumOff val="25000"/>
                  </a:schemeClr>
                </a:solidFill>
              </a:rPr>
              <a:t>The President or the Governor, as the case may be, in the case of other authorities established or constituted by or under the Constitution; </a:t>
            </a:r>
          </a:p>
          <a:p>
            <a:pPr algn="just"/>
            <a:r>
              <a:rPr lang="en-US" sz="3500" dirty="0">
                <a:solidFill>
                  <a:schemeClr val="tx1">
                    <a:lumMod val="75000"/>
                    <a:lumOff val="25000"/>
                  </a:schemeClr>
                </a:solidFill>
              </a:rPr>
              <a:t>The administrator appointed under article 239 of the Constitution</a:t>
            </a:r>
          </a:p>
        </p:txBody>
      </p:sp>
      <p:pic>
        <p:nvPicPr>
          <p:cNvPr id="4" name="Picture 3">
            <a:extLst>
              <a:ext uri="{FF2B5EF4-FFF2-40B4-BE49-F238E27FC236}">
                <a16:creationId xmlns:a16="http://schemas.microsoft.com/office/drawing/2014/main" id="{4EC2FA06-E4FC-5E22-7128-6999A3F86E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0"/>
            <a:ext cx="2162175" cy="1171574"/>
          </a:xfrm>
          <a:prstGeom prst="rect">
            <a:avLst/>
          </a:prstGeom>
        </p:spPr>
      </p:pic>
    </p:spTree>
    <p:extLst>
      <p:ext uri="{BB962C8B-B14F-4D97-AF65-F5344CB8AC3E}">
        <p14:creationId xmlns:p14="http://schemas.microsoft.com/office/powerpoint/2010/main" val="29902159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FF9C9-7C46-2408-1C7D-9E5ABB65E16F}"/>
              </a:ext>
            </a:extLst>
          </p:cNvPr>
          <p:cNvSpPr>
            <a:spLocks noGrp="1"/>
          </p:cNvSpPr>
          <p:nvPr>
            <p:ph type="title"/>
          </p:nvPr>
        </p:nvSpPr>
        <p:spPr>
          <a:xfrm>
            <a:off x="331514" y="182882"/>
            <a:ext cx="11458410" cy="1305452"/>
          </a:xfrm>
        </p:spPr>
        <p:txBody>
          <a:bodyPr>
            <a:normAutofit fontScale="90000"/>
          </a:bodyPr>
          <a:lstStyle/>
          <a:p>
            <a:r>
              <a:rPr lang="en-US" dirty="0">
                <a:solidFill>
                  <a:srgbClr val="FF0000"/>
                </a:solidFill>
                <a:latin typeface="+mn-lt"/>
              </a:rPr>
              <a:t> </a:t>
            </a:r>
            <a:r>
              <a:rPr lang="en-US" sz="4000" b="1" dirty="0">
                <a:solidFill>
                  <a:srgbClr val="FF0000"/>
                </a:solidFill>
                <a:latin typeface="+mn-lt"/>
              </a:rPr>
              <a:t>                                                      </a:t>
            </a:r>
            <a:r>
              <a:rPr lang="en-US" sz="3200" b="1" dirty="0">
                <a:solidFill>
                  <a:srgbClr val="FF0000"/>
                </a:solidFill>
                <a:latin typeface="+mn-lt"/>
              </a:rPr>
              <a:t>                                   </a:t>
            </a:r>
            <a:r>
              <a:rPr lang="en-US" sz="4000" dirty="0">
                <a:solidFill>
                  <a:schemeClr val="accent1"/>
                </a:solidFill>
                <a:latin typeface="+mn-lt"/>
              </a:rPr>
              <a:t>Definitions:</a:t>
            </a:r>
            <a:br>
              <a:rPr lang="en-US" sz="4000" dirty="0">
                <a:solidFill>
                  <a:schemeClr val="accent1"/>
                </a:solidFill>
                <a:latin typeface="+mn-lt"/>
              </a:rPr>
            </a:br>
            <a:br>
              <a:rPr lang="en-US" sz="3200" dirty="0">
                <a:solidFill>
                  <a:schemeClr val="accent1"/>
                </a:solidFill>
                <a:latin typeface="+mn-lt"/>
              </a:rPr>
            </a:br>
            <a:r>
              <a:rPr lang="en-US" sz="4000" b="1" dirty="0">
                <a:solidFill>
                  <a:srgbClr val="FF0000"/>
                </a:solidFill>
              </a:rPr>
              <a:t>                       </a:t>
            </a:r>
            <a:endParaRPr lang="en-US" sz="3200" dirty="0">
              <a:solidFill>
                <a:srgbClr val="0070C0"/>
              </a:solidFill>
              <a:latin typeface="+mn-lt"/>
            </a:endParaRPr>
          </a:p>
        </p:txBody>
      </p:sp>
      <p:sp>
        <p:nvSpPr>
          <p:cNvPr id="3" name="Content Placeholder 2">
            <a:extLst>
              <a:ext uri="{FF2B5EF4-FFF2-40B4-BE49-F238E27FC236}">
                <a16:creationId xmlns:a16="http://schemas.microsoft.com/office/drawing/2014/main" id="{29477A81-9B68-1833-1060-85AAE83568BE}"/>
              </a:ext>
            </a:extLst>
          </p:cNvPr>
          <p:cNvSpPr>
            <a:spLocks noGrp="1"/>
          </p:cNvSpPr>
          <p:nvPr>
            <p:ph idx="1"/>
          </p:nvPr>
        </p:nvSpPr>
        <p:spPr>
          <a:xfrm>
            <a:off x="331514" y="1566154"/>
            <a:ext cx="11205490" cy="5194570"/>
          </a:xfrm>
        </p:spPr>
        <p:txBody>
          <a:bodyPr>
            <a:normAutofit fontScale="70000" lnSpcReduction="20000"/>
          </a:bodyPr>
          <a:lstStyle/>
          <a:p>
            <a:pPr marL="0" indent="0">
              <a:buNone/>
            </a:pPr>
            <a:r>
              <a:rPr lang="en-US" sz="4600" dirty="0">
                <a:solidFill>
                  <a:srgbClr val="0070C0"/>
                </a:solidFill>
              </a:rPr>
              <a:t>"information" means :</a:t>
            </a:r>
          </a:p>
          <a:p>
            <a:pPr marL="0" indent="0">
              <a:buNone/>
            </a:pPr>
            <a:r>
              <a:rPr lang="en-US" sz="4600" dirty="0">
                <a:solidFill>
                  <a:srgbClr val="0070C0"/>
                </a:solidFill>
              </a:rPr>
              <a:t> Any material in any form- </a:t>
            </a:r>
          </a:p>
          <a:p>
            <a:r>
              <a:rPr lang="en-US" sz="4600" dirty="0">
                <a:solidFill>
                  <a:schemeClr val="tx1">
                    <a:lumMod val="75000"/>
                    <a:lumOff val="25000"/>
                  </a:schemeClr>
                </a:solidFill>
              </a:rPr>
              <a:t> including records,</a:t>
            </a:r>
          </a:p>
          <a:p>
            <a:r>
              <a:rPr lang="en-US" sz="4600" dirty="0">
                <a:solidFill>
                  <a:schemeClr val="tx1">
                    <a:lumMod val="75000"/>
                    <a:lumOff val="25000"/>
                  </a:schemeClr>
                </a:solidFill>
              </a:rPr>
              <a:t> documents</a:t>
            </a:r>
          </a:p>
          <a:p>
            <a:r>
              <a:rPr lang="en-US" sz="4600" dirty="0">
                <a:solidFill>
                  <a:schemeClr val="tx1">
                    <a:lumMod val="75000"/>
                    <a:lumOff val="25000"/>
                  </a:schemeClr>
                </a:solidFill>
              </a:rPr>
              <a:t> memos </a:t>
            </a:r>
          </a:p>
          <a:p>
            <a:r>
              <a:rPr lang="en-US" sz="4600" dirty="0">
                <a:solidFill>
                  <a:schemeClr val="tx1">
                    <a:lumMod val="75000"/>
                    <a:lumOff val="25000"/>
                  </a:schemeClr>
                </a:solidFill>
              </a:rPr>
              <a:t> e-mails </a:t>
            </a:r>
          </a:p>
          <a:p>
            <a:r>
              <a:rPr lang="en-US" sz="4600" dirty="0">
                <a:solidFill>
                  <a:schemeClr val="tx1">
                    <a:lumMod val="75000"/>
                    <a:lumOff val="25000"/>
                  </a:schemeClr>
                </a:solidFill>
              </a:rPr>
              <a:t> opinions</a:t>
            </a:r>
          </a:p>
          <a:p>
            <a:r>
              <a:rPr lang="en-US" sz="4600" dirty="0">
                <a:solidFill>
                  <a:schemeClr val="tx1">
                    <a:lumMod val="75000"/>
                    <a:lumOff val="25000"/>
                  </a:schemeClr>
                </a:solidFill>
              </a:rPr>
              <a:t> advices</a:t>
            </a:r>
          </a:p>
          <a:p>
            <a:r>
              <a:rPr lang="en-US" sz="4600" dirty="0">
                <a:solidFill>
                  <a:schemeClr val="tx1">
                    <a:lumMod val="75000"/>
                    <a:lumOff val="25000"/>
                  </a:schemeClr>
                </a:solidFill>
              </a:rPr>
              <a:t> press releases</a:t>
            </a:r>
          </a:p>
          <a:p>
            <a:r>
              <a:rPr lang="en-US" sz="4600" dirty="0">
                <a:solidFill>
                  <a:schemeClr val="tx1">
                    <a:lumMod val="75000"/>
                    <a:lumOff val="25000"/>
                  </a:schemeClr>
                </a:solidFill>
              </a:rPr>
              <a:t> circulars</a:t>
            </a:r>
          </a:p>
          <a:p>
            <a:r>
              <a:rPr lang="en-US" sz="4600" dirty="0">
                <a:solidFill>
                  <a:schemeClr val="tx1">
                    <a:lumMod val="75000"/>
                    <a:lumOff val="25000"/>
                  </a:schemeClr>
                </a:solidFill>
              </a:rPr>
              <a:t> orders</a:t>
            </a:r>
          </a:p>
          <a:p>
            <a:endParaRPr lang="en-US" dirty="0"/>
          </a:p>
          <a:p>
            <a:pPr marL="0" indent="0">
              <a:buNone/>
            </a:pPr>
            <a:endParaRPr lang="en-US" dirty="0"/>
          </a:p>
        </p:txBody>
      </p:sp>
      <p:pic>
        <p:nvPicPr>
          <p:cNvPr id="4" name="Picture 3">
            <a:extLst>
              <a:ext uri="{FF2B5EF4-FFF2-40B4-BE49-F238E27FC236}">
                <a16:creationId xmlns:a16="http://schemas.microsoft.com/office/drawing/2014/main" id="{65AF54BC-3099-8F6B-00F3-C979559AFC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3614" y="105062"/>
            <a:ext cx="2277354" cy="1122570"/>
          </a:xfrm>
          <a:prstGeom prst="rect">
            <a:avLst/>
          </a:prstGeom>
        </p:spPr>
      </p:pic>
    </p:spTree>
    <p:extLst>
      <p:ext uri="{BB962C8B-B14F-4D97-AF65-F5344CB8AC3E}">
        <p14:creationId xmlns:p14="http://schemas.microsoft.com/office/powerpoint/2010/main" val="34957683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4381</TotalTime>
  <Words>4296</Words>
  <Application>Microsoft Office PowerPoint</Application>
  <PresentationFormat>Widescreen</PresentationFormat>
  <Paragraphs>314</Paragraphs>
  <Slides>49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49</vt:i4>
      </vt:variant>
    </vt:vector>
  </HeadingPairs>
  <TitlesOfParts>
    <vt:vector size="55" baseType="lpstr">
      <vt:lpstr>Arial</vt:lpstr>
      <vt:lpstr>Arial Narrow</vt:lpstr>
      <vt:lpstr>Calibri</vt:lpstr>
      <vt:lpstr>Calibri Light</vt:lpstr>
      <vt:lpstr>Wingdings</vt:lpstr>
      <vt:lpstr>Office Theme</vt:lpstr>
      <vt:lpstr>Right to Information Act 2005</vt:lpstr>
      <vt:lpstr>                                                      RTI ACT 2005</vt:lpstr>
      <vt:lpstr>                                                       RTI ACT 2005</vt:lpstr>
      <vt:lpstr>                         Right to Information Total 06 Chapters                                                          and 31 Sections</vt:lpstr>
      <vt:lpstr>                                     Chapter I: Preliminary</vt:lpstr>
      <vt:lpstr>                                                                   Definitions </vt:lpstr>
      <vt:lpstr>                                                                                                    Definitions:  </vt:lpstr>
      <vt:lpstr>                                                                                       Definitions:   </vt:lpstr>
      <vt:lpstr>                                                                                          Definitions:                         </vt:lpstr>
      <vt:lpstr>                                                                                                Continue….. </vt:lpstr>
      <vt:lpstr>                                                                                               Definitions:  </vt:lpstr>
      <vt:lpstr>                                                                                                           Continue….  </vt:lpstr>
      <vt:lpstr>                                                                                                         Continue…  </vt:lpstr>
      <vt:lpstr>                                                                                             Definitions:  </vt:lpstr>
      <vt:lpstr>                                                                                  Definitions:  </vt:lpstr>
      <vt:lpstr>                                     Chapter 2: Right to Information and Obligation of                                          Public Authorities (Section 3 – Section 7) </vt:lpstr>
      <vt:lpstr>     </vt:lpstr>
      <vt:lpstr>                                                                                                   </vt:lpstr>
      <vt:lpstr>                                                                        </vt:lpstr>
      <vt:lpstr>                             Chapter 3  Central Information Commission</vt:lpstr>
      <vt:lpstr>PowerPoint Presentation</vt:lpstr>
      <vt:lpstr>                                                                                               Continue…..</vt:lpstr>
      <vt:lpstr>                             Section 13: Term of office and conditions of service </vt:lpstr>
      <vt:lpstr>                                                                                            </vt:lpstr>
      <vt:lpstr>                          CHAPTER 4 STATE INFORMATION COMMISSION </vt:lpstr>
      <vt:lpstr>                                                                   Continue…….</vt:lpstr>
      <vt:lpstr>                                                               </vt:lpstr>
      <vt:lpstr>                                                                               </vt:lpstr>
      <vt:lpstr>                    </vt:lpstr>
      <vt:lpstr>                                                               Continue…..</vt:lpstr>
      <vt:lpstr>                                                                 Continue……</vt:lpstr>
      <vt:lpstr>                                         Powers and functions of the information                                                   Commissions, appeal and penalties</vt:lpstr>
      <vt:lpstr>                                Powers and functions of the information                                          commissions, appeal and penalties</vt:lpstr>
      <vt:lpstr>                               CHAPTER 6 MISCELLANEOUS</vt:lpstr>
      <vt:lpstr>                                                                    MISCELLANEOUS</vt:lpstr>
      <vt:lpstr>                                                          MISCELLANEOUS</vt:lpstr>
      <vt:lpstr>                                                                             MISCELLANEOUS</vt:lpstr>
      <vt:lpstr>                                                                                            Continue…</vt:lpstr>
      <vt:lpstr>                      Section 27-    Power to make rules by appropriate Government                               </vt:lpstr>
      <vt:lpstr>                                                             MISCELLANEOUS</vt:lpstr>
      <vt:lpstr>                                                                                  MISCELLANEOUS</vt:lpstr>
      <vt:lpstr>                                                                                   MISCELLANEOUS</vt:lpstr>
      <vt:lpstr>                                                                  MISCELLANEOUS</vt:lpstr>
      <vt:lpstr>                           THE SECOND SCHEDULE (See section 24)</vt:lpstr>
      <vt:lpstr>                                                                                           Continue….</vt:lpstr>
      <vt:lpstr>                                                                                                Continue….</vt:lpstr>
      <vt:lpstr>                                                                                                Designation</vt:lpstr>
      <vt:lpstr>                                                                                                 Continue……</vt:lpstr>
      <vt:lpstr>       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Right to Information Act 2005</dc:title>
  <dc:creator>GKVERMA</dc:creator>
  <cp:lastModifiedBy>USER</cp:lastModifiedBy>
  <cp:revision>744</cp:revision>
  <dcterms:created xsi:type="dcterms:W3CDTF">2025-07-27T12:15:24Z</dcterms:created>
  <dcterms:modified xsi:type="dcterms:W3CDTF">2026-04-08T04:39:17Z</dcterms:modified>
</cp:coreProperties>
</file>