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63" r:id="rId3"/>
    <p:sldId id="280" r:id="rId4"/>
    <p:sldId id="264" r:id="rId5"/>
    <p:sldId id="279" r:id="rId6"/>
    <p:sldId id="261" r:id="rId7"/>
    <p:sldId id="262" r:id="rId8"/>
    <p:sldId id="257" r:id="rId9"/>
    <p:sldId id="281" r:id="rId10"/>
    <p:sldId id="284" r:id="rId11"/>
    <p:sldId id="283" r:id="rId12"/>
    <p:sldId id="274" r:id="rId13"/>
    <p:sldId id="275" r:id="rId14"/>
    <p:sldId id="282" r:id="rId15"/>
    <p:sldId id="271" r:id="rId16"/>
    <p:sldId id="273" r:id="rId17"/>
    <p:sldId id="272" r:id="rId18"/>
    <p:sldId id="268" r:id="rId19"/>
    <p:sldId id="269" r:id="rId20"/>
    <p:sldId id="270" r:id="rId21"/>
    <p:sldId id="267" r:id="rId22"/>
    <p:sldId id="285" r:id="rId23"/>
    <p:sldId id="390" r:id="rId24"/>
    <p:sldId id="560" r:id="rId25"/>
    <p:sldId id="381" r:id="rId26"/>
    <p:sldId id="391" r:id="rId27"/>
    <p:sldId id="555" r:id="rId28"/>
    <p:sldId id="556" r:id="rId29"/>
    <p:sldId id="565" r:id="rId30"/>
    <p:sldId id="561" r:id="rId31"/>
    <p:sldId id="557" r:id="rId32"/>
    <p:sldId id="558" r:id="rId33"/>
    <p:sldId id="544" r:id="rId34"/>
    <p:sldId id="545" r:id="rId35"/>
    <p:sldId id="590" r:id="rId36"/>
    <p:sldId id="591" r:id="rId37"/>
    <p:sldId id="592" r:id="rId38"/>
    <p:sldId id="593" r:id="rId39"/>
    <p:sldId id="562" r:id="rId40"/>
    <p:sldId id="278" r:id="rId41"/>
    <p:sldId id="566" r:id="rId42"/>
    <p:sldId id="567" r:id="rId43"/>
    <p:sldId id="595" r:id="rId44"/>
    <p:sldId id="597" r:id="rId45"/>
    <p:sldId id="596" r:id="rId46"/>
    <p:sldId id="563" r:id="rId47"/>
    <p:sldId id="551" r:id="rId48"/>
    <p:sldId id="564" r:id="rId49"/>
    <p:sldId id="589"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7" d="100"/>
          <a:sy n="117" d="100"/>
        </p:scale>
        <p:origin x="-35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5559FF-AE9F-4627-8FF1-FA495BFE88F4}" type="datetimeFigureOut">
              <a:rPr lang="en-IN" smtClean="0"/>
              <a:t>07-03-2023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6432D6-5EC6-44D2-9215-8199E206BD86}" type="slidenum">
              <a:rPr lang="en-IN" smtClean="0"/>
              <a:t>‹#›</a:t>
            </a:fld>
            <a:endParaRPr lang="en-IN"/>
          </a:p>
        </p:txBody>
      </p:sp>
    </p:spTree>
    <p:extLst>
      <p:ext uri="{BB962C8B-B14F-4D97-AF65-F5344CB8AC3E}">
        <p14:creationId xmlns:p14="http://schemas.microsoft.com/office/powerpoint/2010/main" val="2391227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F778531E-25D0-4CC0-9779-F80A867878C2}" type="slidenum">
              <a:rPr lang="en-IN" smtClean="0"/>
              <a:t>25</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F778531E-25D0-4CC0-9779-F80A867878C2}" type="slidenum">
              <a:rPr lang="en-IN" smtClean="0"/>
              <a:t>40</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28E0194-B2B7-8E56-1648-B6C064EF14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 xmlns:a16="http://schemas.microsoft.com/office/drawing/2014/main" id="{81FC0740-452A-3763-43A3-3AA2774198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 xmlns:a16="http://schemas.microsoft.com/office/drawing/2014/main" id="{F5269A19-2911-D746-9004-DA28DA44E5F5}"/>
              </a:ext>
            </a:extLst>
          </p:cNvPr>
          <p:cNvSpPr>
            <a:spLocks noGrp="1"/>
          </p:cNvSpPr>
          <p:nvPr>
            <p:ph type="dt" sz="half" idx="10"/>
          </p:nvPr>
        </p:nvSpPr>
        <p:spPr/>
        <p:txBody>
          <a:bodyPr/>
          <a:lstStyle/>
          <a:p>
            <a:fld id="{36AB9C40-4ADC-4695-B814-0294904834A1}" type="datetimeFigureOut">
              <a:rPr lang="en-IN" smtClean="0"/>
              <a:t>07-03-2023</a:t>
            </a:fld>
            <a:endParaRPr lang="en-IN"/>
          </a:p>
        </p:txBody>
      </p:sp>
      <p:sp>
        <p:nvSpPr>
          <p:cNvPr id="5" name="Footer Placeholder 4">
            <a:extLst>
              <a:ext uri="{FF2B5EF4-FFF2-40B4-BE49-F238E27FC236}">
                <a16:creationId xmlns="" xmlns:a16="http://schemas.microsoft.com/office/drawing/2014/main" id="{2744A07F-B21F-F11E-CA4E-66F3F290621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5390B4F7-1E2F-5219-1BCE-819CF40FDF13}"/>
              </a:ext>
            </a:extLst>
          </p:cNvPr>
          <p:cNvSpPr>
            <a:spLocks noGrp="1"/>
          </p:cNvSpPr>
          <p:nvPr>
            <p:ph type="sldNum" sz="quarter" idx="12"/>
          </p:nvPr>
        </p:nvSpPr>
        <p:spPr/>
        <p:txBody>
          <a:bodyPr/>
          <a:lstStyle/>
          <a:p>
            <a:fld id="{9DAA26B3-ED43-42DA-81DA-FA5791E4005D}" type="slidenum">
              <a:rPr lang="en-IN" smtClean="0"/>
              <a:t>‹#›</a:t>
            </a:fld>
            <a:endParaRPr lang="en-IN"/>
          </a:p>
        </p:txBody>
      </p:sp>
    </p:spTree>
    <p:extLst>
      <p:ext uri="{BB962C8B-B14F-4D97-AF65-F5344CB8AC3E}">
        <p14:creationId xmlns:p14="http://schemas.microsoft.com/office/powerpoint/2010/main" val="1287513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4604BC-6A56-3369-2E5F-6038F23B8B75}"/>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CF1A2082-744A-A067-A61D-9A636C4E6D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8B3B1F87-B3B5-1F24-D932-65FC8ED888CF}"/>
              </a:ext>
            </a:extLst>
          </p:cNvPr>
          <p:cNvSpPr>
            <a:spLocks noGrp="1"/>
          </p:cNvSpPr>
          <p:nvPr>
            <p:ph type="dt" sz="half" idx="10"/>
          </p:nvPr>
        </p:nvSpPr>
        <p:spPr/>
        <p:txBody>
          <a:bodyPr/>
          <a:lstStyle/>
          <a:p>
            <a:fld id="{36AB9C40-4ADC-4695-B814-0294904834A1}" type="datetimeFigureOut">
              <a:rPr lang="en-IN" smtClean="0"/>
              <a:t>07-03-2023</a:t>
            </a:fld>
            <a:endParaRPr lang="en-IN"/>
          </a:p>
        </p:txBody>
      </p:sp>
      <p:sp>
        <p:nvSpPr>
          <p:cNvPr id="5" name="Footer Placeholder 4">
            <a:extLst>
              <a:ext uri="{FF2B5EF4-FFF2-40B4-BE49-F238E27FC236}">
                <a16:creationId xmlns="" xmlns:a16="http://schemas.microsoft.com/office/drawing/2014/main" id="{DB49A76F-9C15-7D5B-8DAD-4BDFFD8165C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4F5743F1-C0E2-86D6-169A-9B61ADE85EA8}"/>
              </a:ext>
            </a:extLst>
          </p:cNvPr>
          <p:cNvSpPr>
            <a:spLocks noGrp="1"/>
          </p:cNvSpPr>
          <p:nvPr>
            <p:ph type="sldNum" sz="quarter" idx="12"/>
          </p:nvPr>
        </p:nvSpPr>
        <p:spPr/>
        <p:txBody>
          <a:bodyPr/>
          <a:lstStyle/>
          <a:p>
            <a:fld id="{9DAA26B3-ED43-42DA-81DA-FA5791E4005D}" type="slidenum">
              <a:rPr lang="en-IN" smtClean="0"/>
              <a:t>‹#›</a:t>
            </a:fld>
            <a:endParaRPr lang="en-IN"/>
          </a:p>
        </p:txBody>
      </p:sp>
    </p:spTree>
    <p:extLst>
      <p:ext uri="{BB962C8B-B14F-4D97-AF65-F5344CB8AC3E}">
        <p14:creationId xmlns:p14="http://schemas.microsoft.com/office/powerpoint/2010/main" val="2742247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F17C5A36-290B-7A96-F7B5-438E732C694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3416AB7E-9471-4372-93B4-562EC8C88F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A2160F5E-9324-0FEA-761B-BFE30D8B0D70}"/>
              </a:ext>
            </a:extLst>
          </p:cNvPr>
          <p:cNvSpPr>
            <a:spLocks noGrp="1"/>
          </p:cNvSpPr>
          <p:nvPr>
            <p:ph type="dt" sz="half" idx="10"/>
          </p:nvPr>
        </p:nvSpPr>
        <p:spPr/>
        <p:txBody>
          <a:bodyPr/>
          <a:lstStyle/>
          <a:p>
            <a:fld id="{36AB9C40-4ADC-4695-B814-0294904834A1}" type="datetimeFigureOut">
              <a:rPr lang="en-IN" smtClean="0"/>
              <a:t>07-03-2023</a:t>
            </a:fld>
            <a:endParaRPr lang="en-IN"/>
          </a:p>
        </p:txBody>
      </p:sp>
      <p:sp>
        <p:nvSpPr>
          <p:cNvPr id="5" name="Footer Placeholder 4">
            <a:extLst>
              <a:ext uri="{FF2B5EF4-FFF2-40B4-BE49-F238E27FC236}">
                <a16:creationId xmlns="" xmlns:a16="http://schemas.microsoft.com/office/drawing/2014/main" id="{A04834FB-263F-4261-7B35-559EB96A5E7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D7E4B35D-6755-23E9-647A-358FCB8E8294}"/>
              </a:ext>
            </a:extLst>
          </p:cNvPr>
          <p:cNvSpPr>
            <a:spLocks noGrp="1"/>
          </p:cNvSpPr>
          <p:nvPr>
            <p:ph type="sldNum" sz="quarter" idx="12"/>
          </p:nvPr>
        </p:nvSpPr>
        <p:spPr/>
        <p:txBody>
          <a:bodyPr/>
          <a:lstStyle/>
          <a:p>
            <a:fld id="{9DAA26B3-ED43-42DA-81DA-FA5791E4005D}" type="slidenum">
              <a:rPr lang="en-IN" smtClean="0"/>
              <a:t>‹#›</a:t>
            </a:fld>
            <a:endParaRPr lang="en-IN"/>
          </a:p>
        </p:txBody>
      </p:sp>
    </p:spTree>
    <p:extLst>
      <p:ext uri="{BB962C8B-B14F-4D97-AF65-F5344CB8AC3E}">
        <p14:creationId xmlns:p14="http://schemas.microsoft.com/office/powerpoint/2010/main" val="4148420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6F56F2-705C-0CA0-3BDF-07F049D44B9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B95B5887-CE31-8C78-E473-A396B90343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67F93640-FD15-5DD6-758E-3D5C0DEF3A2F}"/>
              </a:ext>
            </a:extLst>
          </p:cNvPr>
          <p:cNvSpPr>
            <a:spLocks noGrp="1"/>
          </p:cNvSpPr>
          <p:nvPr>
            <p:ph type="dt" sz="half" idx="10"/>
          </p:nvPr>
        </p:nvSpPr>
        <p:spPr/>
        <p:txBody>
          <a:bodyPr/>
          <a:lstStyle/>
          <a:p>
            <a:fld id="{36AB9C40-4ADC-4695-B814-0294904834A1}" type="datetimeFigureOut">
              <a:rPr lang="en-IN" smtClean="0"/>
              <a:t>07-03-2023</a:t>
            </a:fld>
            <a:endParaRPr lang="en-IN"/>
          </a:p>
        </p:txBody>
      </p:sp>
      <p:sp>
        <p:nvSpPr>
          <p:cNvPr id="5" name="Footer Placeholder 4">
            <a:extLst>
              <a:ext uri="{FF2B5EF4-FFF2-40B4-BE49-F238E27FC236}">
                <a16:creationId xmlns="" xmlns:a16="http://schemas.microsoft.com/office/drawing/2014/main" id="{224DECCB-ACAC-BBFD-3D5D-503F8789B0D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2E494F7B-E446-A6B0-CEBC-4120C29F48F6}"/>
              </a:ext>
            </a:extLst>
          </p:cNvPr>
          <p:cNvSpPr>
            <a:spLocks noGrp="1"/>
          </p:cNvSpPr>
          <p:nvPr>
            <p:ph type="sldNum" sz="quarter" idx="12"/>
          </p:nvPr>
        </p:nvSpPr>
        <p:spPr/>
        <p:txBody>
          <a:bodyPr/>
          <a:lstStyle/>
          <a:p>
            <a:fld id="{9DAA26B3-ED43-42DA-81DA-FA5791E4005D}" type="slidenum">
              <a:rPr lang="en-IN" smtClean="0"/>
              <a:t>‹#›</a:t>
            </a:fld>
            <a:endParaRPr lang="en-IN"/>
          </a:p>
        </p:txBody>
      </p:sp>
    </p:spTree>
    <p:extLst>
      <p:ext uri="{BB962C8B-B14F-4D97-AF65-F5344CB8AC3E}">
        <p14:creationId xmlns:p14="http://schemas.microsoft.com/office/powerpoint/2010/main" val="2766333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F6121B-B4C9-0EF0-E9A6-FFA25D2F16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 xmlns:a16="http://schemas.microsoft.com/office/drawing/2014/main" id="{94309A56-F6BB-28E6-7B8D-86FE76C577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0DBFD75A-CB24-72FC-7700-97779A595D1D}"/>
              </a:ext>
            </a:extLst>
          </p:cNvPr>
          <p:cNvSpPr>
            <a:spLocks noGrp="1"/>
          </p:cNvSpPr>
          <p:nvPr>
            <p:ph type="dt" sz="half" idx="10"/>
          </p:nvPr>
        </p:nvSpPr>
        <p:spPr/>
        <p:txBody>
          <a:bodyPr/>
          <a:lstStyle/>
          <a:p>
            <a:fld id="{36AB9C40-4ADC-4695-B814-0294904834A1}" type="datetimeFigureOut">
              <a:rPr lang="en-IN" smtClean="0"/>
              <a:t>07-03-2023</a:t>
            </a:fld>
            <a:endParaRPr lang="en-IN"/>
          </a:p>
        </p:txBody>
      </p:sp>
      <p:sp>
        <p:nvSpPr>
          <p:cNvPr id="5" name="Footer Placeholder 4">
            <a:extLst>
              <a:ext uri="{FF2B5EF4-FFF2-40B4-BE49-F238E27FC236}">
                <a16:creationId xmlns="" xmlns:a16="http://schemas.microsoft.com/office/drawing/2014/main" id="{9730DF05-4692-2B5A-53C2-A43384ADDC8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509D8FB7-7D9A-DDC1-0BDB-4DC6948B1433}"/>
              </a:ext>
            </a:extLst>
          </p:cNvPr>
          <p:cNvSpPr>
            <a:spLocks noGrp="1"/>
          </p:cNvSpPr>
          <p:nvPr>
            <p:ph type="sldNum" sz="quarter" idx="12"/>
          </p:nvPr>
        </p:nvSpPr>
        <p:spPr/>
        <p:txBody>
          <a:bodyPr/>
          <a:lstStyle/>
          <a:p>
            <a:fld id="{9DAA26B3-ED43-42DA-81DA-FA5791E4005D}" type="slidenum">
              <a:rPr lang="en-IN" smtClean="0"/>
              <a:t>‹#›</a:t>
            </a:fld>
            <a:endParaRPr lang="en-IN"/>
          </a:p>
        </p:txBody>
      </p:sp>
    </p:spTree>
    <p:extLst>
      <p:ext uri="{BB962C8B-B14F-4D97-AF65-F5344CB8AC3E}">
        <p14:creationId xmlns:p14="http://schemas.microsoft.com/office/powerpoint/2010/main" val="572737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D1112B-E431-2774-097E-B3EB8DA0ED6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84A4A9F0-EDA9-2F7F-0FEC-6158D64BB6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 xmlns:a16="http://schemas.microsoft.com/office/drawing/2014/main" id="{0D135BB5-2944-C854-C8AB-885017381F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 xmlns:a16="http://schemas.microsoft.com/office/drawing/2014/main" id="{F05FAB06-7735-33B8-7485-F43A2C7D0896}"/>
              </a:ext>
            </a:extLst>
          </p:cNvPr>
          <p:cNvSpPr>
            <a:spLocks noGrp="1"/>
          </p:cNvSpPr>
          <p:nvPr>
            <p:ph type="dt" sz="half" idx="10"/>
          </p:nvPr>
        </p:nvSpPr>
        <p:spPr/>
        <p:txBody>
          <a:bodyPr/>
          <a:lstStyle/>
          <a:p>
            <a:fld id="{36AB9C40-4ADC-4695-B814-0294904834A1}" type="datetimeFigureOut">
              <a:rPr lang="en-IN" smtClean="0"/>
              <a:t>07-03-2023</a:t>
            </a:fld>
            <a:endParaRPr lang="en-IN"/>
          </a:p>
        </p:txBody>
      </p:sp>
      <p:sp>
        <p:nvSpPr>
          <p:cNvPr id="6" name="Footer Placeholder 5">
            <a:extLst>
              <a:ext uri="{FF2B5EF4-FFF2-40B4-BE49-F238E27FC236}">
                <a16:creationId xmlns="" xmlns:a16="http://schemas.microsoft.com/office/drawing/2014/main" id="{EA8B79D5-0038-C594-A662-127EC5F2013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 xmlns:a16="http://schemas.microsoft.com/office/drawing/2014/main" id="{20F244B3-1752-3701-2C61-6D6346D25814}"/>
              </a:ext>
            </a:extLst>
          </p:cNvPr>
          <p:cNvSpPr>
            <a:spLocks noGrp="1"/>
          </p:cNvSpPr>
          <p:nvPr>
            <p:ph type="sldNum" sz="quarter" idx="12"/>
          </p:nvPr>
        </p:nvSpPr>
        <p:spPr/>
        <p:txBody>
          <a:bodyPr/>
          <a:lstStyle/>
          <a:p>
            <a:fld id="{9DAA26B3-ED43-42DA-81DA-FA5791E4005D}" type="slidenum">
              <a:rPr lang="en-IN" smtClean="0"/>
              <a:t>‹#›</a:t>
            </a:fld>
            <a:endParaRPr lang="en-IN"/>
          </a:p>
        </p:txBody>
      </p:sp>
    </p:spTree>
    <p:extLst>
      <p:ext uri="{BB962C8B-B14F-4D97-AF65-F5344CB8AC3E}">
        <p14:creationId xmlns:p14="http://schemas.microsoft.com/office/powerpoint/2010/main" val="3235474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E75244-815D-4871-79E4-6DE1453F3D84}"/>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23387E68-0F76-2EAA-3478-CA911376DA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C83F4487-F59A-DA91-4301-DADE37DDD3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 xmlns:a16="http://schemas.microsoft.com/office/drawing/2014/main" id="{3805A3D5-C6BD-E82A-880E-A4706B8472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2F70ACFF-0E05-934D-3E18-43A691CBF2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 xmlns:a16="http://schemas.microsoft.com/office/drawing/2014/main" id="{1AE2212E-089D-1695-8C64-210C8E445792}"/>
              </a:ext>
            </a:extLst>
          </p:cNvPr>
          <p:cNvSpPr>
            <a:spLocks noGrp="1"/>
          </p:cNvSpPr>
          <p:nvPr>
            <p:ph type="dt" sz="half" idx="10"/>
          </p:nvPr>
        </p:nvSpPr>
        <p:spPr/>
        <p:txBody>
          <a:bodyPr/>
          <a:lstStyle/>
          <a:p>
            <a:fld id="{36AB9C40-4ADC-4695-B814-0294904834A1}" type="datetimeFigureOut">
              <a:rPr lang="en-IN" smtClean="0"/>
              <a:t>07-03-2023</a:t>
            </a:fld>
            <a:endParaRPr lang="en-IN"/>
          </a:p>
        </p:txBody>
      </p:sp>
      <p:sp>
        <p:nvSpPr>
          <p:cNvPr id="8" name="Footer Placeholder 7">
            <a:extLst>
              <a:ext uri="{FF2B5EF4-FFF2-40B4-BE49-F238E27FC236}">
                <a16:creationId xmlns="" xmlns:a16="http://schemas.microsoft.com/office/drawing/2014/main" id="{E7E1129A-3448-7BCC-8B83-3C98EE44C85B}"/>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 xmlns:a16="http://schemas.microsoft.com/office/drawing/2014/main" id="{AE726FB7-228B-1606-DDAC-8BBF476BA7F0}"/>
              </a:ext>
            </a:extLst>
          </p:cNvPr>
          <p:cNvSpPr>
            <a:spLocks noGrp="1"/>
          </p:cNvSpPr>
          <p:nvPr>
            <p:ph type="sldNum" sz="quarter" idx="12"/>
          </p:nvPr>
        </p:nvSpPr>
        <p:spPr/>
        <p:txBody>
          <a:bodyPr/>
          <a:lstStyle/>
          <a:p>
            <a:fld id="{9DAA26B3-ED43-42DA-81DA-FA5791E4005D}" type="slidenum">
              <a:rPr lang="en-IN" smtClean="0"/>
              <a:t>‹#›</a:t>
            </a:fld>
            <a:endParaRPr lang="en-IN"/>
          </a:p>
        </p:txBody>
      </p:sp>
    </p:spTree>
    <p:extLst>
      <p:ext uri="{BB962C8B-B14F-4D97-AF65-F5344CB8AC3E}">
        <p14:creationId xmlns:p14="http://schemas.microsoft.com/office/powerpoint/2010/main" val="140120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FC84CA-5877-D9E8-2DBA-658710E5A696}"/>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 xmlns:a16="http://schemas.microsoft.com/office/drawing/2014/main" id="{736312EF-6F8E-2F94-AB49-C69BEB00E322}"/>
              </a:ext>
            </a:extLst>
          </p:cNvPr>
          <p:cNvSpPr>
            <a:spLocks noGrp="1"/>
          </p:cNvSpPr>
          <p:nvPr>
            <p:ph type="dt" sz="half" idx="10"/>
          </p:nvPr>
        </p:nvSpPr>
        <p:spPr/>
        <p:txBody>
          <a:bodyPr/>
          <a:lstStyle/>
          <a:p>
            <a:fld id="{36AB9C40-4ADC-4695-B814-0294904834A1}" type="datetimeFigureOut">
              <a:rPr lang="en-IN" smtClean="0"/>
              <a:t>07-03-2023</a:t>
            </a:fld>
            <a:endParaRPr lang="en-IN"/>
          </a:p>
        </p:txBody>
      </p:sp>
      <p:sp>
        <p:nvSpPr>
          <p:cNvPr id="4" name="Footer Placeholder 3">
            <a:extLst>
              <a:ext uri="{FF2B5EF4-FFF2-40B4-BE49-F238E27FC236}">
                <a16:creationId xmlns="" xmlns:a16="http://schemas.microsoft.com/office/drawing/2014/main" id="{FD8D18DF-1460-5462-3EDA-7CBA33666967}"/>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 xmlns:a16="http://schemas.microsoft.com/office/drawing/2014/main" id="{208AC8AD-5300-B075-650C-2A2599AF2983}"/>
              </a:ext>
            </a:extLst>
          </p:cNvPr>
          <p:cNvSpPr>
            <a:spLocks noGrp="1"/>
          </p:cNvSpPr>
          <p:nvPr>
            <p:ph type="sldNum" sz="quarter" idx="12"/>
          </p:nvPr>
        </p:nvSpPr>
        <p:spPr/>
        <p:txBody>
          <a:bodyPr/>
          <a:lstStyle/>
          <a:p>
            <a:fld id="{9DAA26B3-ED43-42DA-81DA-FA5791E4005D}" type="slidenum">
              <a:rPr lang="en-IN" smtClean="0"/>
              <a:t>‹#›</a:t>
            </a:fld>
            <a:endParaRPr lang="en-IN"/>
          </a:p>
        </p:txBody>
      </p:sp>
    </p:spTree>
    <p:extLst>
      <p:ext uri="{BB962C8B-B14F-4D97-AF65-F5344CB8AC3E}">
        <p14:creationId xmlns:p14="http://schemas.microsoft.com/office/powerpoint/2010/main" val="3465373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2E44E9F4-30AA-D41C-D23F-E15F68B826BC}"/>
              </a:ext>
            </a:extLst>
          </p:cNvPr>
          <p:cNvSpPr>
            <a:spLocks noGrp="1"/>
          </p:cNvSpPr>
          <p:nvPr>
            <p:ph type="dt" sz="half" idx="10"/>
          </p:nvPr>
        </p:nvSpPr>
        <p:spPr/>
        <p:txBody>
          <a:bodyPr/>
          <a:lstStyle/>
          <a:p>
            <a:fld id="{36AB9C40-4ADC-4695-B814-0294904834A1}" type="datetimeFigureOut">
              <a:rPr lang="en-IN" smtClean="0"/>
              <a:t>07-03-2023</a:t>
            </a:fld>
            <a:endParaRPr lang="en-IN"/>
          </a:p>
        </p:txBody>
      </p:sp>
      <p:sp>
        <p:nvSpPr>
          <p:cNvPr id="3" name="Footer Placeholder 2">
            <a:extLst>
              <a:ext uri="{FF2B5EF4-FFF2-40B4-BE49-F238E27FC236}">
                <a16:creationId xmlns="" xmlns:a16="http://schemas.microsoft.com/office/drawing/2014/main" id="{CB98C7E5-D10A-1107-8252-C7F512BE47DB}"/>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 xmlns:a16="http://schemas.microsoft.com/office/drawing/2014/main" id="{F29BE01F-BF48-0A7A-34F0-0D9416EE7ED4}"/>
              </a:ext>
            </a:extLst>
          </p:cNvPr>
          <p:cNvSpPr>
            <a:spLocks noGrp="1"/>
          </p:cNvSpPr>
          <p:nvPr>
            <p:ph type="sldNum" sz="quarter" idx="12"/>
          </p:nvPr>
        </p:nvSpPr>
        <p:spPr/>
        <p:txBody>
          <a:bodyPr/>
          <a:lstStyle/>
          <a:p>
            <a:fld id="{9DAA26B3-ED43-42DA-81DA-FA5791E4005D}" type="slidenum">
              <a:rPr lang="en-IN" smtClean="0"/>
              <a:t>‹#›</a:t>
            </a:fld>
            <a:endParaRPr lang="en-IN"/>
          </a:p>
        </p:txBody>
      </p:sp>
    </p:spTree>
    <p:extLst>
      <p:ext uri="{BB962C8B-B14F-4D97-AF65-F5344CB8AC3E}">
        <p14:creationId xmlns:p14="http://schemas.microsoft.com/office/powerpoint/2010/main" val="317618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A545BD3-1E57-8014-8434-0CB05BF442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03B8235E-22F3-65B1-73BB-3715AF1B03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 xmlns:a16="http://schemas.microsoft.com/office/drawing/2014/main" id="{3C14A485-3AA3-27A0-AFB3-DB849F1A75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6979E64-F083-23D1-4774-7BC5A2A7CE0B}"/>
              </a:ext>
            </a:extLst>
          </p:cNvPr>
          <p:cNvSpPr>
            <a:spLocks noGrp="1"/>
          </p:cNvSpPr>
          <p:nvPr>
            <p:ph type="dt" sz="half" idx="10"/>
          </p:nvPr>
        </p:nvSpPr>
        <p:spPr/>
        <p:txBody>
          <a:bodyPr/>
          <a:lstStyle/>
          <a:p>
            <a:fld id="{36AB9C40-4ADC-4695-B814-0294904834A1}" type="datetimeFigureOut">
              <a:rPr lang="en-IN" smtClean="0"/>
              <a:t>07-03-2023</a:t>
            </a:fld>
            <a:endParaRPr lang="en-IN"/>
          </a:p>
        </p:txBody>
      </p:sp>
      <p:sp>
        <p:nvSpPr>
          <p:cNvPr id="6" name="Footer Placeholder 5">
            <a:extLst>
              <a:ext uri="{FF2B5EF4-FFF2-40B4-BE49-F238E27FC236}">
                <a16:creationId xmlns="" xmlns:a16="http://schemas.microsoft.com/office/drawing/2014/main" id="{03504E93-FD1F-8B52-7978-5E17F0F4BA4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 xmlns:a16="http://schemas.microsoft.com/office/drawing/2014/main" id="{4080D9B6-096B-34C2-4AF6-FF5BD55F9476}"/>
              </a:ext>
            </a:extLst>
          </p:cNvPr>
          <p:cNvSpPr>
            <a:spLocks noGrp="1"/>
          </p:cNvSpPr>
          <p:nvPr>
            <p:ph type="sldNum" sz="quarter" idx="12"/>
          </p:nvPr>
        </p:nvSpPr>
        <p:spPr/>
        <p:txBody>
          <a:bodyPr/>
          <a:lstStyle/>
          <a:p>
            <a:fld id="{9DAA26B3-ED43-42DA-81DA-FA5791E4005D}" type="slidenum">
              <a:rPr lang="en-IN" smtClean="0"/>
              <a:t>‹#›</a:t>
            </a:fld>
            <a:endParaRPr lang="en-IN"/>
          </a:p>
        </p:txBody>
      </p:sp>
    </p:spTree>
    <p:extLst>
      <p:ext uri="{BB962C8B-B14F-4D97-AF65-F5344CB8AC3E}">
        <p14:creationId xmlns:p14="http://schemas.microsoft.com/office/powerpoint/2010/main" val="3888569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FA278E-DA4D-45BB-B0CC-B409AD6A10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 xmlns:a16="http://schemas.microsoft.com/office/drawing/2014/main" id="{E39DA8E8-3AFB-3212-A0C5-A6E2AC78A6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 xmlns:a16="http://schemas.microsoft.com/office/drawing/2014/main" id="{14F38F11-0DBA-72D3-2D25-A21A9EE739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CCF849D6-4E00-3344-AD97-C140A6E19BCB}"/>
              </a:ext>
            </a:extLst>
          </p:cNvPr>
          <p:cNvSpPr>
            <a:spLocks noGrp="1"/>
          </p:cNvSpPr>
          <p:nvPr>
            <p:ph type="dt" sz="half" idx="10"/>
          </p:nvPr>
        </p:nvSpPr>
        <p:spPr/>
        <p:txBody>
          <a:bodyPr/>
          <a:lstStyle/>
          <a:p>
            <a:fld id="{36AB9C40-4ADC-4695-B814-0294904834A1}" type="datetimeFigureOut">
              <a:rPr lang="en-IN" smtClean="0"/>
              <a:t>07-03-2023</a:t>
            </a:fld>
            <a:endParaRPr lang="en-IN"/>
          </a:p>
        </p:txBody>
      </p:sp>
      <p:sp>
        <p:nvSpPr>
          <p:cNvPr id="6" name="Footer Placeholder 5">
            <a:extLst>
              <a:ext uri="{FF2B5EF4-FFF2-40B4-BE49-F238E27FC236}">
                <a16:creationId xmlns="" xmlns:a16="http://schemas.microsoft.com/office/drawing/2014/main" id="{7292783F-E3FF-959E-977E-1F1816C4E5C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 xmlns:a16="http://schemas.microsoft.com/office/drawing/2014/main" id="{F541173C-2CE6-32B8-DB01-B4488146263C}"/>
              </a:ext>
            </a:extLst>
          </p:cNvPr>
          <p:cNvSpPr>
            <a:spLocks noGrp="1"/>
          </p:cNvSpPr>
          <p:nvPr>
            <p:ph type="sldNum" sz="quarter" idx="12"/>
          </p:nvPr>
        </p:nvSpPr>
        <p:spPr/>
        <p:txBody>
          <a:bodyPr/>
          <a:lstStyle/>
          <a:p>
            <a:fld id="{9DAA26B3-ED43-42DA-81DA-FA5791E4005D}" type="slidenum">
              <a:rPr lang="en-IN" smtClean="0"/>
              <a:t>‹#›</a:t>
            </a:fld>
            <a:endParaRPr lang="en-IN"/>
          </a:p>
        </p:txBody>
      </p:sp>
    </p:spTree>
    <p:extLst>
      <p:ext uri="{BB962C8B-B14F-4D97-AF65-F5344CB8AC3E}">
        <p14:creationId xmlns:p14="http://schemas.microsoft.com/office/powerpoint/2010/main" val="1061736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0018B28-5AFC-FFD2-3D2B-00435C0867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11178BD3-02B4-6E26-F94D-9A31AD94B0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665702F5-B8A1-9E3C-B9BF-6483B954CB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AB9C40-4ADC-4695-B814-0294904834A1}" type="datetimeFigureOut">
              <a:rPr lang="en-IN" smtClean="0"/>
              <a:t>07-03-2023</a:t>
            </a:fld>
            <a:endParaRPr lang="en-IN"/>
          </a:p>
        </p:txBody>
      </p:sp>
      <p:sp>
        <p:nvSpPr>
          <p:cNvPr id="5" name="Footer Placeholder 4">
            <a:extLst>
              <a:ext uri="{FF2B5EF4-FFF2-40B4-BE49-F238E27FC236}">
                <a16:creationId xmlns="" xmlns:a16="http://schemas.microsoft.com/office/drawing/2014/main" id="{699789DD-AEFF-E937-5788-E78D095262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 xmlns:a16="http://schemas.microsoft.com/office/drawing/2014/main" id="{97339838-3455-5C23-0B5B-BA47F917C8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AA26B3-ED43-42DA-81DA-FA5791E4005D}" type="slidenum">
              <a:rPr lang="en-IN" smtClean="0"/>
              <a:t>‹#›</a:t>
            </a:fld>
            <a:endParaRPr lang="en-IN"/>
          </a:p>
        </p:txBody>
      </p:sp>
    </p:spTree>
    <p:extLst>
      <p:ext uri="{BB962C8B-B14F-4D97-AF65-F5344CB8AC3E}">
        <p14:creationId xmlns:p14="http://schemas.microsoft.com/office/powerpoint/2010/main" val="3639873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EB3EAB-4994-EFED-2181-24A71051E8CF}"/>
              </a:ext>
            </a:extLst>
          </p:cNvPr>
          <p:cNvSpPr>
            <a:spLocks noGrp="1"/>
          </p:cNvSpPr>
          <p:nvPr>
            <p:ph type="ctrTitle"/>
          </p:nvPr>
        </p:nvSpPr>
        <p:spPr/>
        <p:txBody>
          <a:bodyPr/>
          <a:lstStyle/>
          <a:p>
            <a:r>
              <a:rPr lang="en-US" dirty="0">
                <a:solidFill>
                  <a:srgbClr val="FF0000"/>
                </a:solidFill>
              </a:rPr>
              <a:t>FAILURE ANALYSIS</a:t>
            </a:r>
            <a:endParaRPr lang="en-IN" dirty="0">
              <a:solidFill>
                <a:srgbClr val="FF0000"/>
              </a:solidFill>
            </a:endParaRPr>
          </a:p>
        </p:txBody>
      </p:sp>
      <p:sp>
        <p:nvSpPr>
          <p:cNvPr id="3" name="Subtitle 2">
            <a:extLst>
              <a:ext uri="{FF2B5EF4-FFF2-40B4-BE49-F238E27FC236}">
                <a16:creationId xmlns="" xmlns:a16="http://schemas.microsoft.com/office/drawing/2014/main" id="{336D7A7E-1241-A7CB-3E21-27C0420AA083}"/>
              </a:ext>
            </a:extLst>
          </p:cNvPr>
          <p:cNvSpPr>
            <a:spLocks noGrp="1"/>
          </p:cNvSpPr>
          <p:nvPr>
            <p:ph type="subTitle" idx="1"/>
          </p:nvPr>
        </p:nvSpPr>
        <p:spPr>
          <a:xfrm>
            <a:off x="7524749" y="5278437"/>
            <a:ext cx="3571875" cy="1093788"/>
          </a:xfrm>
        </p:spPr>
        <p:txBody>
          <a:bodyPr>
            <a:noAutofit/>
          </a:bodyPr>
          <a:lstStyle/>
          <a:p>
            <a:r>
              <a:rPr lang="en-US" sz="3200" dirty="0" err="1">
                <a:solidFill>
                  <a:srgbClr val="00B050"/>
                </a:solidFill>
              </a:rPr>
              <a:t>M.Chandra</a:t>
            </a:r>
            <a:r>
              <a:rPr lang="en-US" sz="3200" dirty="0">
                <a:solidFill>
                  <a:srgbClr val="00B050"/>
                </a:solidFill>
              </a:rPr>
              <a:t>.</a:t>
            </a:r>
          </a:p>
          <a:p>
            <a:r>
              <a:rPr lang="en-US" sz="3200" dirty="0">
                <a:solidFill>
                  <a:srgbClr val="00B050"/>
                </a:solidFill>
              </a:rPr>
              <a:t>Lect./EM</a:t>
            </a:r>
            <a:endParaRPr lang="en-IN" sz="3200" dirty="0">
              <a:solidFill>
                <a:srgbClr val="00B050"/>
              </a:solidFill>
            </a:endParaRPr>
          </a:p>
        </p:txBody>
      </p:sp>
    </p:spTree>
    <p:extLst>
      <p:ext uri="{BB962C8B-B14F-4D97-AF65-F5344CB8AC3E}">
        <p14:creationId xmlns:p14="http://schemas.microsoft.com/office/powerpoint/2010/main" val="1814908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Contd.</a:t>
            </a:r>
            <a:endParaRPr lang="en-IN" dirty="0">
              <a:solidFill>
                <a:srgbClr val="FF0000"/>
              </a:solidFill>
            </a:endParaRPr>
          </a:p>
        </p:txBody>
      </p:sp>
      <p:sp>
        <p:nvSpPr>
          <p:cNvPr id="3" name="Content Placeholder 2"/>
          <p:cNvSpPr>
            <a:spLocks noGrp="1"/>
          </p:cNvSpPr>
          <p:nvPr>
            <p:ph idx="1"/>
          </p:nvPr>
        </p:nvSpPr>
        <p:spPr/>
        <p:txBody>
          <a:bodyPr>
            <a:normAutofit/>
          </a:bodyPr>
          <a:lstStyle/>
          <a:p>
            <a:pPr marL="0" indent="0">
              <a:buNone/>
            </a:pPr>
            <a:r>
              <a:rPr lang="en-US" sz="3200" dirty="0"/>
              <a:t> Deficient material selection can occur due to</a:t>
            </a:r>
          </a:p>
          <a:p>
            <a:r>
              <a:rPr lang="en-US" sz="3200" dirty="0"/>
              <a:t>Reliance on test data for selection on material.</a:t>
            </a:r>
          </a:p>
          <a:p>
            <a:pPr algn="just"/>
            <a:r>
              <a:rPr lang="en-US" sz="3200" dirty="0"/>
              <a:t>Inability to select material in light of the expected failure mechanism to develop criteria for the design purpose.</a:t>
            </a:r>
            <a:endParaRPr lang="en-IN" sz="3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Contd.</a:t>
            </a:r>
            <a:endParaRPr lang="en-IN"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US" b="1" dirty="0"/>
              <a:t>Failure Mechanism</a:t>
            </a:r>
            <a:r>
              <a:rPr lang="en-US" dirty="0"/>
              <a:t>			</a:t>
            </a:r>
            <a:r>
              <a:rPr lang="en-US" b="1" dirty="0"/>
              <a:t>Design Criteria</a:t>
            </a:r>
            <a:endParaRPr lang="en-US" dirty="0"/>
          </a:p>
          <a:p>
            <a:pPr marL="0" indent="0">
              <a:buNone/>
            </a:pPr>
            <a:r>
              <a:rPr lang="en-US" dirty="0"/>
              <a:t>Ductile fracture				Yield strength</a:t>
            </a:r>
          </a:p>
          <a:p>
            <a:pPr marL="0" indent="0">
              <a:buNone/>
            </a:pPr>
            <a:r>
              <a:rPr lang="en-US" dirty="0"/>
              <a:t>Brittle fracture				Fracture toughness, notch 								</a:t>
            </a:r>
            <a:r>
              <a:rPr lang="en-US"/>
              <a:t>toughness, </a:t>
            </a:r>
            <a:r>
              <a:rPr lang="en-US" dirty="0"/>
              <a:t>DBTT </a:t>
            </a:r>
          </a:p>
          <a:p>
            <a:pPr marL="0" indent="0">
              <a:buNone/>
            </a:pPr>
            <a:r>
              <a:rPr lang="en-US" dirty="0"/>
              <a:t>Fatigue					Fatigue strength with stress 							raiser, hardness</a:t>
            </a:r>
          </a:p>
          <a:p>
            <a:pPr marL="0" indent="0">
              <a:buNone/>
            </a:pPr>
            <a:r>
              <a:rPr lang="en-US" dirty="0"/>
              <a:t>Creep						Creep rate at given temperature</a:t>
            </a:r>
          </a:p>
          <a:p>
            <a:pPr marL="0" indent="0">
              <a:buNone/>
            </a:pPr>
            <a:r>
              <a:rPr lang="en-US" dirty="0"/>
              <a:t>Plastic deformation				Yield strength</a:t>
            </a:r>
          </a:p>
          <a:p>
            <a:pPr marL="0" indent="0">
              <a:buNone/>
            </a:pPr>
            <a:r>
              <a:rPr lang="en-US" dirty="0"/>
              <a:t>SCC						Toughness, corrosion resistance to 						specific temperature				</a:t>
            </a:r>
            <a:endParaRPr lang="en-IN"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FF0000"/>
                </a:solidFill>
              </a:rPr>
              <a:t>Presence of defects and discontinuities in raw/stock metal</a:t>
            </a:r>
            <a:endParaRPr lang="en-IN" b="1" dirty="0">
              <a:solidFill>
                <a:srgbClr val="FF0000"/>
              </a:solidFill>
            </a:endParaRPr>
          </a:p>
        </p:txBody>
      </p:sp>
      <p:sp>
        <p:nvSpPr>
          <p:cNvPr id="3" name="Content Placeholder 2"/>
          <p:cNvSpPr>
            <a:spLocks noGrp="1"/>
          </p:cNvSpPr>
          <p:nvPr>
            <p:ph idx="1"/>
          </p:nvPr>
        </p:nvSpPr>
        <p:spPr/>
        <p:txBody>
          <a:bodyPr>
            <a:normAutofit/>
          </a:bodyPr>
          <a:lstStyle/>
          <a:p>
            <a:pPr algn="just"/>
            <a:r>
              <a:rPr lang="en-US" sz="3200" dirty="0"/>
              <a:t>Materials being used  for fabrication of an engineering component may be deficient in many ways</a:t>
            </a:r>
          </a:p>
          <a:p>
            <a:r>
              <a:rPr lang="en-US" sz="3200" dirty="0"/>
              <a:t>For eg: Rods , plates and flats produced by bulk deformation based process like rolling , forging and extrusion may have unfavorable flow of grains, surface cracks etc.</a:t>
            </a:r>
          </a:p>
          <a:p>
            <a:r>
              <a:rPr lang="en-US" sz="3200" dirty="0"/>
              <a:t>While casting may have blow holes, porosity and dissolved gasses in solids </a:t>
            </a:r>
            <a:endParaRPr lang="en-IN" sz="3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FF0000"/>
                </a:solidFill>
              </a:rPr>
              <a:t>Unfavorable manufacturing  processing conditions</a:t>
            </a:r>
            <a:endParaRPr lang="en-IN" b="1" dirty="0">
              <a:solidFill>
                <a:srgbClr val="FF0000"/>
              </a:solidFill>
            </a:endParaRPr>
          </a:p>
        </p:txBody>
      </p:sp>
      <p:sp>
        <p:nvSpPr>
          <p:cNvPr id="3" name="Content Placeholder 2"/>
          <p:cNvSpPr>
            <a:spLocks noGrp="1"/>
          </p:cNvSpPr>
          <p:nvPr>
            <p:ph idx="1"/>
          </p:nvPr>
        </p:nvSpPr>
        <p:spPr/>
        <p:txBody>
          <a:bodyPr>
            <a:normAutofit lnSpcReduction="10000"/>
          </a:bodyPr>
          <a:lstStyle/>
          <a:p>
            <a:pPr marL="0" indent="0" algn="just">
              <a:buNone/>
            </a:pPr>
            <a:r>
              <a:rPr lang="en-US" sz="3200" dirty="0"/>
              <a:t>A wide range of manufacturing processes are </a:t>
            </a:r>
          </a:p>
          <a:p>
            <a:r>
              <a:rPr lang="en-US" sz="3200" dirty="0"/>
              <a:t>Casting </a:t>
            </a:r>
          </a:p>
          <a:p>
            <a:r>
              <a:rPr lang="en-US" sz="3200" dirty="0"/>
              <a:t>Forming </a:t>
            </a:r>
          </a:p>
          <a:p>
            <a:r>
              <a:rPr lang="en-US" sz="3200" dirty="0"/>
              <a:t>Machining  </a:t>
            </a:r>
          </a:p>
          <a:p>
            <a:r>
              <a:rPr lang="en-US" sz="3200" dirty="0"/>
              <a:t>Welding</a:t>
            </a:r>
          </a:p>
          <a:p>
            <a:r>
              <a:rPr lang="en-US" sz="3200" dirty="0"/>
              <a:t> cleaning </a:t>
            </a:r>
          </a:p>
          <a:p>
            <a:pPr algn="just"/>
            <a:r>
              <a:rPr lang="en-US" sz="3200" dirty="0"/>
              <a:t>Other processes like heat treatment , case hardening , surface coating etc.</a:t>
            </a:r>
          </a:p>
          <a:p>
            <a:endParaRPr lang="en-IN"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Contd.</a:t>
            </a:r>
            <a:endParaRPr lang="en-IN" dirty="0">
              <a:solidFill>
                <a:srgbClr val="FF0000"/>
              </a:solidFill>
            </a:endParaRPr>
          </a:p>
        </p:txBody>
      </p:sp>
      <p:sp>
        <p:nvSpPr>
          <p:cNvPr id="3" name="Content Placeholder 2"/>
          <p:cNvSpPr>
            <a:spLocks noGrp="1"/>
          </p:cNvSpPr>
          <p:nvPr>
            <p:ph idx="1"/>
          </p:nvPr>
        </p:nvSpPr>
        <p:spPr/>
        <p:txBody>
          <a:bodyPr/>
          <a:lstStyle/>
          <a:p>
            <a:pPr marL="0" indent="0" algn="just">
              <a:buNone/>
            </a:pPr>
            <a:r>
              <a:rPr lang="en-US" sz="3200" dirty="0"/>
              <a:t>The selection of inappropriate combination of process  parameters for each of above mentioned manufacturing processes can lead to development of </a:t>
            </a:r>
          </a:p>
          <a:p>
            <a:pPr>
              <a:buFont typeface="Courier New" panose="02070309020205020404" pitchFamily="49" charset="0"/>
              <a:buChar char="o"/>
            </a:pPr>
            <a:r>
              <a:rPr lang="en-US" sz="3200" dirty="0"/>
              <a:t>Discontinuities </a:t>
            </a:r>
          </a:p>
          <a:p>
            <a:pPr>
              <a:buFont typeface="Courier New" panose="02070309020205020404" pitchFamily="49" charset="0"/>
              <a:buChar char="o"/>
            </a:pPr>
            <a:r>
              <a:rPr lang="en-US" sz="3200" dirty="0"/>
              <a:t>Defects </a:t>
            </a:r>
          </a:p>
          <a:p>
            <a:pPr algn="just">
              <a:buFont typeface="Courier New" panose="02070309020205020404" pitchFamily="49" charset="0"/>
              <a:buChar char="o"/>
            </a:pPr>
            <a:r>
              <a:rPr lang="en-US" sz="3200" dirty="0"/>
              <a:t>Unfavorable metallurgical changes and so deterioration  in performance of final product  during the service.</a:t>
            </a:r>
            <a:endParaRPr lang="en-IN" sz="3200" dirty="0"/>
          </a:p>
          <a:p>
            <a:endParaRPr lang="en-IN"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FF0000"/>
                </a:solidFill>
              </a:rPr>
              <a:t>Contd.</a:t>
            </a:r>
            <a:endParaRPr lang="en-IN" b="1" dirty="0">
              <a:solidFill>
                <a:srgbClr val="FF0000"/>
              </a:solidFill>
            </a:endParaRPr>
          </a:p>
        </p:txBody>
      </p:sp>
      <p:sp>
        <p:nvSpPr>
          <p:cNvPr id="3" name="Content Placeholder 2"/>
          <p:cNvSpPr>
            <a:spLocks noGrp="1"/>
          </p:cNvSpPr>
          <p:nvPr>
            <p:ph idx="1"/>
          </p:nvPr>
        </p:nvSpPr>
        <p:spPr/>
        <p:txBody>
          <a:bodyPr>
            <a:normAutofit/>
          </a:bodyPr>
          <a:lstStyle/>
          <a:p>
            <a:pPr algn="just"/>
            <a:r>
              <a:rPr lang="en-US" sz="3200" dirty="0"/>
              <a:t>These imperfections and impurities are mostly process specific and can exist in variety of forms due to improper selection of manufacturing processes and their parameters.</a:t>
            </a:r>
          </a:p>
          <a:p>
            <a:pPr algn="just"/>
            <a:r>
              <a:rPr lang="en-US" sz="3200" dirty="0"/>
              <a:t>For eg : in welding , as crater ,SC, PMZ , weld toe etc.</a:t>
            </a:r>
            <a:endParaRPr lang="en-IN" sz="3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0000"/>
                </a:solidFill>
              </a:rPr>
              <a:t>Poor service conditions:</a:t>
            </a:r>
            <a:endParaRPr lang="en-IN" dirty="0">
              <a:solidFill>
                <a:srgbClr val="FF0000"/>
              </a:solidFill>
            </a:endParaRPr>
          </a:p>
        </p:txBody>
      </p:sp>
      <p:sp>
        <p:nvSpPr>
          <p:cNvPr id="3" name="Content Placeholder 2"/>
          <p:cNvSpPr>
            <a:spLocks noGrp="1"/>
          </p:cNvSpPr>
          <p:nvPr>
            <p:ph idx="1"/>
          </p:nvPr>
        </p:nvSpPr>
        <p:spPr/>
        <p:txBody>
          <a:bodyPr>
            <a:normAutofit/>
          </a:bodyPr>
          <a:lstStyle/>
          <a:p>
            <a:pPr algn="just"/>
            <a:r>
              <a:rPr lang="en-US" sz="3200" dirty="0"/>
              <a:t>Failure of an engineering component  can occur due abnormal service condition experienced by them for which they are not designed.</a:t>
            </a:r>
          </a:p>
          <a:p>
            <a:r>
              <a:rPr lang="en-US" sz="3200" dirty="0"/>
              <a:t>These may appear in form of exposure of component to –</a:t>
            </a:r>
          </a:p>
          <a:p>
            <a:pPr>
              <a:buFont typeface="Courier New" panose="02070309020205020404" pitchFamily="49" charset="0"/>
              <a:buChar char="o"/>
            </a:pPr>
            <a:r>
              <a:rPr lang="en-US" sz="3200" dirty="0"/>
              <a:t> Excessive high rate of loading </a:t>
            </a:r>
          </a:p>
          <a:p>
            <a:pPr>
              <a:buFont typeface="Courier New" panose="02070309020205020404" pitchFamily="49" charset="0"/>
              <a:buChar char="o"/>
            </a:pPr>
            <a:r>
              <a:rPr lang="en-US" sz="3200" dirty="0"/>
              <a:t> Unfavorable oxidation, corrosive, erosive environment</a:t>
            </a:r>
          </a:p>
          <a:p>
            <a:pPr>
              <a:buFont typeface="Courier New" panose="02070309020205020404" pitchFamily="49" charset="0"/>
              <a:buChar char="o"/>
            </a:pPr>
            <a:r>
              <a:rPr lang="en-US" sz="3200" dirty="0"/>
              <a:t>Higher or lower temperature ,conditions for which it has not been designed.</a:t>
            </a:r>
            <a:endParaRPr lang="en-IN" sz="3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Poor assembly </a:t>
            </a:r>
            <a:endParaRPr lang="en-IN"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sz="3200" dirty="0"/>
              <a:t>Error in assembly can be resulted in various ways  such as:</a:t>
            </a:r>
          </a:p>
          <a:p>
            <a:pPr>
              <a:buFont typeface="Courier New" panose="02070309020205020404" pitchFamily="49" charset="0"/>
              <a:buChar char="o"/>
            </a:pPr>
            <a:r>
              <a:rPr lang="en-US" sz="3200" dirty="0"/>
              <a:t>Ambiguity in instructions</a:t>
            </a:r>
          </a:p>
          <a:p>
            <a:pPr>
              <a:buFont typeface="Courier New" panose="02070309020205020404" pitchFamily="49" charset="0"/>
              <a:buChar char="o"/>
            </a:pPr>
            <a:r>
              <a:rPr lang="en-US" sz="3200" dirty="0"/>
              <a:t>Insufficient or inappropriate assembly procedure</a:t>
            </a:r>
          </a:p>
          <a:p>
            <a:pPr>
              <a:buFont typeface="Courier New" panose="02070309020205020404" pitchFamily="49" charset="0"/>
              <a:buChar char="o"/>
            </a:pPr>
            <a:r>
              <a:rPr lang="en-US" sz="3200" dirty="0"/>
              <a:t>Misalignment </a:t>
            </a:r>
          </a:p>
          <a:p>
            <a:pPr>
              <a:buFont typeface="Courier New" panose="02070309020205020404" pitchFamily="49" charset="0"/>
              <a:buChar char="o"/>
            </a:pPr>
            <a:r>
              <a:rPr lang="en-US" sz="3200" dirty="0"/>
              <a:t>Poor workmanship</a:t>
            </a:r>
          </a:p>
          <a:p>
            <a:pPr>
              <a:buFont typeface="Courier New" panose="02070309020205020404" pitchFamily="49" charset="0"/>
              <a:buChar char="o"/>
            </a:pPr>
            <a:endParaRPr lang="en-US" sz="3200" dirty="0"/>
          </a:p>
          <a:p>
            <a:r>
              <a:rPr lang="en-US" sz="3200" dirty="0"/>
              <a:t>Sometimes failures are also caused by the inadvertent error performed by the workers during assembly.</a:t>
            </a:r>
          </a:p>
          <a:p>
            <a:endParaRPr lang="en-US" sz="3200" dirty="0"/>
          </a:p>
          <a:p>
            <a:endParaRPr lang="en-US" sz="3200" dirty="0"/>
          </a:p>
          <a:p>
            <a:endParaRPr lang="en-IN"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4325"/>
            <a:ext cx="10515600" cy="1325563"/>
          </a:xfrm>
        </p:spPr>
        <p:txBody>
          <a:bodyPr/>
          <a:lstStyle/>
          <a:p>
            <a:r>
              <a:rPr lang="en-US" dirty="0">
                <a:solidFill>
                  <a:srgbClr val="FF0000"/>
                </a:solidFill>
              </a:rPr>
              <a:t>Poor Maintenance Strategy</a:t>
            </a:r>
            <a:endParaRPr lang="en-IN" dirty="0">
              <a:solidFill>
                <a:srgbClr val="FF0000"/>
              </a:solidFill>
            </a:endParaRPr>
          </a:p>
        </p:txBody>
      </p:sp>
      <p:sp>
        <p:nvSpPr>
          <p:cNvPr id="3" name="Content Placeholder 2"/>
          <p:cNvSpPr>
            <a:spLocks noGrp="1"/>
          </p:cNvSpPr>
          <p:nvPr>
            <p:ph idx="1"/>
          </p:nvPr>
        </p:nvSpPr>
        <p:spPr/>
        <p:txBody>
          <a:bodyPr>
            <a:normAutofit/>
          </a:bodyPr>
          <a:lstStyle/>
          <a:p>
            <a:pPr algn="just"/>
            <a:r>
              <a:rPr lang="en-US" sz="3200" dirty="0"/>
              <a:t>The failure of many moving mechanical components takes place due to poor maintenance  plan.</a:t>
            </a:r>
          </a:p>
          <a:p>
            <a:pPr algn="just"/>
            <a:r>
              <a:rPr lang="en-US" sz="3200" dirty="0"/>
              <a:t>A very developed maintenance plan indicating each and very important step to be used for maintenance  such what, when, where, who and how is specified explicitly.</a:t>
            </a:r>
          </a:p>
          <a:p>
            <a:pPr algn="just"/>
            <a:r>
              <a:rPr lang="en-US" sz="3200" dirty="0"/>
              <a:t>Lack  of information on proper schedule of maintenance ,procedure of the maintenance frequently cause premature failure of the moving components .</a:t>
            </a:r>
            <a:endParaRPr lang="en-IN" sz="3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0000"/>
                </a:solidFill>
              </a:rPr>
              <a:t>General procedure for failure analysis</a:t>
            </a:r>
            <a:endParaRPr lang="en-IN" dirty="0">
              <a:solidFill>
                <a:srgbClr val="FF0000"/>
              </a:solidFill>
            </a:endParaRPr>
          </a:p>
        </p:txBody>
      </p:sp>
      <p:sp>
        <p:nvSpPr>
          <p:cNvPr id="3" name="Content Placeholder 2"/>
          <p:cNvSpPr>
            <a:spLocks noGrp="1"/>
          </p:cNvSpPr>
          <p:nvPr>
            <p:ph idx="1"/>
          </p:nvPr>
        </p:nvSpPr>
        <p:spPr/>
        <p:txBody>
          <a:bodyPr>
            <a:normAutofit/>
          </a:bodyPr>
          <a:lstStyle/>
          <a:p>
            <a:pPr>
              <a:buNone/>
            </a:pPr>
            <a:r>
              <a:rPr lang="en-US" sz="3200" dirty="0"/>
              <a:t>In the field of engineering ,mechanical components are :</a:t>
            </a:r>
          </a:p>
          <a:p>
            <a:pPr algn="just"/>
            <a:r>
              <a:rPr lang="en-US" sz="3200" dirty="0"/>
              <a:t>Made using variety of material.</a:t>
            </a:r>
          </a:p>
          <a:p>
            <a:pPr algn="just"/>
            <a:r>
              <a:rPr lang="en-US" sz="3200" dirty="0"/>
              <a:t>Processed by different manufacturing processes and </a:t>
            </a:r>
          </a:p>
          <a:p>
            <a:pPr algn="just"/>
            <a:r>
              <a:rPr lang="en-US" sz="3200" dirty="0"/>
              <a:t>Used in extremely wide range of service condition.</a:t>
            </a:r>
          </a:p>
          <a:p>
            <a:pPr algn="just"/>
            <a:r>
              <a:rPr lang="en-US" sz="3200" dirty="0"/>
              <a:t>Potential causes of failure of the components and their mechanism also numerous.</a:t>
            </a:r>
          </a:p>
          <a:p>
            <a:pPr algn="just"/>
            <a:endParaRPr lang="en-IN"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dirty="0">
                <a:solidFill>
                  <a:srgbClr val="FF0000"/>
                </a:solidFill>
              </a:rPr>
              <a:t>Points of discussion</a:t>
            </a:r>
            <a:endParaRPr lang="en-IN" dirty="0">
              <a:solidFill>
                <a:srgbClr val="FF0000"/>
              </a:solidFill>
            </a:endParaRPr>
          </a:p>
        </p:txBody>
      </p:sp>
      <p:sp>
        <p:nvSpPr>
          <p:cNvPr id="3" name="Content Placeholder 2"/>
          <p:cNvSpPr>
            <a:spLocks noGrp="1"/>
          </p:cNvSpPr>
          <p:nvPr>
            <p:ph idx="1"/>
          </p:nvPr>
        </p:nvSpPr>
        <p:spPr>
          <a:xfrm>
            <a:off x="838200" y="2252345"/>
            <a:ext cx="10515600" cy="4351338"/>
          </a:xfrm>
        </p:spPr>
        <p:txBody>
          <a:bodyPr>
            <a:normAutofit/>
          </a:bodyPr>
          <a:lstStyle/>
          <a:p>
            <a:r>
              <a:rPr lang="en-US" dirty="0"/>
              <a:t>       </a:t>
            </a:r>
            <a:r>
              <a:rPr lang="en-US" sz="3200" dirty="0"/>
              <a:t>Need for failure analysis.</a:t>
            </a:r>
          </a:p>
          <a:p>
            <a:r>
              <a:rPr lang="en-US" sz="3200" dirty="0"/>
              <a:t>       Defining failure of component.</a:t>
            </a:r>
          </a:p>
          <a:p>
            <a:r>
              <a:rPr lang="en-US" sz="3200" dirty="0"/>
              <a:t>       Causes of failure of mechanical components.</a:t>
            </a:r>
          </a:p>
          <a:p>
            <a:r>
              <a:rPr lang="en-US" sz="3200" dirty="0"/>
              <a:t>       General procedure of failure analysis.			</a:t>
            </a:r>
            <a:endParaRPr lang="en-US" sz="3200" dirty="0" smtClean="0"/>
          </a:p>
          <a:p>
            <a:r>
              <a:rPr lang="en-US" sz="3200" dirty="0"/>
              <a:t> </a:t>
            </a:r>
            <a:r>
              <a:rPr lang="en-US" sz="3200" dirty="0" smtClean="0"/>
              <a:t>      Failure </a:t>
            </a:r>
            <a:r>
              <a:rPr lang="en-US" sz="3200" dirty="0"/>
              <a:t>mechanisms		</a:t>
            </a:r>
            <a:r>
              <a:rPr lang="en-US" dirty="0"/>
              <a:t>			</a:t>
            </a:r>
          </a:p>
          <a:p>
            <a:pPr lvl="2"/>
            <a:endParaRPr lang="en-US" sz="3200" dirty="0"/>
          </a:p>
          <a:p>
            <a:pPr marL="0" indent="0">
              <a:buNone/>
            </a:pPr>
            <a:r>
              <a:rPr lang="en-US" dirty="0"/>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Establishing Failure Analysis procedure </a:t>
            </a:r>
            <a:endParaRPr lang="en-IN" b="1" dirty="0">
              <a:solidFill>
                <a:srgbClr val="FF0000"/>
              </a:solidFill>
            </a:endParaRPr>
          </a:p>
        </p:txBody>
      </p:sp>
      <p:sp>
        <p:nvSpPr>
          <p:cNvPr id="3" name="Content Placeholder 2"/>
          <p:cNvSpPr>
            <a:spLocks noGrp="1"/>
          </p:cNvSpPr>
          <p:nvPr>
            <p:ph idx="1"/>
          </p:nvPr>
        </p:nvSpPr>
        <p:spPr>
          <a:xfrm>
            <a:off x="806824" y="1825624"/>
            <a:ext cx="10546976" cy="4494493"/>
          </a:xfrm>
        </p:spPr>
        <p:txBody>
          <a:bodyPr>
            <a:noAutofit/>
          </a:bodyPr>
          <a:lstStyle/>
          <a:p>
            <a:r>
              <a:rPr lang="en-US" sz="3200" dirty="0"/>
              <a:t>Therefore, procedure of failure analysis of each component  should be different.</a:t>
            </a:r>
          </a:p>
          <a:p>
            <a:r>
              <a:rPr lang="en-US" sz="3200" dirty="0"/>
              <a:t>Failure analysis procedure for each case must be developed after giving proper thought on </a:t>
            </a:r>
          </a:p>
          <a:p>
            <a:pPr marL="514350" indent="-514350" algn="just">
              <a:buFont typeface="+mj-lt"/>
              <a:buAutoNum type="arabicPeriod"/>
            </a:pPr>
            <a:r>
              <a:rPr lang="en-US" sz="3200" dirty="0"/>
              <a:t> Possible sequence of events before failure along with proper evaluation of the situation </a:t>
            </a:r>
          </a:p>
          <a:p>
            <a:pPr marL="514350" indent="-514350" algn="just">
              <a:buAutoNum type="arabicPlain" startAt="2"/>
            </a:pPr>
            <a:r>
              <a:rPr lang="en-US" sz="3200" dirty="0"/>
              <a:t>Proper consideration of material, manufacturing process, service history and actual working condition.</a:t>
            </a:r>
            <a:endParaRPr lang="en-IN" sz="3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686" y="176440"/>
            <a:ext cx="10515600" cy="1325563"/>
          </a:xfrm>
        </p:spPr>
        <p:txBody>
          <a:bodyPr/>
          <a:lstStyle/>
          <a:p>
            <a:r>
              <a:rPr lang="en-US" dirty="0">
                <a:solidFill>
                  <a:srgbClr val="FF0000"/>
                </a:solidFill>
              </a:rPr>
              <a:t>So how to go ahead</a:t>
            </a:r>
            <a:endParaRPr lang="en-IN" dirty="0">
              <a:solidFill>
                <a:srgbClr val="FF0000"/>
              </a:solidFill>
            </a:endParaRPr>
          </a:p>
        </p:txBody>
      </p:sp>
      <p:sp>
        <p:nvSpPr>
          <p:cNvPr id="3" name="Content Placeholder 2"/>
          <p:cNvSpPr>
            <a:spLocks noGrp="1"/>
          </p:cNvSpPr>
          <p:nvPr>
            <p:ph idx="1"/>
          </p:nvPr>
        </p:nvSpPr>
        <p:spPr>
          <a:xfrm>
            <a:off x="823685" y="1346653"/>
            <a:ext cx="10515600" cy="4351338"/>
          </a:xfrm>
        </p:spPr>
        <p:txBody>
          <a:bodyPr>
            <a:normAutofit/>
          </a:bodyPr>
          <a:lstStyle/>
          <a:p>
            <a:pPr algn="just"/>
            <a:endParaRPr lang="en-US" sz="3200" dirty="0"/>
          </a:p>
          <a:p>
            <a:pPr algn="just"/>
            <a:r>
              <a:rPr lang="en-US" sz="3200" dirty="0"/>
              <a:t> The sequence of steps will largely be determined by the findings of the investigation at any stage.</a:t>
            </a:r>
          </a:p>
          <a:p>
            <a:pPr algn="just"/>
            <a:r>
              <a:rPr lang="en-US" sz="3200" dirty="0"/>
              <a:t>Main objective of collecting evidences regarding causes of the failure is to establish sequence of events prior to the failure.</a:t>
            </a:r>
          </a:p>
          <a:p>
            <a:pPr algn="just"/>
            <a:r>
              <a:rPr lang="en-US" sz="3200" dirty="0"/>
              <a:t>Provide suitable recommendations can be made to prevent the similar failure in future.</a:t>
            </a:r>
          </a:p>
          <a:p>
            <a:endParaRPr lang="en-US" dirty="0"/>
          </a:p>
          <a:p>
            <a:endParaRPr lang="en-IN"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General procedure for Failure Analysis</a:t>
            </a:r>
            <a:endParaRPr lang="en-IN" dirty="0">
              <a:solidFill>
                <a:srgbClr val="FF0000"/>
              </a:solidFill>
            </a:endParaRPr>
          </a:p>
        </p:txBody>
      </p:sp>
      <p:sp>
        <p:nvSpPr>
          <p:cNvPr id="3" name="Content Placeholder 2"/>
          <p:cNvSpPr>
            <a:spLocks noGrp="1"/>
          </p:cNvSpPr>
          <p:nvPr>
            <p:ph idx="1"/>
          </p:nvPr>
        </p:nvSpPr>
        <p:spPr>
          <a:xfrm>
            <a:off x="838200" y="1506071"/>
            <a:ext cx="10515600" cy="4670892"/>
          </a:xfrm>
        </p:spPr>
        <p:txBody>
          <a:bodyPr>
            <a:normAutofit fontScale="62500" lnSpcReduction="20000"/>
          </a:bodyPr>
          <a:lstStyle/>
          <a:p>
            <a:r>
              <a:rPr lang="en-US" sz="4600" dirty="0"/>
              <a:t>Collection of background information about failed components</a:t>
            </a:r>
            <a:r>
              <a:rPr lang="en-US" sz="4600" dirty="0" smtClean="0"/>
              <a:t>.</a:t>
            </a:r>
            <a:endParaRPr lang="en-US" sz="4600" dirty="0"/>
          </a:p>
          <a:p>
            <a:r>
              <a:rPr lang="en-US" sz="4600" dirty="0"/>
              <a:t>Preliminary examination of failed components</a:t>
            </a:r>
            <a:r>
              <a:rPr lang="en-US" sz="4600" dirty="0" smtClean="0"/>
              <a:t>.</a:t>
            </a:r>
          </a:p>
          <a:p>
            <a:r>
              <a:rPr lang="en-US" sz="4600" dirty="0"/>
              <a:t>Macroscopic observation of fracture surfaces and components</a:t>
            </a:r>
            <a:r>
              <a:rPr lang="en-US" sz="4600" dirty="0" smtClean="0"/>
              <a:t>.</a:t>
            </a:r>
            <a:endParaRPr lang="en-US" sz="4600" dirty="0"/>
          </a:p>
          <a:p>
            <a:r>
              <a:rPr lang="en-US" sz="4600" dirty="0"/>
              <a:t>Selection, preservation of the sample.</a:t>
            </a:r>
          </a:p>
          <a:p>
            <a:r>
              <a:rPr lang="en-US" sz="4600" dirty="0"/>
              <a:t>Chemical analysis.</a:t>
            </a:r>
          </a:p>
          <a:p>
            <a:r>
              <a:rPr lang="en-US" sz="4600" dirty="0"/>
              <a:t>Evaluation of the mechanical properties of the failed components.</a:t>
            </a:r>
          </a:p>
          <a:p>
            <a:r>
              <a:rPr lang="en-US" sz="4600" dirty="0" smtClean="0"/>
              <a:t>Microscopic </a:t>
            </a:r>
            <a:r>
              <a:rPr lang="en-US" sz="4600" dirty="0"/>
              <a:t>observation of </a:t>
            </a:r>
            <a:r>
              <a:rPr lang="en-US" sz="4600" dirty="0" smtClean="0"/>
              <a:t>fracture </a:t>
            </a:r>
            <a:r>
              <a:rPr lang="en-US" sz="4600" dirty="0"/>
              <a:t>components</a:t>
            </a:r>
          </a:p>
          <a:p>
            <a:r>
              <a:rPr lang="en-US" sz="4600" dirty="0"/>
              <a:t>Establishing the fracture mechanism.</a:t>
            </a:r>
          </a:p>
          <a:p>
            <a:r>
              <a:rPr lang="en-US" sz="4600" dirty="0"/>
              <a:t>Analysis of findings of inspection.</a:t>
            </a:r>
            <a:endParaRPr lang="en-IN" sz="4600" dirty="0"/>
          </a:p>
          <a:p>
            <a:endParaRPr lang="en-IN"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FRACTURE</a:t>
            </a:r>
            <a:endParaRPr lang="en-IN" dirty="0">
              <a:solidFill>
                <a:srgbClr val="FF0000"/>
              </a:solidFill>
            </a:endParaRPr>
          </a:p>
        </p:txBody>
      </p:sp>
      <p:sp>
        <p:nvSpPr>
          <p:cNvPr id="3" name="Content Placeholder 2"/>
          <p:cNvSpPr>
            <a:spLocks noGrp="1"/>
          </p:cNvSpPr>
          <p:nvPr>
            <p:ph idx="1"/>
          </p:nvPr>
        </p:nvSpPr>
        <p:spPr>
          <a:xfrm>
            <a:off x="1905000" y="1166018"/>
            <a:ext cx="8229600" cy="5417344"/>
          </a:xfrm>
        </p:spPr>
        <p:txBody>
          <a:bodyPr>
            <a:normAutofit/>
          </a:bodyPr>
          <a:lstStyle/>
          <a:p>
            <a:r>
              <a:rPr lang="en-US" dirty="0"/>
              <a:t>Fracture is a separation of an object into two or more pieces under the action of load.</a:t>
            </a:r>
          </a:p>
          <a:p>
            <a:pPr marL="0" indent="0">
              <a:buNone/>
            </a:pPr>
            <a:r>
              <a:rPr lang="en-US" dirty="0"/>
              <a:t>    Brittle fracture:</a:t>
            </a:r>
          </a:p>
          <a:p>
            <a:pPr lvl="6"/>
            <a:r>
              <a:rPr lang="en-US" sz="2400" dirty="0"/>
              <a:t>It is the sudden , very rapid cracking of component under stress where metal exhibits little or no evidence of ductility before fracture.</a:t>
            </a:r>
          </a:p>
          <a:p>
            <a:pPr lvl="6"/>
            <a:r>
              <a:rPr lang="en-US" sz="2400" dirty="0"/>
              <a:t>Rapid crack propagation</a:t>
            </a:r>
          </a:p>
          <a:p>
            <a:pPr lvl="6"/>
            <a:r>
              <a:rPr lang="en-US" sz="2400" dirty="0"/>
              <a:t>Perpendicular to applied load</a:t>
            </a:r>
          </a:p>
          <a:p>
            <a:pPr lvl="6"/>
            <a:r>
              <a:rPr lang="en-US" sz="2400" dirty="0"/>
              <a:t>Crystalline in nature</a:t>
            </a:r>
          </a:p>
          <a:p>
            <a:pPr marL="0" indent="0">
              <a:buNone/>
            </a:pPr>
            <a:r>
              <a:rPr lang="en-IN" dirty="0"/>
              <a:t>    Ductile fracture:</a:t>
            </a:r>
          </a:p>
          <a:p>
            <a:pPr lvl="6"/>
            <a:r>
              <a:rPr lang="en-IN" sz="2400" dirty="0"/>
              <a:t>Fracture occurs with plastic deformation.</a:t>
            </a:r>
          </a:p>
          <a:p>
            <a:pPr lvl="6"/>
            <a:r>
              <a:rPr lang="en-IN" sz="2400" dirty="0"/>
              <a:t>Fibrous in nature.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Factors contributing brittle failure</a:t>
            </a:r>
            <a:endParaRPr lang="en-US" dirty="0"/>
          </a:p>
        </p:txBody>
      </p:sp>
      <p:sp>
        <p:nvSpPr>
          <p:cNvPr id="3" name="Content Placeholder 2"/>
          <p:cNvSpPr>
            <a:spLocks noGrp="1"/>
          </p:cNvSpPr>
          <p:nvPr>
            <p:ph idx="1"/>
          </p:nvPr>
        </p:nvSpPr>
        <p:spPr/>
        <p:txBody>
          <a:bodyPr/>
          <a:lstStyle/>
          <a:p>
            <a:pPr marL="0" indent="0">
              <a:buNone/>
            </a:pPr>
            <a:r>
              <a:rPr lang="en-US" dirty="0"/>
              <a:t>Three basic factors contribute to a brittle –cleavage type of fracture:</a:t>
            </a:r>
          </a:p>
          <a:p>
            <a:pPr marL="0" indent="0">
              <a:buNone/>
            </a:pPr>
            <a:endParaRPr lang="en-US" dirty="0"/>
          </a:p>
          <a:p>
            <a:r>
              <a:rPr lang="en-US" dirty="0"/>
              <a:t>A triaxial state of stress.</a:t>
            </a:r>
          </a:p>
          <a:p>
            <a:r>
              <a:rPr lang="en-US" dirty="0"/>
              <a:t>A low temperature.</a:t>
            </a:r>
          </a:p>
          <a:p>
            <a:r>
              <a:rPr lang="en-US" dirty="0"/>
              <a:t>A high strain rate / a rapid rate of loading.</a:t>
            </a:r>
            <a:endParaRPr lang="en-IN" dirty="0"/>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9312" y="5181601"/>
            <a:ext cx="5486400" cy="1063625"/>
          </a:xfrm>
        </p:spPr>
        <p:txBody>
          <a:bodyPr>
            <a:normAutofit/>
          </a:bodyPr>
          <a:lstStyle/>
          <a:p>
            <a:r>
              <a:rPr lang="en-US" sz="2800" dirty="0"/>
              <a:t/>
            </a:r>
            <a:br>
              <a:rPr lang="en-US" sz="2800" dirty="0"/>
            </a:br>
            <a:r>
              <a:rPr lang="en-US" sz="2800" dirty="0"/>
              <a:t>    BRITTLE AND DUCTILE FRACTURE</a:t>
            </a:r>
            <a:endParaRPr lang="en-IN" sz="2800" dirty="0"/>
          </a:p>
        </p:txBody>
      </p:sp>
      <p:sp>
        <p:nvSpPr>
          <p:cNvPr id="4" name="Text Placeholder 3"/>
          <p:cNvSpPr>
            <a:spLocks noGrp="1"/>
          </p:cNvSpPr>
          <p:nvPr>
            <p:ph type="body" sz="half" idx="2"/>
          </p:nvPr>
        </p:nvSpPr>
        <p:spPr>
          <a:xfrm>
            <a:off x="3316288" y="5638800"/>
            <a:ext cx="5675312" cy="533400"/>
          </a:xfrm>
        </p:spPr>
        <p:txBody>
          <a:bodyPr>
            <a:normAutofit/>
          </a:bodyPr>
          <a:lstStyle/>
          <a:p>
            <a:r>
              <a:rPr lang="en-US" sz="2800" dirty="0"/>
              <a:t>   </a:t>
            </a:r>
            <a:endParaRPr lang="en-IN" sz="2800" dirty="0"/>
          </a:p>
        </p:txBody>
      </p:sp>
      <p:pic>
        <p:nvPicPr>
          <p:cNvPr id="18" name="Picture Placeholder 17"/>
          <p:cNvPicPr>
            <a:picLocks noGrp="1" noChangeAspect="1"/>
          </p:cNvPicPr>
          <p:nvPr>
            <p:ph type="pic" idx="1"/>
          </p:nvPr>
        </p:nvPicPr>
        <p:blipFill>
          <a:blip r:embed="rId3">
            <a:extLst>
              <a:ext uri="{28A0092B-C50C-407E-A947-70E740481C1C}">
                <a14:useLocalDpi xmlns:a14="http://schemas.microsoft.com/office/drawing/2010/main" val="0"/>
              </a:ext>
            </a:extLst>
          </a:blip>
          <a:srcRect t="172" b="172"/>
          <a:stretch>
            <a:fillRect/>
          </a:stretch>
        </p:blipFill>
        <p:spPr>
          <a:xfrm>
            <a:off x="2703512" y="459105"/>
            <a:ext cx="6172200" cy="4873625"/>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Brittle &amp; Ductile fractures</a:t>
            </a:r>
            <a:endParaRPr lang="en-IN" dirty="0">
              <a:solidFill>
                <a:srgbClr val="FF0000"/>
              </a:solidFill>
            </a:endParaRP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438401" y="1417638"/>
            <a:ext cx="3050697" cy="2316162"/>
          </a:xfrm>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438401" y="4191000"/>
            <a:ext cx="3050697" cy="1981200"/>
          </a:xfr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4544" y="2552700"/>
            <a:ext cx="3050697" cy="32766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DUCTILE-TO-BRITTLE TRANSITION</a:t>
            </a:r>
            <a:endParaRPr lang="en-US" dirty="0"/>
          </a:p>
        </p:txBody>
      </p:sp>
      <p:sp>
        <p:nvSpPr>
          <p:cNvPr id="3" name="Content Placeholder 2"/>
          <p:cNvSpPr>
            <a:spLocks noGrp="1"/>
          </p:cNvSpPr>
          <p:nvPr>
            <p:ph idx="1"/>
          </p:nvPr>
        </p:nvSpPr>
        <p:spPr/>
        <p:txBody>
          <a:bodyPr/>
          <a:lstStyle/>
          <a:p>
            <a:r>
              <a:rPr lang="en-US" dirty="0"/>
              <a:t>The notch bar impact test is most meaningful when conducted over a range of temperature, so that the temperature at which the ductile to brittle transition takes place can be determined.</a:t>
            </a:r>
          </a:p>
          <a:p>
            <a:r>
              <a:rPr lang="en-US" dirty="0"/>
              <a:t> The energy absorbed decreases with decreasing temperature. But for most cases the decrease does not occur sharply at a certain temperature.</a:t>
            </a:r>
            <a:endParaRPr lang="en-IN" dirty="0"/>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Contd.</a:t>
            </a:r>
          </a:p>
        </p:txBody>
      </p:sp>
      <p:sp>
        <p:nvSpPr>
          <p:cNvPr id="3" name="Content Placeholder 2"/>
          <p:cNvSpPr>
            <a:spLocks noGrp="1"/>
          </p:cNvSpPr>
          <p:nvPr>
            <p:ph idx="1"/>
          </p:nvPr>
        </p:nvSpPr>
        <p:spPr/>
        <p:txBody>
          <a:bodyPr/>
          <a:lstStyle/>
          <a:p>
            <a:pPr marL="285750" indent="-285750" algn="just"/>
            <a:r>
              <a:rPr lang="en-US" dirty="0"/>
              <a:t>Transition temperature is a important factor in selecting material from the stand point of notch toughness.</a:t>
            </a:r>
          </a:p>
          <a:p>
            <a:pPr marL="285750" indent="-285750" algn="just"/>
            <a:r>
              <a:rPr lang="en-US" dirty="0"/>
              <a:t>The material with the lowest transition temperature is to be preferred.</a:t>
            </a:r>
          </a:p>
          <a:p>
            <a:pPr marL="285750" indent="-285750" algn="just"/>
            <a:r>
              <a:rPr lang="en-US" dirty="0"/>
              <a:t>Reliance on impact resistance at only one temperature can be misleading.</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1118" cy="656851"/>
          </a:xfrm>
        </p:spPr>
        <p:txBody>
          <a:bodyPr>
            <a:normAutofit fontScale="90000"/>
          </a:bodyPr>
          <a:lstStyle/>
          <a:p>
            <a:r>
              <a:rPr lang="en-US" dirty="0">
                <a:solidFill>
                  <a:srgbClr val="FF0000"/>
                </a:solidFill>
              </a:rPr>
              <a:t>Stress-Strain Curve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36972" y="1032248"/>
            <a:ext cx="5344950" cy="4351338"/>
          </a:xfrm>
          <a:prstGeom prst="rect">
            <a:avLst/>
          </a:prstGeom>
        </p:spPr>
      </p:pic>
      <p:sp>
        <p:nvSpPr>
          <p:cNvPr id="5" name="TextBox 4"/>
          <p:cNvSpPr txBox="1"/>
          <p:nvPr/>
        </p:nvSpPr>
        <p:spPr>
          <a:xfrm>
            <a:off x="3576918" y="5644173"/>
            <a:ext cx="5634317" cy="369332"/>
          </a:xfrm>
          <a:prstGeom prst="rect">
            <a:avLst/>
          </a:prstGeom>
          <a:noFill/>
        </p:spPr>
        <p:txBody>
          <a:bodyPr wrap="square" rtlCol="0">
            <a:spAutoFit/>
          </a:bodyPr>
          <a:lstStyle/>
          <a:p>
            <a:r>
              <a:rPr lang="en-US" b="1" dirty="0"/>
              <a:t>STRESS STAIN CURVE FOR BRITTLE AND DUCTILE FALURE</a:t>
            </a:r>
            <a:endParaRPr lang="en-IN"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Need for Failure Analysis</a:t>
            </a:r>
            <a:endParaRPr lang="en-IN" dirty="0">
              <a:solidFill>
                <a:srgbClr val="FF0000"/>
              </a:solidFill>
            </a:endParaRPr>
          </a:p>
        </p:txBody>
      </p:sp>
      <p:sp>
        <p:nvSpPr>
          <p:cNvPr id="3" name="Content Placeholder 2"/>
          <p:cNvSpPr>
            <a:spLocks noGrp="1"/>
          </p:cNvSpPr>
          <p:nvPr>
            <p:ph idx="1"/>
          </p:nvPr>
        </p:nvSpPr>
        <p:spPr/>
        <p:txBody>
          <a:bodyPr>
            <a:normAutofit/>
          </a:bodyPr>
          <a:lstStyle/>
          <a:p>
            <a:pPr algn="just"/>
            <a:r>
              <a:rPr lang="en-US" sz="3200" dirty="0"/>
              <a:t>Whenever failure of a component or a complete assembly takes place, disruption is observed, reliability and punctuality are hampered. In some of the cases safety is violated. Hence, whenever failure of any component takes place it becomes necessary to investigate it properly so that its recurrence is avoided.</a:t>
            </a:r>
            <a:endParaRPr lang="en-IN" sz="32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TOUGHNESS VS TEMP</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a:t>Toughness is a function of temperature &amp; the impact value of a material changes with temp.</a:t>
            </a:r>
          </a:p>
          <a:p>
            <a:r>
              <a:rPr lang="en-US" dirty="0"/>
              <a:t>Generally, at lower temps, the impact energy of a material is decreased</a:t>
            </a:r>
          </a:p>
          <a:p>
            <a:r>
              <a:rPr lang="en-US" dirty="0" err="1"/>
              <a:t>Charpy</a:t>
            </a:r>
            <a:r>
              <a:rPr lang="en-US" dirty="0"/>
              <a:t> or </a:t>
            </a:r>
            <a:r>
              <a:rPr lang="en-US" dirty="0" err="1"/>
              <a:t>Izod</a:t>
            </a:r>
            <a:r>
              <a:rPr lang="en-US" dirty="0"/>
              <a:t> test is often repeated many times with each specimen tested at a different temperature. </a:t>
            </a:r>
          </a:p>
          <a:p>
            <a:r>
              <a:rPr lang="en-US" dirty="0"/>
              <a:t>Material is more brittle at low temperatures &amp; toughness is low. </a:t>
            </a:r>
          </a:p>
          <a:p>
            <a:r>
              <a:rPr lang="en-US" dirty="0"/>
              <a:t>Material is more ductile at high temperatures &amp; toughness is higher. </a:t>
            </a:r>
          </a:p>
          <a:p>
            <a:endParaRPr lang="en-US" dirty="0"/>
          </a:p>
        </p:txBody>
      </p:sp>
      <p:pic>
        <p:nvPicPr>
          <p:cNvPr id="5" name="Content Placeholder 4" descr="http://www.ndt-ed.org/EducationResources/CommunityCollege/Materials/Graphics/Mechanical/charpytough.gif"/>
          <p:cNvPicPr>
            <a:picLocks noGrp="1"/>
          </p:cNvPicPr>
          <p:nvPr>
            <p:ph sz="half" idx="2"/>
          </p:nvPr>
        </p:nvPicPr>
        <p:blipFill>
          <a:blip r:embed="rId2" cstate="print"/>
          <a:srcRect/>
          <a:stretch>
            <a:fillRect/>
          </a:stretch>
        </p:blipFill>
        <p:spPr bwMode="auto">
          <a:xfrm>
            <a:off x="6884894" y="1788458"/>
            <a:ext cx="4464423" cy="395343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METALLERGICAL FACTORS AFFECTING TRANSITION TEMPERATURE</a:t>
            </a:r>
            <a:endParaRPr lang="en-US" dirty="0"/>
          </a:p>
        </p:txBody>
      </p:sp>
      <p:sp>
        <p:nvSpPr>
          <p:cNvPr id="3" name="Content Placeholder 2"/>
          <p:cNvSpPr>
            <a:spLocks noGrp="1"/>
          </p:cNvSpPr>
          <p:nvPr>
            <p:ph idx="1"/>
          </p:nvPr>
        </p:nvSpPr>
        <p:spPr/>
        <p:txBody>
          <a:bodyPr/>
          <a:lstStyle/>
          <a:p>
            <a:pPr algn="just"/>
            <a:r>
              <a:rPr lang="en-US" dirty="0"/>
              <a:t>   Changes in chemical composition or microstructure of mild steel can  </a:t>
            </a:r>
          </a:p>
          <a:p>
            <a:pPr marL="0" indent="0" algn="just">
              <a:buNone/>
            </a:pPr>
            <a:r>
              <a:rPr lang="en-US" dirty="0"/>
              <a:t>      change in transition temperature.</a:t>
            </a:r>
          </a:p>
          <a:p>
            <a:pPr algn="just"/>
            <a:r>
              <a:rPr lang="en-US" dirty="0"/>
              <a:t>   The large change in transition temperature result from changes in    </a:t>
            </a:r>
          </a:p>
          <a:p>
            <a:pPr marL="0" indent="0" algn="just">
              <a:buNone/>
            </a:pPr>
            <a:r>
              <a:rPr lang="en-US" dirty="0"/>
              <a:t>      the amount of carbon and manganese.</a:t>
            </a:r>
          </a:p>
          <a:p>
            <a:pPr algn="just"/>
            <a:r>
              <a:rPr lang="en-US" dirty="0"/>
              <a:t>   Transition temperature is raised by carbon content in steel.</a:t>
            </a:r>
            <a:endParaRPr lang="en-IN" dirty="0"/>
          </a:p>
          <a:p>
            <a:pPr marL="457200" indent="-457200" algn="just"/>
            <a:r>
              <a:rPr lang="en-US" dirty="0"/>
              <a:t>Transition temperature is lowered by the </a:t>
            </a:r>
            <a:r>
              <a:rPr lang="en-US" dirty="0" err="1"/>
              <a:t>Mn</a:t>
            </a:r>
            <a:r>
              <a:rPr lang="en-US" dirty="0"/>
              <a:t> content in steel.</a:t>
            </a:r>
          </a:p>
          <a:p>
            <a:pPr marL="457200" indent="-457200" algn="just"/>
            <a:r>
              <a:rPr lang="en-US" dirty="0" err="1"/>
              <a:t>Mn</a:t>
            </a:r>
            <a:r>
              <a:rPr lang="en-US" dirty="0"/>
              <a:t> : C ratio should be at least 3:1 for satisfactory notch toughness.</a:t>
            </a:r>
          </a:p>
          <a:p>
            <a:pPr marL="457200" indent="-457200" algn="just"/>
            <a:r>
              <a:rPr lang="en-US" dirty="0"/>
              <a:t>P has a strong effect in raising the transition temperature.</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Contd.</a:t>
            </a:r>
          </a:p>
        </p:txBody>
      </p:sp>
      <p:sp>
        <p:nvSpPr>
          <p:cNvPr id="3" name="Content Placeholder 2"/>
          <p:cNvSpPr>
            <a:spLocks noGrp="1"/>
          </p:cNvSpPr>
          <p:nvPr>
            <p:ph idx="1"/>
          </p:nvPr>
        </p:nvSpPr>
        <p:spPr>
          <a:xfrm>
            <a:off x="878541" y="1395319"/>
            <a:ext cx="10515600" cy="4351338"/>
          </a:xfrm>
        </p:spPr>
        <p:txBody>
          <a:bodyPr/>
          <a:lstStyle/>
          <a:p>
            <a:pPr marL="0" indent="0" algn="just">
              <a:buNone/>
            </a:pPr>
            <a:endParaRPr lang="en-US" dirty="0"/>
          </a:p>
          <a:p>
            <a:pPr marL="457200" indent="-457200" algn="just"/>
            <a:r>
              <a:rPr lang="en-US" dirty="0"/>
              <a:t>Ni (</a:t>
            </a:r>
            <a:r>
              <a:rPr lang="en-US" dirty="0" err="1"/>
              <a:t>upto</a:t>
            </a:r>
            <a:r>
              <a:rPr lang="en-US" dirty="0"/>
              <a:t> 2%) is beneficial in lowering transition temperature.</a:t>
            </a:r>
          </a:p>
          <a:p>
            <a:pPr marL="457200" indent="-457200" algn="just"/>
            <a:r>
              <a:rPr lang="en-US" dirty="0"/>
              <a:t>Si (above 0.25%) appears to raise the transition temperature.</a:t>
            </a:r>
          </a:p>
          <a:p>
            <a:pPr marL="457200" indent="-457200" algn="just"/>
            <a:r>
              <a:rPr lang="en-US" dirty="0"/>
              <a:t>Mo raises the transition temperature almost as rapidly as carbon.</a:t>
            </a:r>
          </a:p>
          <a:p>
            <a:pPr marL="457200" indent="-457200" algn="just"/>
            <a:r>
              <a:rPr lang="en-US" dirty="0"/>
              <a:t>Cr has little effect.</a:t>
            </a:r>
          </a:p>
          <a:p>
            <a:pPr marL="457200" indent="-457200" algn="just"/>
            <a:r>
              <a:rPr lang="en-US" dirty="0"/>
              <a:t>O2 content has a strong effect in raising transition temperature.</a:t>
            </a:r>
          </a:p>
          <a:p>
            <a:pPr marL="457200" indent="-457200" algn="just"/>
            <a:r>
              <a:rPr lang="en-US" dirty="0"/>
              <a:t>Grain size has a strong effect on transition temperature-decrease in grain size decreases transition temperature.</a:t>
            </a:r>
          </a:p>
          <a:p>
            <a:endParaRPr lang="en-US" dirty="0"/>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Fatigue failure</a:t>
            </a:r>
            <a:endParaRPr lang="en-IN" dirty="0">
              <a:solidFill>
                <a:srgbClr val="FF0000"/>
              </a:solidFill>
            </a:endParaRPr>
          </a:p>
        </p:txBody>
      </p:sp>
      <p:sp>
        <p:nvSpPr>
          <p:cNvPr id="3" name="Content Placeholder 2"/>
          <p:cNvSpPr>
            <a:spLocks noGrp="1"/>
          </p:cNvSpPr>
          <p:nvPr>
            <p:ph idx="1"/>
          </p:nvPr>
        </p:nvSpPr>
        <p:spPr/>
        <p:txBody>
          <a:bodyPr/>
          <a:lstStyle/>
          <a:p>
            <a:pPr algn="just"/>
            <a:r>
              <a:rPr lang="en-US" sz="3200" dirty="0"/>
              <a:t>Fatigue is the progressive, localized, permanent structural change that occurs in a material subjected to repeated or fluctuating strains at stresses having a maximum value less than the tensile strength of the material.</a:t>
            </a:r>
          </a:p>
          <a:p>
            <a:pPr algn="just"/>
            <a:r>
              <a:rPr lang="en-US" sz="3200" dirty="0"/>
              <a:t>Fatigue failure is caused by the simultaneous action of cyclic stress, tensile stress and plastic strain.</a:t>
            </a:r>
            <a:endParaRPr lang="en-IN" sz="32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Appearance of fatigue fracture</a:t>
            </a:r>
            <a:endParaRPr lang="en-IN" dirty="0">
              <a:solidFill>
                <a:srgbClr val="FF0000"/>
              </a:solidFill>
            </a:endParaRPr>
          </a:p>
        </p:txBody>
      </p:sp>
      <p:sp>
        <p:nvSpPr>
          <p:cNvPr id="3" name="Content Placeholder 2"/>
          <p:cNvSpPr>
            <a:spLocks noGrp="1"/>
          </p:cNvSpPr>
          <p:nvPr>
            <p:ph idx="1"/>
          </p:nvPr>
        </p:nvSpPr>
        <p:spPr>
          <a:xfrm>
            <a:off x="632012" y="1314636"/>
            <a:ext cx="11107270" cy="6108139"/>
          </a:xfrm>
        </p:spPr>
        <p:txBody>
          <a:bodyPr>
            <a:noAutofit/>
          </a:bodyPr>
          <a:lstStyle/>
          <a:p>
            <a:pPr algn="just"/>
            <a:r>
              <a:rPr lang="en-US" sz="3200" dirty="0"/>
              <a:t>Fatigue results in a brittle appearing fracture, with no gross deformation at the fracture.</a:t>
            </a:r>
          </a:p>
          <a:p>
            <a:pPr algn="just"/>
            <a:r>
              <a:rPr lang="en-US" sz="3200" dirty="0"/>
              <a:t>A fatigue failure can usually be recognized from the appearance of the fracture surface which shows a smooth region due to rubbing action as the crack propagates through the section and a rough region where the material has failed in a ductile manner when the cross section was no longer able to carry the load .</a:t>
            </a:r>
          </a:p>
          <a:p>
            <a:pPr algn="just"/>
            <a:r>
              <a:rPr lang="en-US" sz="3200" dirty="0"/>
              <a:t>Frequently the progress of the fracture is indicated by a series of rings or “beach marks” progressing inward from the point of initiation of the failure.</a:t>
            </a:r>
          </a:p>
          <a:p>
            <a:pPr algn="just"/>
            <a:r>
              <a:rPr lang="en-US" sz="3200" dirty="0"/>
              <a:t>Fatigue failure usually occurs at a point of stress concentration.</a:t>
            </a:r>
            <a:endParaRPr lang="en-IN" sz="32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1BDC3B-D3CF-34A4-EB94-602B3DAE8D8D}"/>
              </a:ext>
            </a:extLst>
          </p:cNvPr>
          <p:cNvSpPr>
            <a:spLocks noGrp="1"/>
          </p:cNvSpPr>
          <p:nvPr>
            <p:ph type="title"/>
          </p:nvPr>
        </p:nvSpPr>
        <p:spPr/>
        <p:txBody>
          <a:bodyPr/>
          <a:lstStyle/>
          <a:p>
            <a:r>
              <a:rPr lang="en-IN" dirty="0"/>
              <a:t>Type of loading:</a:t>
            </a:r>
          </a:p>
        </p:txBody>
      </p:sp>
      <p:sp>
        <p:nvSpPr>
          <p:cNvPr id="3" name="Content Placeholder 2">
            <a:extLst>
              <a:ext uri="{FF2B5EF4-FFF2-40B4-BE49-F238E27FC236}">
                <a16:creationId xmlns="" xmlns:a16="http://schemas.microsoft.com/office/drawing/2014/main" id="{36D21FF9-F0A2-CFC5-330A-7952704C8BF9}"/>
              </a:ext>
            </a:extLst>
          </p:cNvPr>
          <p:cNvSpPr>
            <a:spLocks noGrp="1"/>
          </p:cNvSpPr>
          <p:nvPr>
            <p:ph idx="1"/>
          </p:nvPr>
        </p:nvSpPr>
        <p:spPr/>
        <p:txBody>
          <a:bodyPr/>
          <a:lstStyle/>
          <a:p>
            <a:pPr marL="0" indent="0">
              <a:buNone/>
            </a:pPr>
            <a:r>
              <a:rPr lang="en-IN" dirty="0"/>
              <a:t>Features on the fracture surface are strongly affected by the type and magnitude of loading.</a:t>
            </a:r>
          </a:p>
          <a:p>
            <a:pPr marL="0" indent="0">
              <a:buNone/>
            </a:pPr>
            <a:endParaRPr lang="en-IN" dirty="0"/>
          </a:p>
          <a:p>
            <a:pPr>
              <a:buFont typeface="Wingdings" panose="05000000000000000000" pitchFamily="2" charset="2"/>
              <a:buChar char="Ø"/>
            </a:pPr>
            <a:r>
              <a:rPr lang="en-IN" dirty="0"/>
              <a:t>Unidirectional bending:</a:t>
            </a:r>
          </a:p>
          <a:p>
            <a:pPr>
              <a:buFont typeface="Wingdings" panose="05000000000000000000" pitchFamily="2" charset="2"/>
              <a:buChar char="Ø"/>
            </a:pPr>
            <a:r>
              <a:rPr lang="en-IN" dirty="0"/>
              <a:t>Reversed bending:</a:t>
            </a:r>
          </a:p>
          <a:p>
            <a:pPr>
              <a:buFont typeface="Wingdings" panose="05000000000000000000" pitchFamily="2" charset="2"/>
              <a:buChar char="Ø"/>
            </a:pPr>
            <a:r>
              <a:rPr lang="en-IN" dirty="0"/>
              <a:t>Rotational bending:</a:t>
            </a:r>
          </a:p>
          <a:p>
            <a:pPr>
              <a:buFont typeface="Wingdings" panose="05000000000000000000" pitchFamily="2" charset="2"/>
              <a:buChar char="Ø"/>
            </a:pPr>
            <a:r>
              <a:rPr lang="en-IN" dirty="0"/>
              <a:t>Torsional loading:</a:t>
            </a:r>
          </a:p>
        </p:txBody>
      </p:sp>
    </p:spTree>
    <p:extLst>
      <p:ext uri="{BB962C8B-B14F-4D97-AF65-F5344CB8AC3E}">
        <p14:creationId xmlns:p14="http://schemas.microsoft.com/office/powerpoint/2010/main" val="15026030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1B1E24-B655-9E43-23E6-9433073609C6}"/>
              </a:ext>
            </a:extLst>
          </p:cNvPr>
          <p:cNvSpPr>
            <a:spLocks noGrp="1"/>
          </p:cNvSpPr>
          <p:nvPr>
            <p:ph type="title"/>
          </p:nvPr>
        </p:nvSpPr>
        <p:spPr/>
        <p:txBody>
          <a:bodyPr/>
          <a:lstStyle/>
          <a:p>
            <a:r>
              <a:rPr lang="en-IN" dirty="0"/>
              <a:t>Type of loading:</a:t>
            </a:r>
          </a:p>
        </p:txBody>
      </p:sp>
      <p:sp>
        <p:nvSpPr>
          <p:cNvPr id="3" name="Content Placeholder 2">
            <a:extLst>
              <a:ext uri="{FF2B5EF4-FFF2-40B4-BE49-F238E27FC236}">
                <a16:creationId xmlns="" xmlns:a16="http://schemas.microsoft.com/office/drawing/2014/main" id="{F26EF219-4B90-1B0F-23DF-ADCC3A4CAAF8}"/>
              </a:ext>
            </a:extLst>
          </p:cNvPr>
          <p:cNvSpPr>
            <a:spLocks noGrp="1"/>
          </p:cNvSpPr>
          <p:nvPr>
            <p:ph idx="1"/>
          </p:nvPr>
        </p:nvSpPr>
        <p:spPr>
          <a:xfrm>
            <a:off x="838200" y="1825625"/>
            <a:ext cx="10515600" cy="4667250"/>
          </a:xfrm>
        </p:spPr>
        <p:txBody>
          <a:bodyPr/>
          <a:lstStyle/>
          <a:p>
            <a:pPr marL="0" indent="0">
              <a:buNone/>
            </a:pPr>
            <a:r>
              <a:rPr lang="en-IN" b="1" dirty="0"/>
              <a:t>Unidirectional bending:</a:t>
            </a:r>
          </a:p>
          <a:p>
            <a:pPr algn="just"/>
            <a:r>
              <a:rPr lang="en-IN" dirty="0"/>
              <a:t>Fatigue cracking may be initiated at the point of highest stress, adjacent to the rigid mounting.</a:t>
            </a:r>
          </a:p>
          <a:p>
            <a:pPr algn="just"/>
            <a:r>
              <a:rPr lang="en-IN" dirty="0"/>
              <a:t>Several cracks may have been active before one of them become large enough to cause the final fracture.</a:t>
            </a:r>
          </a:p>
          <a:p>
            <a:pPr marL="0" indent="0">
              <a:buNone/>
            </a:pPr>
            <a:r>
              <a:rPr lang="en-IN" b="1" dirty="0"/>
              <a:t>Reversed bending:</a:t>
            </a:r>
          </a:p>
          <a:p>
            <a:pPr algn="just"/>
            <a:r>
              <a:rPr lang="en-IN" dirty="0"/>
              <a:t>If the loading is alternating instead of fluctuating , fatigue may be initiated on both sides. Final fracture zone will be in between two fatigue zones.</a:t>
            </a:r>
          </a:p>
          <a:p>
            <a:pPr algn="just"/>
            <a:r>
              <a:rPr lang="en-IN" dirty="0"/>
              <a:t>The size of final fracture zone is indicative of the relative loading.</a:t>
            </a:r>
          </a:p>
        </p:txBody>
      </p:sp>
    </p:spTree>
    <p:extLst>
      <p:ext uri="{BB962C8B-B14F-4D97-AF65-F5344CB8AC3E}">
        <p14:creationId xmlns:p14="http://schemas.microsoft.com/office/powerpoint/2010/main" val="40141641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73714C-D0D1-EAB3-16EE-63D283EE7D12}"/>
              </a:ext>
            </a:extLst>
          </p:cNvPr>
          <p:cNvSpPr>
            <a:spLocks noGrp="1"/>
          </p:cNvSpPr>
          <p:nvPr>
            <p:ph type="title"/>
          </p:nvPr>
        </p:nvSpPr>
        <p:spPr/>
        <p:txBody>
          <a:bodyPr/>
          <a:lstStyle/>
          <a:p>
            <a:r>
              <a:rPr lang="en-IN" dirty="0"/>
              <a:t>Type of loading:</a:t>
            </a:r>
          </a:p>
        </p:txBody>
      </p:sp>
      <p:sp>
        <p:nvSpPr>
          <p:cNvPr id="3" name="Content Placeholder 2">
            <a:extLst>
              <a:ext uri="{FF2B5EF4-FFF2-40B4-BE49-F238E27FC236}">
                <a16:creationId xmlns="" xmlns:a16="http://schemas.microsoft.com/office/drawing/2014/main" id="{59C8D071-2D29-845D-D8E5-1D6C80F374BA}"/>
              </a:ext>
            </a:extLst>
          </p:cNvPr>
          <p:cNvSpPr>
            <a:spLocks noGrp="1"/>
          </p:cNvSpPr>
          <p:nvPr>
            <p:ph idx="1"/>
          </p:nvPr>
        </p:nvSpPr>
        <p:spPr/>
        <p:txBody>
          <a:bodyPr/>
          <a:lstStyle/>
          <a:p>
            <a:pPr marL="0" indent="0">
              <a:buNone/>
            </a:pPr>
            <a:r>
              <a:rPr lang="en-US" b="1" dirty="0"/>
              <a:t>Rotational bending:</a:t>
            </a:r>
          </a:p>
          <a:p>
            <a:pPr algn="just"/>
            <a:r>
              <a:rPr lang="en-US" dirty="0"/>
              <a:t>Rotating round shaft is commonly subjected to rotational bending.</a:t>
            </a:r>
          </a:p>
          <a:p>
            <a:pPr algn="just"/>
            <a:r>
              <a:rPr lang="en-US" dirty="0"/>
              <a:t>Every point on the periphery sustains a tensile stress, then a compressive stress , once every revolution.</a:t>
            </a:r>
          </a:p>
          <a:p>
            <a:pPr algn="just"/>
            <a:r>
              <a:rPr lang="en-US" dirty="0"/>
              <a:t>Asymmetrical development of crack front to extend preferentially in the direction opposite to that of rotation.</a:t>
            </a:r>
          </a:p>
          <a:p>
            <a:pPr algn="just"/>
            <a:r>
              <a:rPr lang="en-US" dirty="0"/>
              <a:t>The crack front usually swings around about 15</a:t>
            </a:r>
            <a:r>
              <a:rPr lang="en-US" baseline="30000" dirty="0"/>
              <a:t>0 </a:t>
            </a:r>
            <a:r>
              <a:rPr lang="en-US" dirty="0"/>
              <a:t>or more.</a:t>
            </a:r>
          </a:p>
          <a:p>
            <a:pPr algn="just"/>
            <a:r>
              <a:rPr lang="en-IN" dirty="0"/>
              <a:t>Distribution of the origins of a multiple-origin crack.</a:t>
            </a:r>
          </a:p>
        </p:txBody>
      </p:sp>
    </p:spTree>
    <p:extLst>
      <p:ext uri="{BB962C8B-B14F-4D97-AF65-F5344CB8AC3E}">
        <p14:creationId xmlns:p14="http://schemas.microsoft.com/office/powerpoint/2010/main" val="38114631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45A575F-79D2-2947-21F1-401AFCC3730D}"/>
              </a:ext>
            </a:extLst>
          </p:cNvPr>
          <p:cNvSpPr>
            <a:spLocks noGrp="1"/>
          </p:cNvSpPr>
          <p:nvPr>
            <p:ph type="title"/>
          </p:nvPr>
        </p:nvSpPr>
        <p:spPr/>
        <p:txBody>
          <a:bodyPr/>
          <a:lstStyle/>
          <a:p>
            <a:r>
              <a:rPr lang="en-IN" dirty="0"/>
              <a:t>Type of loading:</a:t>
            </a:r>
          </a:p>
        </p:txBody>
      </p:sp>
      <p:sp>
        <p:nvSpPr>
          <p:cNvPr id="3" name="Content Placeholder 2">
            <a:extLst>
              <a:ext uri="{FF2B5EF4-FFF2-40B4-BE49-F238E27FC236}">
                <a16:creationId xmlns="" xmlns:a16="http://schemas.microsoft.com/office/drawing/2014/main" id="{E73F58A8-8A08-F131-B3F0-671512040885}"/>
              </a:ext>
            </a:extLst>
          </p:cNvPr>
          <p:cNvSpPr>
            <a:spLocks noGrp="1"/>
          </p:cNvSpPr>
          <p:nvPr>
            <p:ph idx="1"/>
          </p:nvPr>
        </p:nvSpPr>
        <p:spPr/>
        <p:txBody>
          <a:bodyPr/>
          <a:lstStyle/>
          <a:p>
            <a:pPr marL="0" indent="0">
              <a:buNone/>
            </a:pPr>
            <a:r>
              <a:rPr lang="en-US" b="1" dirty="0"/>
              <a:t>Torsional loading:</a:t>
            </a:r>
          </a:p>
          <a:p>
            <a:pPr algn="just"/>
            <a:r>
              <a:rPr lang="en-US" dirty="0"/>
              <a:t>Same beach marks and ridges as those produced by bending stress,</a:t>
            </a:r>
          </a:p>
          <a:p>
            <a:pPr algn="just"/>
            <a:r>
              <a:rPr lang="en-US" dirty="0"/>
              <a:t>Longitudinal stress raisers are of considerable practical importance.</a:t>
            </a:r>
          </a:p>
          <a:p>
            <a:pPr algn="just"/>
            <a:r>
              <a:rPr lang="en-US" dirty="0"/>
              <a:t>Orientation of fracture is 45</a:t>
            </a:r>
            <a:r>
              <a:rPr lang="en-US" baseline="30000" dirty="0"/>
              <a:t>0</a:t>
            </a:r>
            <a:r>
              <a:rPr lang="en-US" dirty="0"/>
              <a:t> to the shaft centerline.</a:t>
            </a:r>
          </a:p>
          <a:p>
            <a:pPr algn="just"/>
            <a:r>
              <a:rPr lang="en-US" dirty="0"/>
              <a:t>Fracture face typically has one or more origins.</a:t>
            </a:r>
          </a:p>
          <a:p>
            <a:endParaRPr lang="en-IN" dirty="0"/>
          </a:p>
        </p:txBody>
      </p:sp>
    </p:spTree>
    <p:extLst>
      <p:ext uri="{BB962C8B-B14F-4D97-AF65-F5344CB8AC3E}">
        <p14:creationId xmlns:p14="http://schemas.microsoft.com/office/powerpoint/2010/main" val="1711076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Fatigue fracture</a:t>
            </a:r>
          </a:p>
        </p:txBody>
      </p:sp>
      <p:pic>
        <p:nvPicPr>
          <p:cNvPr id="1026" name="Picture 2" descr="C:\Users\IRIMEE\Downloads\fatigue1.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487431" y="2259106"/>
            <a:ext cx="4450977" cy="313316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IRIMEE\Downloads\fatigue_bolt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360459" y="2312894"/>
            <a:ext cx="4558553" cy="274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When to Consider Failure</a:t>
            </a:r>
            <a:endParaRPr lang="en-IN" dirty="0">
              <a:solidFill>
                <a:srgbClr val="FF0000"/>
              </a:solidFill>
            </a:endParaRPr>
          </a:p>
        </p:txBody>
      </p:sp>
      <p:sp>
        <p:nvSpPr>
          <p:cNvPr id="3" name="Content Placeholder 2"/>
          <p:cNvSpPr>
            <a:spLocks noGrp="1"/>
          </p:cNvSpPr>
          <p:nvPr>
            <p:ph idx="1"/>
          </p:nvPr>
        </p:nvSpPr>
        <p:spPr/>
        <p:txBody>
          <a:bodyPr/>
          <a:lstStyle/>
          <a:p>
            <a:pPr algn="just">
              <a:buNone/>
            </a:pPr>
            <a:r>
              <a:rPr lang="en-US" sz="3200" dirty="0"/>
              <a:t>In general, an engineering component or assembly is considered to have failed under the following three conditions  when the component is </a:t>
            </a:r>
          </a:p>
          <a:p>
            <a:r>
              <a:rPr lang="en-US" sz="3200" dirty="0"/>
              <a:t>Inoperable</a:t>
            </a:r>
          </a:p>
          <a:p>
            <a:r>
              <a:rPr lang="en-US" sz="3200" dirty="0"/>
              <a:t>Operates but does not perform the intended function</a:t>
            </a:r>
          </a:p>
          <a:p>
            <a:r>
              <a:rPr lang="en-US" sz="3200" dirty="0"/>
              <a:t>Operates but safety and reliability is very poor</a:t>
            </a:r>
          </a:p>
          <a:p>
            <a:endParaRPr lang="en-IN"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FATIGUE FRACTURE </a:t>
            </a:r>
            <a:endParaRPr lang="en-IN" dirty="0"/>
          </a:p>
        </p:txBody>
      </p:sp>
      <p:pic>
        <p:nvPicPr>
          <p:cNvPr id="4" name="Picture 1029" descr="MVC-154F"/>
          <p:cNvPicPr>
            <a:picLocks noGrp="1" noChangeAspect="1" noChangeArrowheads="1"/>
          </p:cNvPicPr>
          <p:nvPr>
            <p:ph idx="1"/>
          </p:nvPr>
        </p:nvPicPr>
        <p:blipFill>
          <a:blip r:embed="rId3" cstate="print">
            <a:lum contrast="6000"/>
          </a:blip>
          <a:srcRect r="3391"/>
          <a:stretch>
            <a:fillRect/>
          </a:stretch>
        </p:blipFill>
        <p:spPr>
          <a:xfrm>
            <a:off x="3575720" y="1417638"/>
            <a:ext cx="4896544" cy="4675658"/>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FATIGUE FRACTURE </a:t>
            </a:r>
            <a:endParaRPr lang="en-US" dirty="0"/>
          </a:p>
        </p:txBody>
      </p:sp>
      <p:pic>
        <p:nvPicPr>
          <p:cNvPr id="2050" name="Picture 2" descr="C:\Users\IRIMEE\Desktop\reversed bending - Copy.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536389" y="1825625"/>
            <a:ext cx="5119221" cy="43513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5619" y="192598"/>
            <a:ext cx="10515600" cy="911584"/>
          </a:xfrm>
        </p:spPr>
        <p:txBody>
          <a:bodyPr/>
          <a:lstStyle/>
          <a:p>
            <a:r>
              <a:rPr lang="en-US" dirty="0">
                <a:solidFill>
                  <a:srgbClr val="FF0000"/>
                </a:solidFill>
              </a:rPr>
              <a:t>FATIGUE FRACTURE </a:t>
            </a:r>
            <a:endParaRPr lang="en-US" dirty="0"/>
          </a:p>
        </p:txBody>
      </p:sp>
      <p:sp>
        <p:nvSpPr>
          <p:cNvPr id="3" name="Content Placeholder 2"/>
          <p:cNvSpPr>
            <a:spLocks noGrp="1"/>
          </p:cNvSpPr>
          <p:nvPr>
            <p:ph idx="1"/>
          </p:nvPr>
        </p:nvSpPr>
        <p:spPr>
          <a:xfrm>
            <a:off x="2976113" y="1328468"/>
            <a:ext cx="6047117" cy="5193103"/>
          </a:xfrm>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8475" y="1328468"/>
            <a:ext cx="6115050" cy="5193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0D349B-D5C9-5294-51E9-0BC4A0F0E7A7}"/>
              </a:ext>
            </a:extLst>
          </p:cNvPr>
          <p:cNvSpPr>
            <a:spLocks noGrp="1"/>
          </p:cNvSpPr>
          <p:nvPr>
            <p:ph type="title"/>
          </p:nvPr>
        </p:nvSpPr>
        <p:spPr/>
        <p:txBody>
          <a:bodyPr/>
          <a:lstStyle/>
          <a:p>
            <a:r>
              <a:rPr lang="en-US" dirty="0"/>
              <a:t>Ratchet mark</a:t>
            </a:r>
            <a:endParaRPr lang="en-IN" dirty="0"/>
          </a:p>
        </p:txBody>
      </p:sp>
      <p:pic>
        <p:nvPicPr>
          <p:cNvPr id="12" name="Content Placeholder 11">
            <a:extLst>
              <a:ext uri="{FF2B5EF4-FFF2-40B4-BE49-F238E27FC236}">
                <a16:creationId xmlns="" xmlns:a16="http://schemas.microsoft.com/office/drawing/2014/main" id="{1F02E41E-37B8-F6ED-7906-A7BC345B3B5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03850" y="2160302"/>
            <a:ext cx="4111750" cy="3535647"/>
          </a:xfrm>
        </p:spPr>
      </p:pic>
      <p:pic>
        <p:nvPicPr>
          <p:cNvPr id="10" name="Content Placeholder 9">
            <a:extLst>
              <a:ext uri="{FF2B5EF4-FFF2-40B4-BE49-F238E27FC236}">
                <a16:creationId xmlns="" xmlns:a16="http://schemas.microsoft.com/office/drawing/2014/main" id="{D8F6F187-BF72-BA6F-505B-730BF02A8EEC}"/>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69848" y="2160302"/>
            <a:ext cx="4718304" cy="3681984"/>
          </a:xfrm>
        </p:spPr>
      </p:pic>
    </p:spTree>
    <p:extLst>
      <p:ext uri="{BB962C8B-B14F-4D97-AF65-F5344CB8AC3E}">
        <p14:creationId xmlns:p14="http://schemas.microsoft.com/office/powerpoint/2010/main" val="40453950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C958D4-D6CA-CCCE-17E2-AE976DBA1A57}"/>
              </a:ext>
            </a:extLst>
          </p:cNvPr>
          <p:cNvSpPr>
            <a:spLocks noGrp="1"/>
          </p:cNvSpPr>
          <p:nvPr>
            <p:ph type="title"/>
          </p:nvPr>
        </p:nvSpPr>
        <p:spPr>
          <a:xfrm>
            <a:off x="838200" y="365125"/>
            <a:ext cx="10915650" cy="1325563"/>
          </a:xfrm>
        </p:spPr>
        <p:txBody>
          <a:bodyPr/>
          <a:lstStyle/>
          <a:p>
            <a:r>
              <a:rPr lang="en-US" dirty="0"/>
              <a:t>Torsional fatigue fracture of a shaft inside a hub</a:t>
            </a:r>
            <a:endParaRPr lang="en-IN" dirty="0"/>
          </a:p>
        </p:txBody>
      </p:sp>
      <p:pic>
        <p:nvPicPr>
          <p:cNvPr id="5" name="Content Placeholder 4">
            <a:extLst>
              <a:ext uri="{FF2B5EF4-FFF2-40B4-BE49-F238E27FC236}">
                <a16:creationId xmlns="" xmlns:a16="http://schemas.microsoft.com/office/drawing/2014/main" id="{8B59946C-F06C-0311-F3C1-B6FA2055B18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45080" y="1825625"/>
            <a:ext cx="4301839" cy="4351338"/>
          </a:xfrm>
        </p:spPr>
      </p:pic>
    </p:spTree>
    <p:extLst>
      <p:ext uri="{BB962C8B-B14F-4D97-AF65-F5344CB8AC3E}">
        <p14:creationId xmlns:p14="http://schemas.microsoft.com/office/powerpoint/2010/main" val="27459860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991580-9D27-F8B0-977B-238014DAB650}"/>
              </a:ext>
            </a:extLst>
          </p:cNvPr>
          <p:cNvSpPr>
            <a:spLocks noGrp="1"/>
          </p:cNvSpPr>
          <p:nvPr>
            <p:ph type="title"/>
          </p:nvPr>
        </p:nvSpPr>
        <p:spPr/>
        <p:txBody>
          <a:bodyPr/>
          <a:lstStyle/>
          <a:p>
            <a:r>
              <a:rPr lang="en-US" dirty="0"/>
              <a:t>Reversed torsional fatigue</a:t>
            </a:r>
            <a:endParaRPr lang="en-IN" dirty="0"/>
          </a:p>
        </p:txBody>
      </p:sp>
      <p:sp>
        <p:nvSpPr>
          <p:cNvPr id="3" name="Text Placeholder 2">
            <a:extLst>
              <a:ext uri="{FF2B5EF4-FFF2-40B4-BE49-F238E27FC236}">
                <a16:creationId xmlns="" xmlns:a16="http://schemas.microsoft.com/office/drawing/2014/main" id="{4A204696-8289-7D3B-BF28-F0A266CD1F34}"/>
              </a:ext>
            </a:extLst>
          </p:cNvPr>
          <p:cNvSpPr>
            <a:spLocks noGrp="1"/>
          </p:cNvSpPr>
          <p:nvPr>
            <p:ph type="body" idx="1"/>
          </p:nvPr>
        </p:nvSpPr>
        <p:spPr/>
        <p:txBody>
          <a:bodyPr/>
          <a:lstStyle/>
          <a:p>
            <a:r>
              <a:rPr lang="en-US" dirty="0"/>
              <a:t>Two 45</a:t>
            </a:r>
            <a:r>
              <a:rPr lang="en-US" baseline="30000" dirty="0"/>
              <a:t>0</a:t>
            </a:r>
            <a:r>
              <a:rPr lang="en-US" dirty="0"/>
              <a:t> cracks started at the keyway</a:t>
            </a:r>
            <a:endParaRPr lang="en-IN" dirty="0"/>
          </a:p>
        </p:txBody>
      </p:sp>
      <p:sp>
        <p:nvSpPr>
          <p:cNvPr id="5" name="Text Placeholder 4">
            <a:extLst>
              <a:ext uri="{FF2B5EF4-FFF2-40B4-BE49-F238E27FC236}">
                <a16:creationId xmlns="" xmlns:a16="http://schemas.microsoft.com/office/drawing/2014/main" id="{91B6C66E-34E7-A8EA-38FD-5D83B8EB0FCA}"/>
              </a:ext>
            </a:extLst>
          </p:cNvPr>
          <p:cNvSpPr>
            <a:spLocks noGrp="1"/>
          </p:cNvSpPr>
          <p:nvPr>
            <p:ph type="body" sz="quarter" idx="3"/>
          </p:nvPr>
        </p:nvSpPr>
        <p:spPr/>
        <p:txBody>
          <a:bodyPr/>
          <a:lstStyle/>
          <a:p>
            <a:r>
              <a:rPr lang="en-US" dirty="0"/>
              <a:t>Failure of a splined shaft</a:t>
            </a:r>
            <a:endParaRPr lang="en-IN" dirty="0"/>
          </a:p>
        </p:txBody>
      </p:sp>
      <p:pic>
        <p:nvPicPr>
          <p:cNvPr id="12" name="Content Placeholder 11">
            <a:extLst>
              <a:ext uri="{FF2B5EF4-FFF2-40B4-BE49-F238E27FC236}">
                <a16:creationId xmlns="" xmlns:a16="http://schemas.microsoft.com/office/drawing/2014/main" id="{790BFC09-0925-9FDA-BD98-3ACCB88EB524}"/>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814387" y="2729816"/>
            <a:ext cx="5183188" cy="2447021"/>
          </a:xfrm>
        </p:spPr>
      </p:pic>
      <p:pic>
        <p:nvPicPr>
          <p:cNvPr id="10" name="Content Placeholder 9">
            <a:extLst>
              <a:ext uri="{FF2B5EF4-FFF2-40B4-BE49-F238E27FC236}">
                <a16:creationId xmlns="" xmlns:a16="http://schemas.microsoft.com/office/drawing/2014/main" id="{5F79385F-0210-B3F1-0125-D6A6D06E158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6413445" y="2510632"/>
            <a:ext cx="4395898" cy="368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278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Endurance limit</a:t>
            </a:r>
          </a:p>
        </p:txBody>
      </p:sp>
      <p:sp>
        <p:nvSpPr>
          <p:cNvPr id="3" name="Content Placeholder 2"/>
          <p:cNvSpPr>
            <a:spLocks noGrp="1"/>
          </p:cNvSpPr>
          <p:nvPr>
            <p:ph idx="1"/>
          </p:nvPr>
        </p:nvSpPr>
        <p:spPr/>
        <p:txBody>
          <a:bodyPr/>
          <a:lstStyle/>
          <a:p>
            <a:pPr algn="just"/>
            <a:r>
              <a:rPr lang="en-US" dirty="0"/>
              <a:t>Fatigue limit (endurance limit) occurs for some materials (e.g. some Fe and Ti alloys). In this case, the S—N curve becomes horizontal at large N. The fatigue limit is a maximum stress amplitude below which the material never fails, no matter how large the number of cycles is.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S-N curve</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09682" y="2447365"/>
            <a:ext cx="5647765" cy="325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Factor affecting Fatigue life &amp; Solution</a:t>
            </a:r>
          </a:p>
        </p:txBody>
      </p:sp>
      <p:sp>
        <p:nvSpPr>
          <p:cNvPr id="3" name="Content Placeholder 2"/>
          <p:cNvSpPr>
            <a:spLocks noGrp="1"/>
          </p:cNvSpPr>
          <p:nvPr>
            <p:ph idx="1"/>
          </p:nvPr>
        </p:nvSpPr>
        <p:spPr>
          <a:xfrm>
            <a:off x="851647" y="1368425"/>
            <a:ext cx="10515600" cy="4351338"/>
          </a:xfrm>
        </p:spPr>
        <p:txBody>
          <a:bodyPr/>
          <a:lstStyle/>
          <a:p>
            <a:r>
              <a:rPr lang="en-US" dirty="0"/>
              <a:t>Quality of the surface (scratches, sharp transitions). </a:t>
            </a:r>
          </a:p>
          <a:p>
            <a:r>
              <a:rPr lang="en-US" dirty="0"/>
              <a:t>Magnitude of stress</a:t>
            </a:r>
          </a:p>
          <a:p>
            <a:pPr marL="0" indent="0">
              <a:buNone/>
            </a:pPr>
            <a:r>
              <a:rPr lang="en-US" dirty="0">
                <a:solidFill>
                  <a:srgbClr val="FF0000"/>
                </a:solidFill>
              </a:rPr>
              <a:t>Solutions:</a:t>
            </a:r>
          </a:p>
          <a:p>
            <a:r>
              <a:rPr lang="en-US" dirty="0"/>
              <a:t>Polishing (removes machining flaws etc.)</a:t>
            </a:r>
          </a:p>
          <a:p>
            <a:r>
              <a:rPr lang="en-US" dirty="0"/>
              <a:t>Introducing compressive stresses (compensate for applied tensile stresses) into thin surface layer by “Shot Peening”</a:t>
            </a:r>
          </a:p>
          <a:p>
            <a:r>
              <a:rPr lang="en-US" dirty="0"/>
              <a:t>Case Hardening</a:t>
            </a:r>
          </a:p>
          <a:p>
            <a:r>
              <a:rPr lang="en-US" dirty="0"/>
              <a:t>Optimizing geometry - avoid internal corners, notches etc.</a:t>
            </a:r>
          </a:p>
          <a:p>
            <a:pPr marL="0" indent="0">
              <a:buNone/>
            </a:pP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1374775"/>
            <a:ext cx="10515600" cy="3873500"/>
          </a:xfrm>
        </p:spPr>
        <p:txBody>
          <a:bodyPr>
            <a:normAutofit/>
          </a:bodyPr>
          <a:lstStyle/>
          <a:p>
            <a:pPr algn="ctr"/>
            <a:r>
              <a:rPr lang="en-US" sz="5400" b="1" dirty="0"/>
              <a:t>Thank You!</a:t>
            </a:r>
            <a:endParaRPr lang="en-IN" sz="5400" b="1" dirty="0"/>
          </a:p>
        </p:txBody>
      </p:sp>
    </p:spTree>
    <p:extLst>
      <p:ext uri="{BB962C8B-B14F-4D97-AF65-F5344CB8AC3E}">
        <p14:creationId xmlns:p14="http://schemas.microsoft.com/office/powerpoint/2010/main" val="290867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Failure Analysis</a:t>
            </a:r>
            <a:endParaRPr lang="en-IN" dirty="0">
              <a:solidFill>
                <a:srgbClr val="FF0000"/>
              </a:solidFill>
            </a:endParaRPr>
          </a:p>
        </p:txBody>
      </p:sp>
      <p:sp>
        <p:nvSpPr>
          <p:cNvPr id="3" name="Content Placeholder 2"/>
          <p:cNvSpPr>
            <a:spLocks noGrp="1"/>
          </p:cNvSpPr>
          <p:nvPr>
            <p:ph idx="1"/>
          </p:nvPr>
        </p:nvSpPr>
        <p:spPr/>
        <p:txBody>
          <a:bodyPr/>
          <a:lstStyle/>
          <a:p>
            <a:pPr marL="0" indent="0">
              <a:buNone/>
            </a:pPr>
            <a:r>
              <a:rPr lang="en-US" sz="3200" dirty="0"/>
              <a:t>Failure analysis is a systematical approach of investigation to establish the important causes of the failure.</a:t>
            </a:r>
          </a:p>
          <a:p>
            <a:pPr marL="0" indent="0">
              <a:buNone/>
            </a:pPr>
            <a:endParaRPr lang="en-US" sz="3200" dirty="0"/>
          </a:p>
          <a:p>
            <a:pPr marL="0" indent="0">
              <a:buNone/>
            </a:pPr>
            <a:r>
              <a:rPr lang="en-US" sz="3200" dirty="0"/>
              <a:t>Therefore , it is worth to familiar with</a:t>
            </a:r>
          </a:p>
          <a:p>
            <a:pPr marL="514350" indent="-514350">
              <a:buFont typeface="+mj-lt"/>
              <a:buAutoNum type="arabicPeriod"/>
            </a:pPr>
            <a:r>
              <a:rPr lang="en-US" sz="3200" dirty="0"/>
              <a:t>Fundamental causes of failure of mechanical components</a:t>
            </a:r>
          </a:p>
          <a:p>
            <a:pPr marL="514350" indent="-514350">
              <a:buFont typeface="+mj-lt"/>
              <a:buAutoNum type="arabicPeriod"/>
            </a:pPr>
            <a:r>
              <a:rPr lang="en-US" sz="3200" dirty="0"/>
              <a:t>General approach to be used for the failure analysis and prevention.</a:t>
            </a:r>
          </a:p>
          <a:p>
            <a:endParaRPr lang="en-IN"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Fundamental Causes of Failure</a:t>
            </a:r>
            <a:endParaRPr lang="en-IN" dirty="0">
              <a:solidFill>
                <a:srgbClr val="FF0000"/>
              </a:solidFill>
            </a:endParaRPr>
          </a:p>
        </p:txBody>
      </p:sp>
      <p:sp>
        <p:nvSpPr>
          <p:cNvPr id="3" name="Content Placeholder 2"/>
          <p:cNvSpPr>
            <a:spLocks noGrp="1"/>
          </p:cNvSpPr>
          <p:nvPr>
            <p:ph idx="1"/>
          </p:nvPr>
        </p:nvSpPr>
        <p:spPr/>
        <p:txBody>
          <a:bodyPr>
            <a:normAutofit/>
          </a:bodyPr>
          <a:lstStyle/>
          <a:p>
            <a:r>
              <a:rPr lang="en-US" sz="3200" dirty="0"/>
              <a:t>Improper design</a:t>
            </a:r>
          </a:p>
          <a:p>
            <a:r>
              <a:rPr lang="en-US" sz="3200" dirty="0"/>
              <a:t>Improper selection of material</a:t>
            </a:r>
          </a:p>
          <a:p>
            <a:r>
              <a:rPr lang="en-US" sz="3200" dirty="0"/>
              <a:t>Defect and discontinuities in metal itself</a:t>
            </a:r>
          </a:p>
          <a:p>
            <a:r>
              <a:rPr lang="en-US" sz="3200" dirty="0"/>
              <a:t> Improper processing of materials</a:t>
            </a:r>
          </a:p>
          <a:p>
            <a:r>
              <a:rPr lang="en-US" sz="3200" dirty="0"/>
              <a:t>Poor service conditions</a:t>
            </a:r>
          </a:p>
          <a:p>
            <a:r>
              <a:rPr lang="en-US" sz="3200" dirty="0"/>
              <a:t>Poor assembly</a:t>
            </a:r>
          </a:p>
          <a:p>
            <a:r>
              <a:rPr lang="en-US" sz="3200" dirty="0"/>
              <a:t>Poor maintenance</a:t>
            </a:r>
            <a:endParaRPr lang="en-IN"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0000"/>
                </a:solidFill>
              </a:rPr>
              <a:t>Improper Design:</a:t>
            </a:r>
            <a:endParaRPr lang="en-IN" dirty="0">
              <a:solidFill>
                <a:srgbClr val="FF0000"/>
              </a:solidFill>
            </a:endParaRPr>
          </a:p>
        </p:txBody>
      </p:sp>
      <p:sp>
        <p:nvSpPr>
          <p:cNvPr id="3" name="Content Placeholder 2"/>
          <p:cNvSpPr>
            <a:spLocks noGrp="1"/>
          </p:cNvSpPr>
          <p:nvPr>
            <p:ph idx="1"/>
          </p:nvPr>
        </p:nvSpPr>
        <p:spPr/>
        <p:txBody>
          <a:bodyPr>
            <a:normAutofit/>
          </a:bodyPr>
          <a:lstStyle/>
          <a:p>
            <a:pPr algn="just"/>
            <a:r>
              <a:rPr lang="en-US" sz="3200" dirty="0"/>
              <a:t>Design is developed without full knowledge of stress conditions owing to complexity of the geometry and</a:t>
            </a:r>
          </a:p>
          <a:p>
            <a:pPr algn="just"/>
            <a:r>
              <a:rPr lang="en-US" sz="3200" dirty="0"/>
              <a:t>Inability to use proper criteria for designing the engineering components. </a:t>
            </a:r>
          </a:p>
          <a:p>
            <a:pPr algn="just"/>
            <a:r>
              <a:rPr lang="en-US" sz="3200" dirty="0"/>
              <a:t>Duplicating a successful design for more severe loading condition.</a:t>
            </a:r>
          </a:p>
          <a:p>
            <a:pPr marL="0" indent="0">
              <a:buNone/>
            </a:pPr>
            <a:endParaRPr lang="en-IN" sz="3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4325"/>
            <a:ext cx="10515600" cy="1325563"/>
          </a:xfrm>
        </p:spPr>
        <p:txBody>
          <a:bodyPr/>
          <a:lstStyle/>
          <a:p>
            <a:r>
              <a:rPr lang="en-US" dirty="0">
                <a:solidFill>
                  <a:srgbClr val="FF0000"/>
                </a:solidFill>
              </a:rPr>
              <a:t>Improper Selection Of Material</a:t>
            </a:r>
            <a:endParaRPr lang="en-IN" dirty="0">
              <a:solidFill>
                <a:srgbClr val="FF0000"/>
              </a:solidFill>
            </a:endParaRPr>
          </a:p>
        </p:txBody>
      </p:sp>
      <p:sp>
        <p:nvSpPr>
          <p:cNvPr id="3" name="Content Placeholder 2"/>
          <p:cNvSpPr>
            <a:spLocks noGrp="1"/>
          </p:cNvSpPr>
          <p:nvPr>
            <p:ph idx="1"/>
          </p:nvPr>
        </p:nvSpPr>
        <p:spPr/>
        <p:txBody>
          <a:bodyPr>
            <a:normAutofit/>
          </a:bodyPr>
          <a:lstStyle/>
          <a:p>
            <a:pPr algn="just">
              <a:buNone/>
            </a:pPr>
            <a:r>
              <a:rPr lang="en-US" dirty="0"/>
              <a:t>    </a:t>
            </a:r>
            <a:r>
              <a:rPr lang="en-US" sz="3200" dirty="0"/>
              <a:t>Selection of a material for developing the design of a mechanical component in sight of operating conditions should be based on expected failure mechanism such as</a:t>
            </a:r>
          </a:p>
          <a:p>
            <a:r>
              <a:rPr lang="en-US" sz="3200" dirty="0"/>
              <a:t> Ductile and brittle fracture.</a:t>
            </a:r>
          </a:p>
          <a:p>
            <a:r>
              <a:rPr lang="en-US" sz="3200" dirty="0"/>
              <a:t>Fatigue.</a:t>
            </a:r>
          </a:p>
          <a:p>
            <a:r>
              <a:rPr lang="en-US" sz="3200" dirty="0"/>
              <a:t>Creep.</a:t>
            </a:r>
          </a:p>
          <a:p>
            <a:r>
              <a:rPr lang="en-US" sz="3200" dirty="0"/>
              <a:t>Corrosion.</a:t>
            </a:r>
          </a:p>
          <a:p>
            <a:r>
              <a:rPr lang="en-US" sz="3200" dirty="0"/>
              <a:t>Wear etc.</a:t>
            </a:r>
            <a:endParaRPr lang="en-IN"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Contd.</a:t>
            </a:r>
            <a:endParaRPr lang="en-IN" dirty="0">
              <a:solidFill>
                <a:srgbClr val="FF0000"/>
              </a:solidFill>
            </a:endParaRPr>
          </a:p>
        </p:txBody>
      </p:sp>
      <p:sp>
        <p:nvSpPr>
          <p:cNvPr id="3" name="Content Placeholder 2"/>
          <p:cNvSpPr>
            <a:spLocks noGrp="1"/>
          </p:cNvSpPr>
          <p:nvPr>
            <p:ph idx="1"/>
          </p:nvPr>
        </p:nvSpPr>
        <p:spPr/>
        <p:txBody>
          <a:bodyPr/>
          <a:lstStyle/>
          <a:p>
            <a:pPr algn="just"/>
            <a:r>
              <a:rPr lang="en-US" sz="3200" dirty="0"/>
              <a:t>For each type of expected  failure mechanism  a combination of the mechanical , physical and chemical properties  should be possessed by the potential material  to be  selected  for developing a  design.</a:t>
            </a:r>
            <a:endParaRPr lang="en-IN" sz="3200" dirty="0"/>
          </a:p>
          <a:p>
            <a:endParaRPr lang="en-IN"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1133</TotalTime>
  <Words>1991</Words>
  <Application>Microsoft Office PowerPoint</Application>
  <PresentationFormat>Custom</PresentationFormat>
  <Paragraphs>231</Paragraphs>
  <Slides>49</Slides>
  <Notes>2</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FAILURE ANALYSIS</vt:lpstr>
      <vt:lpstr>Points of discussion</vt:lpstr>
      <vt:lpstr>Need for Failure Analysis</vt:lpstr>
      <vt:lpstr>When to Consider Failure</vt:lpstr>
      <vt:lpstr>Failure Analysis</vt:lpstr>
      <vt:lpstr>Fundamental Causes of Failure</vt:lpstr>
      <vt:lpstr>Improper Design:</vt:lpstr>
      <vt:lpstr>Improper Selection Of Material</vt:lpstr>
      <vt:lpstr>Contd.</vt:lpstr>
      <vt:lpstr>Contd.</vt:lpstr>
      <vt:lpstr>Contd.</vt:lpstr>
      <vt:lpstr>Presence of defects and discontinuities in raw/stock metal</vt:lpstr>
      <vt:lpstr>Unfavorable manufacturing  processing conditions</vt:lpstr>
      <vt:lpstr>Contd.</vt:lpstr>
      <vt:lpstr>Contd.</vt:lpstr>
      <vt:lpstr>Poor service conditions:</vt:lpstr>
      <vt:lpstr>Poor assembly </vt:lpstr>
      <vt:lpstr>Poor Maintenance Strategy</vt:lpstr>
      <vt:lpstr>General procedure for failure analysis</vt:lpstr>
      <vt:lpstr>Establishing Failure Analysis procedure </vt:lpstr>
      <vt:lpstr>So how to go ahead</vt:lpstr>
      <vt:lpstr>General procedure for Failure Analysis</vt:lpstr>
      <vt:lpstr>FRACTURE</vt:lpstr>
      <vt:lpstr>Factors contributing brittle failure</vt:lpstr>
      <vt:lpstr>     BRITTLE AND DUCTILE FRACTURE</vt:lpstr>
      <vt:lpstr>Brittle &amp; Ductile fractures</vt:lpstr>
      <vt:lpstr>DUCTILE-TO-BRITTLE TRANSITION</vt:lpstr>
      <vt:lpstr>Contd.</vt:lpstr>
      <vt:lpstr>Stress-Strain Curve</vt:lpstr>
      <vt:lpstr>TOUGHNESS VS TEMP</vt:lpstr>
      <vt:lpstr>METALLERGICAL FACTORS AFFECTING TRANSITION TEMPERATURE</vt:lpstr>
      <vt:lpstr>Contd.</vt:lpstr>
      <vt:lpstr>Fatigue failure</vt:lpstr>
      <vt:lpstr>Appearance of fatigue fracture</vt:lpstr>
      <vt:lpstr>Type of loading:</vt:lpstr>
      <vt:lpstr>Type of loading:</vt:lpstr>
      <vt:lpstr>Type of loading:</vt:lpstr>
      <vt:lpstr>Type of loading:</vt:lpstr>
      <vt:lpstr>Fatigue fracture</vt:lpstr>
      <vt:lpstr>FATIGUE FRACTURE </vt:lpstr>
      <vt:lpstr>FATIGUE FRACTURE </vt:lpstr>
      <vt:lpstr>FATIGUE FRACTURE </vt:lpstr>
      <vt:lpstr>Ratchet mark</vt:lpstr>
      <vt:lpstr>Torsional fatigue fracture of a shaft inside a hub</vt:lpstr>
      <vt:lpstr>Reversed torsional fatigue</vt:lpstr>
      <vt:lpstr>Endurance limit</vt:lpstr>
      <vt:lpstr>S-N curve</vt:lpstr>
      <vt:lpstr>Factor affecting Fatigue life &amp; Solution</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FAILURE ANALYSIS</dc:title>
  <dc:creator>Mahadeb Chandra</dc:creator>
  <cp:lastModifiedBy>Windows User</cp:lastModifiedBy>
  <cp:revision>7</cp:revision>
  <dcterms:created xsi:type="dcterms:W3CDTF">2023-01-07T18:20:10Z</dcterms:created>
  <dcterms:modified xsi:type="dcterms:W3CDTF">2023-03-07T05:49:10Z</dcterms:modified>
</cp:coreProperties>
</file>