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48" r:id="rId10"/>
    <p:sldId id="349" r:id="rId11"/>
    <p:sldId id="264" r:id="rId12"/>
    <p:sldId id="35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51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7" r:id="rId9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0461" y="1356741"/>
            <a:ext cx="432117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67478" y="4711065"/>
            <a:ext cx="322262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12801"/>
            <a:ext cx="5785485" cy="2166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229" y="1500871"/>
            <a:ext cx="8165541" cy="3739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0320" y="6437617"/>
            <a:ext cx="261874" cy="384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Microsoft Sans Serif"/>
                <a:cs typeface="Microsoft Sans Serif"/>
              </a:defRPr>
            </a:lvl1pPr>
          </a:lstStyle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04800" y="1356740"/>
            <a:ext cx="8534400" cy="35201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</a:br>
            <a:b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</a:b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 Welding Defects</a:t>
            </a:r>
            <a:b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sz="5400" b="1" spc="-1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505200" y="4038600"/>
            <a:ext cx="51816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400" b="1" spc="-25" dirty="0">
                <a:solidFill>
                  <a:srgbClr val="0070C0"/>
                </a:solidFill>
                <a:latin typeface="Arial"/>
                <a:cs typeface="Arial"/>
              </a:rPr>
              <a:t>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72637-EDD8-6F4E-5AA6-34761819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762001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6437617"/>
            <a:ext cx="6076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11/12/14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523697"/>
            <a:ext cx="7974330" cy="482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1340" algn="ctr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HIC</a:t>
            </a:r>
            <a:r>
              <a:rPr sz="3200" spc="-3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C00000"/>
                </a:solidFill>
                <a:latin typeface="Microsoft Sans Serif"/>
                <a:cs typeface="Microsoft Sans Serif"/>
              </a:rPr>
              <a:t>(Hydrogen</a:t>
            </a:r>
            <a:r>
              <a:rPr sz="20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C00000"/>
                </a:solidFill>
                <a:latin typeface="Microsoft Sans Serif"/>
                <a:cs typeface="Microsoft Sans Serif"/>
              </a:rPr>
              <a:t>Induced</a:t>
            </a:r>
            <a:r>
              <a:rPr sz="20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Cracking)</a:t>
            </a:r>
            <a:r>
              <a:rPr sz="3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Mechanism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355600" marR="256540" indent="-34353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Starts</a:t>
            </a:r>
            <a:r>
              <a:rPr sz="3200" spc="229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2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lone</a:t>
            </a:r>
            <a:r>
              <a:rPr sz="3200" spc="2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hydrogen</a:t>
            </a:r>
            <a:r>
              <a:rPr sz="3200" spc="2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atom</a:t>
            </a:r>
            <a:r>
              <a:rPr sz="3200" spc="2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diffusing 	</a:t>
            </a:r>
            <a:r>
              <a:rPr sz="3200" dirty="0">
                <a:latin typeface="Microsoft Sans Serif"/>
                <a:cs typeface="Microsoft Sans Serif"/>
              </a:rPr>
              <a:t>through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metal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high</a:t>
            </a:r>
            <a:r>
              <a:rPr sz="3200" spc="35" dirty="0">
                <a:latin typeface="Microsoft Sans Serif"/>
                <a:cs typeface="Microsoft Sans Serif"/>
              </a:rPr>
              <a:t>  </a:t>
            </a:r>
            <a:r>
              <a:rPr sz="3200" spc="-20" dirty="0">
                <a:latin typeface="Microsoft Sans Serif"/>
                <a:cs typeface="Microsoft Sans Serif"/>
              </a:rPr>
              <a:t>temperatures 	</a:t>
            </a:r>
            <a:r>
              <a:rPr sz="3200" dirty="0">
                <a:latin typeface="Microsoft Sans Serif"/>
                <a:cs typeface="Microsoft Sans Serif"/>
              </a:rPr>
              <a:t>(arc)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due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elevated</a:t>
            </a:r>
            <a:r>
              <a:rPr sz="3200" spc="1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solubility.</a:t>
            </a:r>
            <a:endParaRPr sz="3200">
              <a:latin typeface="Microsoft Sans Serif"/>
              <a:cs typeface="Microsoft Sans Serif"/>
            </a:endParaRPr>
          </a:p>
          <a:p>
            <a:pPr marL="356235" indent="-343535" algn="just">
              <a:lnSpc>
                <a:spcPct val="100000"/>
              </a:lnSpc>
              <a:spcBef>
                <a:spcPts val="795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Microsoft Sans Serif"/>
                <a:cs typeface="Microsoft Sans Serif"/>
              </a:rPr>
              <a:t>Enter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interstitial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space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lattice.</a:t>
            </a:r>
            <a:endParaRPr sz="3200">
              <a:latin typeface="Microsoft Sans Serif"/>
              <a:cs typeface="Microsoft Sans Serif"/>
            </a:endParaRPr>
          </a:p>
          <a:p>
            <a:pPr marL="356235" indent="-343535" algn="just">
              <a:lnSpc>
                <a:spcPct val="100000"/>
              </a:lnSpc>
              <a:spcBef>
                <a:spcPts val="795"/>
              </a:spcBef>
              <a:buChar char="•"/>
              <a:tabLst>
                <a:tab pos="356235" algn="l"/>
              </a:tabLst>
            </a:pPr>
            <a:r>
              <a:rPr sz="3200" spc="-30" dirty="0">
                <a:latin typeface="Microsoft Sans Serif"/>
                <a:cs typeface="Microsoft Sans Serif"/>
              </a:rPr>
              <a:t>Wander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freely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even</a:t>
            </a:r>
            <a:r>
              <a:rPr sz="3200" spc="-1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Room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Temp.</a:t>
            </a:r>
            <a:endParaRPr sz="32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820"/>
              </a:spcBef>
              <a:buChar char="•"/>
              <a:tabLst>
                <a:tab pos="356870" algn="l"/>
              </a:tabLst>
            </a:pPr>
            <a:r>
              <a:rPr sz="3200" spc="-45" dirty="0">
                <a:latin typeface="Microsoft Sans Serif"/>
                <a:cs typeface="Microsoft Sans Serif"/>
              </a:rPr>
              <a:t>Re-</a:t>
            </a:r>
            <a:r>
              <a:rPr sz="3200" dirty="0">
                <a:latin typeface="Microsoft Sans Serif"/>
                <a:cs typeface="Microsoft Sans Serif"/>
              </a:rPr>
              <a:t>combine</a:t>
            </a:r>
            <a:r>
              <a:rPr sz="3200" spc="12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14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molecule</a:t>
            </a:r>
            <a:r>
              <a:rPr sz="3200" spc="14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on</a:t>
            </a:r>
            <a:r>
              <a:rPr sz="3200" spc="12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GB</a:t>
            </a:r>
            <a:r>
              <a:rPr sz="3200" spc="14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130" dirty="0">
                <a:latin typeface="Microsoft Sans Serif"/>
                <a:cs typeface="Microsoft Sans Serif"/>
              </a:rPr>
              <a:t>  </a:t>
            </a:r>
            <a:r>
              <a:rPr sz="3200" spc="-25" dirty="0">
                <a:latin typeface="Microsoft Sans Serif"/>
                <a:cs typeface="Microsoft Sans Serif"/>
              </a:rPr>
              <a:t>the 	</a:t>
            </a:r>
            <a:r>
              <a:rPr sz="3200" dirty="0">
                <a:latin typeface="Microsoft Sans Serif"/>
                <a:cs typeface="Microsoft Sans Serif"/>
              </a:rPr>
              <a:t>metal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matrix.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B5CAE-E796-C496-9EF8-2678465B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57201"/>
            <a:ext cx="8000999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37617"/>
            <a:ext cx="6076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11/12/14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449021"/>
            <a:ext cx="37858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C00000"/>
                </a:solidFill>
              </a:rPr>
              <a:t>Controlling</a:t>
            </a:r>
            <a:r>
              <a:rPr spc="-18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HIC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8269"/>
            <a:ext cx="7983220" cy="42398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Use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special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low-</a:t>
            </a:r>
            <a:r>
              <a:rPr sz="3200" dirty="0">
                <a:latin typeface="Microsoft Sans Serif"/>
                <a:cs typeface="Microsoft Sans Serif"/>
              </a:rPr>
              <a:t>hydrogen</a:t>
            </a:r>
            <a:r>
              <a:rPr sz="3200" spc="8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electrodes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Diffuse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out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hydrogen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elevated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temp.</a:t>
            </a:r>
            <a:endParaRPr sz="3200">
              <a:latin typeface="Microsoft Sans Serif"/>
              <a:cs typeface="Microsoft Sans Serif"/>
            </a:endParaRPr>
          </a:p>
          <a:p>
            <a:pPr marL="448309" indent="-435609">
              <a:lnSpc>
                <a:spcPct val="100000"/>
              </a:lnSpc>
              <a:spcBef>
                <a:spcPts val="795"/>
              </a:spcBef>
              <a:buChar char="•"/>
              <a:tabLst>
                <a:tab pos="448309" algn="l"/>
              </a:tabLst>
            </a:pPr>
            <a:r>
              <a:rPr sz="3200" spc="-40" dirty="0">
                <a:latin typeface="Microsoft Sans Serif"/>
                <a:cs typeface="Microsoft Sans Serif"/>
              </a:rPr>
              <a:t>Post-</a:t>
            </a:r>
            <a:r>
              <a:rPr sz="3200" dirty="0">
                <a:latin typeface="Microsoft Sans Serif"/>
                <a:cs typeface="Microsoft Sans Serif"/>
              </a:rPr>
              <a:t>heating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within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4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hrs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welding</a:t>
            </a:r>
            <a:endParaRPr sz="3200">
              <a:latin typeface="Microsoft Sans Serif"/>
              <a:cs typeface="Microsoft Sans Serif"/>
            </a:endParaRPr>
          </a:p>
          <a:p>
            <a:pPr marL="756285" marR="209550" indent="-287020" algn="just">
              <a:lnSpc>
                <a:spcPct val="100000"/>
              </a:lnSpc>
              <a:spcBef>
                <a:spcPts val="710"/>
              </a:spcBef>
            </a:pP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2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Specifically</a:t>
            </a:r>
            <a:r>
              <a:rPr sz="2800" spc="2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21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high-</a:t>
            </a:r>
            <a:r>
              <a:rPr sz="2800" dirty="0">
                <a:latin typeface="Microsoft Sans Serif"/>
                <a:cs typeface="Microsoft Sans Serif"/>
              </a:rPr>
              <a:t>strength</a:t>
            </a:r>
            <a:r>
              <a:rPr sz="2800" spc="1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steels</a:t>
            </a:r>
            <a:r>
              <a:rPr sz="2800" spc="2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229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low </a:t>
            </a:r>
            <a:r>
              <a:rPr sz="2800" dirty="0">
                <a:latin typeface="Microsoft Sans Serif"/>
                <a:cs typeface="Microsoft Sans Serif"/>
              </a:rPr>
              <a:t>alloy</a:t>
            </a:r>
            <a:r>
              <a:rPr sz="2800" spc="27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steel</a:t>
            </a:r>
            <a:r>
              <a:rPr sz="2800" spc="1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such</a:t>
            </a:r>
            <a:r>
              <a:rPr sz="2800" spc="1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25" dirty="0">
                <a:latin typeface="Microsoft Sans Serif"/>
                <a:cs typeface="Microsoft Sans Serif"/>
              </a:rPr>
              <a:t>  </a:t>
            </a:r>
            <a:r>
              <a:rPr sz="2800" spc="-10" dirty="0">
                <a:latin typeface="Microsoft Sans Serif"/>
                <a:cs typeface="Microsoft Sans Serif"/>
              </a:rPr>
              <a:t>chrome/molybdenum/ </a:t>
            </a:r>
            <a:r>
              <a:rPr sz="2800" dirty="0">
                <a:latin typeface="Microsoft Sans Serif"/>
                <a:cs typeface="Microsoft Sans Serif"/>
              </a:rPr>
              <a:t>vanadium</a:t>
            </a:r>
            <a:r>
              <a:rPr sz="2800" spc="6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alloys.</a:t>
            </a:r>
            <a:endParaRPr sz="2800">
              <a:latin typeface="Microsoft Sans Serif"/>
              <a:cs typeface="Microsoft Sans Serif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Treating</a:t>
            </a:r>
            <a:r>
              <a:rPr sz="3200" spc="4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surfaces</a:t>
            </a:r>
            <a:r>
              <a:rPr sz="3200" spc="4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48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Ferrosilicates</a:t>
            </a:r>
            <a:r>
              <a:rPr sz="3200" spc="47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also 	</a:t>
            </a:r>
            <a:r>
              <a:rPr sz="3200" spc="-10" dirty="0">
                <a:latin typeface="Microsoft Sans Serif"/>
                <a:cs typeface="Microsoft Sans Serif"/>
              </a:rPr>
              <a:t>helps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527" y="449021"/>
            <a:ext cx="60890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</a:rPr>
              <a:t>Different</a:t>
            </a:r>
            <a:r>
              <a:rPr spc="-1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types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Cracks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344" y="1612391"/>
            <a:ext cx="4547615" cy="4090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196" y="449021"/>
            <a:ext cx="71221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Cracks:</a:t>
            </a:r>
            <a:r>
              <a:rPr spc="-1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Causes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&amp;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Remedies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500" y="1587500"/>
          <a:ext cx="8230870" cy="526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crack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Reason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Remedy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Longitudinal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High 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‘S’</a:t>
                      </a:r>
                      <a:r>
                        <a:rPr sz="20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Base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Material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20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‘Mn’</a:t>
                      </a:r>
                      <a:r>
                        <a:rPr sz="2000" spc="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2000" spc="-2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CE,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Thick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plate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00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Preheat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Job,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DCEN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(Direct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Negative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),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Adjust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parameters,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Reduce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speed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rigid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joint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Modify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design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HIC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8963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1174115" algn="l"/>
                        </a:tabLst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Low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2025" baseline="-16460" dirty="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electrode,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Preheat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electrode/flux,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thorough cleaning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	of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rust,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paint,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oil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1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Transverse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Rapid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cooling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Increase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weaving,Voltage,Current,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Preheat</a:t>
                      </a:r>
                      <a:r>
                        <a:rPr sz="20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job,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710">
                        <a:lnSpc>
                          <a:spcPts val="2335"/>
                        </a:lnSpc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Shift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SAW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if</a:t>
                      </a:r>
                      <a:r>
                        <a:rPr sz="2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possible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2000" spc="-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size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small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Modify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design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Crater</a:t>
                      </a:r>
                      <a:r>
                        <a:rPr sz="20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crack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Incorrect</a:t>
                      </a: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welding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Follow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crater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filling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technique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996" y="449021"/>
            <a:ext cx="58813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Crater</a:t>
            </a:r>
            <a:r>
              <a:rPr spc="-2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Filling</a:t>
            </a:r>
            <a:r>
              <a:rPr spc="-16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Technique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087879"/>
            <a:ext cx="7589520" cy="32034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996" y="212801"/>
            <a:ext cx="5394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C00000"/>
                </a:solidFill>
              </a:rPr>
              <a:t>Porosities/Blow</a:t>
            </a:r>
            <a:r>
              <a:rPr spc="-20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Holes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062685"/>
            <a:ext cx="8081009" cy="574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233045" indent="-3448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94970" algn="l"/>
                <a:tab pos="4490085" algn="l"/>
              </a:tabLst>
            </a:pPr>
            <a:r>
              <a:rPr sz="3600" dirty="0">
                <a:latin typeface="Microsoft Sans Serif"/>
                <a:cs typeface="Microsoft Sans Serif"/>
              </a:rPr>
              <a:t>Porosity</a:t>
            </a:r>
            <a:r>
              <a:rPr sz="3600" spc="78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is</a:t>
            </a:r>
            <a:r>
              <a:rPr sz="3600" spc="8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</a:t>
            </a:r>
            <a:r>
              <a:rPr sz="3600" spc="8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group</a:t>
            </a:r>
            <a:r>
              <a:rPr sz="3600" spc="8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of</a:t>
            </a:r>
            <a:r>
              <a:rPr sz="3600" spc="869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small</a:t>
            </a:r>
            <a:r>
              <a:rPr sz="3600" spc="87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voids, </a:t>
            </a:r>
            <a:r>
              <a:rPr sz="3600" dirty="0">
                <a:latin typeface="Microsoft Sans Serif"/>
                <a:cs typeface="Microsoft Sans Serif"/>
              </a:rPr>
              <a:t>where</a:t>
            </a:r>
            <a:r>
              <a:rPr sz="3600" spc="625" dirty="0">
                <a:latin typeface="Microsoft Sans Serif"/>
                <a:cs typeface="Microsoft Sans Serif"/>
              </a:rPr>
              <a:t>      </a:t>
            </a:r>
            <a:r>
              <a:rPr sz="3600" dirty="0">
                <a:latin typeface="Microsoft Sans Serif"/>
                <a:cs typeface="Microsoft Sans Serif"/>
              </a:rPr>
              <a:t>as</a:t>
            </a:r>
            <a:r>
              <a:rPr sz="3600" spc="635" dirty="0">
                <a:latin typeface="Microsoft Sans Serif"/>
                <a:cs typeface="Microsoft Sans Serif"/>
              </a:rPr>
              <a:t>   </a:t>
            </a:r>
            <a:r>
              <a:rPr sz="3600" dirty="0">
                <a:latin typeface="Microsoft Sans Serif"/>
                <a:cs typeface="Microsoft Sans Serif"/>
              </a:rPr>
              <a:t>blow</a:t>
            </a:r>
            <a:r>
              <a:rPr sz="3600" spc="605" dirty="0">
                <a:latin typeface="Microsoft Sans Serif"/>
                <a:cs typeface="Microsoft Sans Serif"/>
              </a:rPr>
              <a:t>   </a:t>
            </a:r>
            <a:r>
              <a:rPr sz="3600" dirty="0">
                <a:latin typeface="Microsoft Sans Serif"/>
                <a:cs typeface="Microsoft Sans Serif"/>
              </a:rPr>
              <a:t>holes</a:t>
            </a:r>
            <a:r>
              <a:rPr sz="3600" spc="635" dirty="0">
                <a:latin typeface="Microsoft Sans Serif"/>
                <a:cs typeface="Microsoft Sans Serif"/>
              </a:rPr>
              <a:t>   </a:t>
            </a:r>
            <a:r>
              <a:rPr sz="3600" spc="-35" dirty="0">
                <a:latin typeface="Microsoft Sans Serif"/>
                <a:cs typeface="Microsoft Sans Serif"/>
              </a:rPr>
              <a:t>are </a:t>
            </a:r>
            <a:r>
              <a:rPr sz="3600" dirty="0">
                <a:latin typeface="Microsoft Sans Serif"/>
                <a:cs typeface="Microsoft Sans Serif"/>
              </a:rPr>
              <a:t>comparatively</a:t>
            </a:r>
            <a:r>
              <a:rPr sz="3600" spc="40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bigger</a:t>
            </a:r>
            <a:r>
              <a:rPr sz="3600" spc="484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hole</a:t>
            </a:r>
            <a:r>
              <a:rPr sz="3600" spc="46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or</a:t>
            </a:r>
            <a:r>
              <a:rPr sz="3600" spc="459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cavity </a:t>
            </a:r>
            <a:r>
              <a:rPr sz="3600" dirty="0">
                <a:latin typeface="Microsoft Sans Serif"/>
                <a:cs typeface="Microsoft Sans Serif"/>
              </a:rPr>
              <a:t>caused</a:t>
            </a:r>
            <a:r>
              <a:rPr sz="3600" spc="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by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entrapment</a:t>
            </a:r>
            <a:r>
              <a:rPr sz="3600" spc="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of</a:t>
            </a:r>
            <a:r>
              <a:rPr sz="3600" spc="9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gases</a:t>
            </a:r>
            <a:r>
              <a:rPr sz="3600" spc="45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(H</a:t>
            </a:r>
            <a:r>
              <a:rPr sz="3600" spc="-30" baseline="-16203" dirty="0">
                <a:latin typeface="Microsoft Sans Serif"/>
                <a:cs typeface="Microsoft Sans Serif"/>
              </a:rPr>
              <a:t>2</a:t>
            </a:r>
            <a:r>
              <a:rPr sz="3600" spc="-20" dirty="0">
                <a:latin typeface="Microsoft Sans Serif"/>
                <a:cs typeface="Microsoft Sans Serif"/>
              </a:rPr>
              <a:t>, </a:t>
            </a:r>
            <a:r>
              <a:rPr sz="3600" dirty="0">
                <a:latin typeface="Microsoft Sans Serif"/>
                <a:cs typeface="Microsoft Sans Serif"/>
              </a:rPr>
              <a:t>CO,</a:t>
            </a:r>
            <a:r>
              <a:rPr sz="3600" spc="-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CO</a:t>
            </a:r>
            <a:r>
              <a:rPr sz="3600" baseline="-16203" dirty="0">
                <a:latin typeface="Microsoft Sans Serif"/>
                <a:cs typeface="Microsoft Sans Serif"/>
              </a:rPr>
              <a:t>2,</a:t>
            </a:r>
            <a:r>
              <a:rPr sz="3600" spc="-112" baseline="-16203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N</a:t>
            </a:r>
            <a:r>
              <a:rPr sz="3600" spc="-37" baseline="-16203" dirty="0">
                <a:latin typeface="Microsoft Sans Serif"/>
                <a:cs typeface="Microsoft Sans Serif"/>
              </a:rPr>
              <a:t>2</a:t>
            </a:r>
            <a:r>
              <a:rPr sz="3600" baseline="-16203" dirty="0">
                <a:latin typeface="Microsoft Sans Serif"/>
                <a:cs typeface="Microsoft Sans Serif"/>
              </a:rPr>
              <a:t>	</a:t>
            </a:r>
            <a:r>
              <a:rPr sz="3600" dirty="0">
                <a:latin typeface="Microsoft Sans Serif"/>
                <a:cs typeface="Microsoft Sans Serif"/>
              </a:rPr>
              <a:t>&amp;</a:t>
            </a:r>
            <a:r>
              <a:rPr sz="3600" spc="4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</a:t>
            </a:r>
            <a:r>
              <a:rPr sz="3600" baseline="-16203" dirty="0">
                <a:latin typeface="Microsoft Sans Serif"/>
                <a:cs typeface="Microsoft Sans Serif"/>
              </a:rPr>
              <a:t>2</a:t>
            </a:r>
            <a:r>
              <a:rPr sz="3600" dirty="0">
                <a:latin typeface="Microsoft Sans Serif"/>
                <a:cs typeface="Microsoft Sans Serif"/>
              </a:rPr>
              <a:t>)</a:t>
            </a:r>
            <a:r>
              <a:rPr sz="3600" spc="4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within</a:t>
            </a:r>
            <a:r>
              <a:rPr sz="3600" spc="45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the </a:t>
            </a:r>
            <a:r>
              <a:rPr sz="3600" spc="-85" dirty="0">
                <a:latin typeface="Microsoft Sans Serif"/>
                <a:cs typeface="Microsoft Sans Serif"/>
              </a:rPr>
              <a:t>solidified</a:t>
            </a:r>
            <a:r>
              <a:rPr sz="3600" spc="-22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weld”.</a:t>
            </a:r>
            <a:endParaRPr sz="3600">
              <a:latin typeface="Microsoft Sans Serif"/>
              <a:cs typeface="Microsoft Sans Serif"/>
            </a:endParaRPr>
          </a:p>
          <a:p>
            <a:pPr marL="394970" marR="443865" indent="-344805">
              <a:lnSpc>
                <a:spcPct val="100000"/>
              </a:lnSpc>
              <a:spcBef>
                <a:spcPts val="900"/>
              </a:spcBef>
              <a:buChar char="•"/>
              <a:tabLst>
                <a:tab pos="394970" algn="l"/>
                <a:tab pos="1285240" algn="l"/>
              </a:tabLst>
            </a:pPr>
            <a:r>
              <a:rPr sz="3600" dirty="0">
                <a:latin typeface="Microsoft Sans Serif"/>
                <a:cs typeface="Microsoft Sans Serif"/>
              </a:rPr>
              <a:t>Porosity</a:t>
            </a:r>
            <a:r>
              <a:rPr sz="3600" spc="1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can</a:t>
            </a:r>
            <a:r>
              <a:rPr sz="3600" spc="1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occur</a:t>
            </a:r>
            <a:r>
              <a:rPr sz="3600" spc="2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on</a:t>
            </a:r>
            <a:r>
              <a:rPr sz="3600" spc="204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or</a:t>
            </a:r>
            <a:r>
              <a:rPr sz="3600" spc="2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just</a:t>
            </a:r>
            <a:r>
              <a:rPr sz="3600" spc="20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below 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r>
              <a:rPr sz="3600" dirty="0">
                <a:latin typeface="Microsoft Sans Serif"/>
                <a:cs typeface="Microsoft Sans Serif"/>
              </a:rPr>
              <a:t>	surface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of</a:t>
            </a:r>
            <a:r>
              <a:rPr sz="3600" spc="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</a:t>
            </a:r>
            <a:r>
              <a:rPr sz="3600" spc="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weld.</a:t>
            </a:r>
            <a:endParaRPr sz="3600">
              <a:latin typeface="Microsoft Sans Serif"/>
              <a:cs typeface="Microsoft Sans Serif"/>
            </a:endParaRPr>
          </a:p>
          <a:p>
            <a:pPr marL="394970" marR="43180" indent="-344805">
              <a:lnSpc>
                <a:spcPct val="100000"/>
              </a:lnSpc>
              <a:spcBef>
                <a:spcPts val="915"/>
              </a:spcBef>
              <a:buChar char="•"/>
              <a:tabLst>
                <a:tab pos="394970" algn="l"/>
                <a:tab pos="2011045" algn="l"/>
                <a:tab pos="2276475" algn="l"/>
                <a:tab pos="2891790" algn="l"/>
                <a:tab pos="3788410" algn="l"/>
                <a:tab pos="4977765" algn="l"/>
                <a:tab pos="5996305" algn="l"/>
                <a:tab pos="7172959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Porosity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in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0" dirty="0">
                <a:latin typeface="Microsoft Sans Serif"/>
                <a:cs typeface="Microsoft Sans Serif"/>
              </a:rPr>
              <a:t>weld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and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HAZ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40" dirty="0">
                <a:latin typeface="Microsoft Sans Serif"/>
                <a:cs typeface="Microsoft Sans Serif"/>
              </a:rPr>
              <a:t>may </a:t>
            </a:r>
            <a:r>
              <a:rPr sz="3600" dirty="0">
                <a:latin typeface="Microsoft Sans Serif"/>
                <a:cs typeface="Microsoft Sans Serif"/>
              </a:rPr>
              <a:t>lead</a:t>
            </a:r>
            <a:r>
              <a:rPr sz="3600" spc="-25" dirty="0">
                <a:latin typeface="Microsoft Sans Serif"/>
                <a:cs typeface="Microsoft Sans Serif"/>
              </a:rPr>
              <a:t> to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10" dirty="0">
                <a:latin typeface="Microsoft Sans Serif"/>
                <a:cs typeface="Microsoft Sans Serif"/>
              </a:rPr>
              <a:t>cracking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5720" y="6428638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1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6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2094" y="83007"/>
            <a:ext cx="59027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C00000"/>
                </a:solidFill>
              </a:rPr>
              <a:t>Porosities/Blow</a:t>
            </a:r>
            <a:r>
              <a:rPr lang="en-US" spc="-20" dirty="0">
                <a:solidFill>
                  <a:srgbClr val="C00000"/>
                </a:solidFill>
              </a:rPr>
              <a:t> Holes</a:t>
            </a:r>
            <a:endParaRPr spc="-20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4794" y="1490328"/>
            <a:ext cx="27940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0"/>
              </a:lnSpc>
            </a:pPr>
            <a:r>
              <a:rPr sz="4400" spc="-50" dirty="0">
                <a:latin typeface="Microsoft Sans Serif"/>
                <a:cs typeface="Microsoft Sans Serif"/>
              </a:rPr>
              <a:t>s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1143000"/>
            <a:ext cx="3886200" cy="21000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844" y="3442792"/>
            <a:ext cx="23190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3399"/>
                </a:solidFill>
                <a:latin typeface="Microsoft Sans Serif"/>
                <a:cs typeface="Microsoft Sans Serif"/>
              </a:rPr>
              <a:t>Gas</a:t>
            </a:r>
            <a:r>
              <a:rPr sz="2000" spc="-65" dirty="0">
                <a:solidFill>
                  <a:srgbClr val="FF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99"/>
                </a:solidFill>
                <a:latin typeface="Microsoft Sans Serif"/>
                <a:cs typeface="Microsoft Sans Serif"/>
              </a:rPr>
              <a:t>porosity</a:t>
            </a:r>
            <a:r>
              <a:rPr sz="2000" spc="-80" dirty="0">
                <a:solidFill>
                  <a:srgbClr val="FF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99"/>
                </a:solidFill>
                <a:latin typeface="Microsoft Sans Serif"/>
                <a:cs typeface="Microsoft Sans Serif"/>
              </a:rPr>
              <a:t>or</a:t>
            </a:r>
            <a:r>
              <a:rPr sz="2000" spc="-20" dirty="0">
                <a:solidFill>
                  <a:srgbClr val="FF3399"/>
                </a:solidFill>
                <a:latin typeface="Microsoft Sans Serif"/>
                <a:cs typeface="Microsoft Sans Serif"/>
              </a:rPr>
              <a:t> blow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8544" y="3784942"/>
            <a:ext cx="60261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2000" spc="-25" dirty="0">
                <a:solidFill>
                  <a:srgbClr val="FF3399"/>
                </a:solidFill>
                <a:latin typeface="Microsoft Sans Serif"/>
                <a:cs typeface="Microsoft Sans Serif"/>
              </a:rPr>
              <a:t>holes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76400"/>
            <a:ext cx="3233927" cy="3429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733800"/>
            <a:ext cx="4495800" cy="22098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79575" y="6035446"/>
            <a:ext cx="911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3399"/>
                </a:solidFill>
                <a:latin typeface="Microsoft Sans Serif"/>
                <a:cs typeface="Microsoft Sans Serif"/>
              </a:rPr>
              <a:t>Cluster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3399"/>
                </a:solidFill>
                <a:latin typeface="Microsoft Sans Serif"/>
                <a:cs typeface="Microsoft Sans Serif"/>
              </a:rPr>
              <a:t>porosity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829055"/>
            <a:ext cx="7086600" cy="5462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980" y="449021"/>
            <a:ext cx="29171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6078"/>
            <a:ext cx="7895590" cy="3641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95044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10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15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13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process</a:t>
            </a:r>
            <a:r>
              <a:rPr sz="3200" spc="14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145" dirty="0">
                <a:latin typeface="Microsoft Sans Serif"/>
                <a:cs typeface="Microsoft Sans Serif"/>
              </a:rPr>
              <a:t>  </a:t>
            </a:r>
            <a:r>
              <a:rPr sz="3200" spc="-10" dirty="0">
                <a:latin typeface="Microsoft Sans Serif"/>
                <a:cs typeface="Microsoft Sans Serif"/>
              </a:rPr>
              <a:t>joining 	</a:t>
            </a:r>
            <a:r>
              <a:rPr sz="3200" dirty="0">
                <a:latin typeface="Microsoft Sans Serif"/>
                <a:cs typeface="Microsoft Sans Serif"/>
              </a:rPr>
              <a:t>metals</a:t>
            </a:r>
            <a:r>
              <a:rPr sz="3200" spc="484" dirty="0">
                <a:latin typeface="Microsoft Sans Serif"/>
                <a:cs typeface="Microsoft Sans Serif"/>
              </a:rPr>
              <a:t>    </a:t>
            </a:r>
            <a:r>
              <a:rPr sz="3200" dirty="0">
                <a:latin typeface="Microsoft Sans Serif"/>
                <a:cs typeface="Microsoft Sans Serif"/>
              </a:rPr>
              <a:t>through</a:t>
            </a:r>
            <a:r>
              <a:rPr sz="3200" spc="46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fusion</a:t>
            </a:r>
            <a:r>
              <a:rPr sz="3200" spc="48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475" dirty="0">
                <a:latin typeface="Microsoft Sans Serif"/>
                <a:cs typeface="Microsoft Sans Serif"/>
              </a:rPr>
              <a:t>  </a:t>
            </a:r>
            <a:r>
              <a:rPr sz="3200" spc="-25" dirty="0">
                <a:latin typeface="Microsoft Sans Serif"/>
                <a:cs typeface="Microsoft Sans Serif"/>
              </a:rPr>
              <a:t>re- 	</a:t>
            </a:r>
            <a:r>
              <a:rPr sz="3200" spc="-10" dirty="0">
                <a:latin typeface="Microsoft Sans Serif"/>
                <a:cs typeface="Microsoft Sans Serif"/>
              </a:rPr>
              <a:t>solidification</a:t>
            </a:r>
            <a:endParaRPr sz="3200">
              <a:latin typeface="Microsoft Sans Serif"/>
              <a:cs typeface="Microsoft Sans Serif"/>
            </a:endParaRPr>
          </a:p>
          <a:p>
            <a:pPr marL="356870" marR="65786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  <a:tab pos="2024380" algn="l"/>
                <a:tab pos="4555490" algn="l"/>
                <a:tab pos="5076825" algn="l"/>
                <a:tab pos="5689600" algn="l"/>
                <a:tab pos="689102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Though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7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undesirable,	</a:t>
            </a:r>
            <a:r>
              <a:rPr sz="3200" spc="-25" dirty="0">
                <a:latin typeface="Microsoft Sans Serif"/>
                <a:cs typeface="Microsoft Sans Serif"/>
              </a:rPr>
              <a:t>it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is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likely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to </a:t>
            </a:r>
            <a:r>
              <a:rPr sz="3200" spc="-10" dirty="0">
                <a:latin typeface="Microsoft Sans Serif"/>
                <a:cs typeface="Microsoft Sans Serif"/>
              </a:rPr>
              <a:t>produce</a:t>
            </a:r>
            <a:r>
              <a:rPr sz="3200" dirty="0">
                <a:latin typeface="Microsoft Sans Serif"/>
                <a:cs typeface="Microsoft Sans Serif"/>
              </a:rPr>
              <a:t>	some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defects.</a:t>
            </a:r>
            <a:endParaRPr sz="320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  <a:tab pos="1256030" algn="l"/>
              </a:tabLst>
            </a:pP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1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level</a:t>
            </a:r>
            <a:r>
              <a:rPr sz="3200" spc="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1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defects</a:t>
            </a:r>
            <a:r>
              <a:rPr sz="3200" spc="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tolerable</a:t>
            </a:r>
            <a:r>
              <a:rPr sz="3200" spc="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depends</a:t>
            </a:r>
            <a:r>
              <a:rPr sz="3200" spc="14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on end</a:t>
            </a:r>
            <a:r>
              <a:rPr sz="3200" dirty="0">
                <a:latin typeface="Microsoft Sans Serif"/>
                <a:cs typeface="Microsoft Sans Serif"/>
              </a:rPr>
              <a:t>	use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consequence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failure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006721"/>
            <a:ext cx="216916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1823720" algn="l"/>
              </a:tabLst>
            </a:pPr>
            <a:r>
              <a:rPr sz="3200" dirty="0">
                <a:latin typeface="Microsoft Sans Serif"/>
                <a:cs typeface="Microsoft Sans Serif"/>
              </a:rPr>
              <a:t>Aim</a:t>
            </a:r>
            <a:r>
              <a:rPr sz="3200" spc="185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is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0" dirty="0">
                <a:latin typeface="Microsoft Sans Serif"/>
                <a:cs typeface="Microsoft Sans Serif"/>
              </a:rPr>
              <a:t>to </a:t>
            </a:r>
            <a:r>
              <a:rPr sz="3200" spc="-10" dirty="0">
                <a:latin typeface="Microsoft Sans Serif"/>
                <a:cs typeface="Microsoft Sans Serif"/>
              </a:rPr>
              <a:t>suitable practices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852" y="5006721"/>
            <a:ext cx="479742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0"/>
              </a:spcBef>
              <a:tabLst>
                <a:tab pos="1942464" algn="l"/>
                <a:tab pos="2479040" algn="l"/>
                <a:tab pos="322897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minimise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it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by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adopting parameters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5205" y="5494731"/>
            <a:ext cx="22294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16330" algn="l"/>
              </a:tabLst>
            </a:pPr>
            <a:r>
              <a:rPr sz="3200" spc="-25" dirty="0">
                <a:latin typeface="Microsoft Sans Serif"/>
                <a:cs typeface="Microsoft Sans Serif"/>
              </a:rPr>
              <a:t>and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sound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2219960">
              <a:lnSpc>
                <a:spcPct val="100000"/>
              </a:lnSpc>
              <a:spcBef>
                <a:spcPts val="95"/>
              </a:spcBef>
            </a:pPr>
            <a:r>
              <a:rPr i="1" spc="-25" dirty="0">
                <a:latin typeface="Arial"/>
                <a:cs typeface="Arial"/>
              </a:rPr>
              <a:t>POROSITY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6099048" cy="45750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727" y="-16052"/>
            <a:ext cx="52635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Porosities/BlowHoles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1356" y="6457289"/>
            <a:ext cx="17818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Microsoft Sans Serif"/>
                <a:cs typeface="Microsoft Sans Serif"/>
              </a:rPr>
              <a:t>electrodes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763" y="440462"/>
            <a:ext cx="7939405" cy="61810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300" dirty="0">
                <a:solidFill>
                  <a:srgbClr val="800080"/>
                </a:solidFill>
                <a:latin typeface="Microsoft Sans Serif"/>
                <a:cs typeface="Microsoft Sans Serif"/>
              </a:rPr>
              <a:t>Causes</a:t>
            </a:r>
            <a:r>
              <a:rPr sz="3300" spc="-85" dirty="0">
                <a:solidFill>
                  <a:srgbClr val="800080"/>
                </a:solidFill>
                <a:latin typeface="Microsoft Sans Serif"/>
                <a:cs typeface="Microsoft Sans Serif"/>
              </a:rPr>
              <a:t> </a:t>
            </a:r>
            <a:r>
              <a:rPr sz="3300" spc="-50" dirty="0">
                <a:solidFill>
                  <a:srgbClr val="800080"/>
                </a:solidFill>
                <a:latin typeface="Microsoft Sans Serif"/>
                <a:cs typeface="Microsoft Sans Serif"/>
              </a:rPr>
              <a:t>:</a:t>
            </a:r>
            <a:endParaRPr sz="33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810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Work</a:t>
            </a:r>
            <a:r>
              <a:rPr sz="3000" spc="-12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piece</a:t>
            </a:r>
            <a:r>
              <a:rPr sz="3000" spc="-2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or</a:t>
            </a:r>
            <a:r>
              <a:rPr sz="3000" spc="-2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electrode</a:t>
            </a:r>
            <a:r>
              <a:rPr sz="3000" spc="-45" dirty="0">
                <a:latin typeface="Microsoft Sans Serif"/>
                <a:cs typeface="Microsoft Sans Serif"/>
              </a:rPr>
              <a:t> </a:t>
            </a:r>
            <a:r>
              <a:rPr sz="3000" spc="-20" dirty="0">
                <a:latin typeface="Microsoft Sans Serif"/>
                <a:cs typeface="Microsoft Sans Serif"/>
              </a:rPr>
              <a:t>contaminated</a:t>
            </a:r>
            <a:r>
              <a:rPr sz="3000" spc="-180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with:-</a:t>
            </a:r>
            <a:endParaRPr sz="3000" dirty="0">
              <a:latin typeface="Microsoft Sans Serif"/>
              <a:cs typeface="Microsoft Sans Serif"/>
            </a:endParaRPr>
          </a:p>
          <a:p>
            <a:pPr marL="811530" marR="5080" lvl="1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811530" algn="l"/>
              </a:tabLst>
            </a:pPr>
            <a:r>
              <a:rPr sz="2800" dirty="0">
                <a:latin typeface="Microsoft Sans Serif"/>
                <a:cs typeface="Microsoft Sans Serif"/>
              </a:rPr>
              <a:t>Excessive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moisture,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rust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scale,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oil,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grease,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Long</a:t>
            </a:r>
            <a:r>
              <a:rPr sz="3000" spc="-10" dirty="0">
                <a:latin typeface="Microsoft Sans Serif"/>
                <a:cs typeface="Microsoft Sans Serif"/>
              </a:rPr>
              <a:t> </a:t>
            </a:r>
            <a:r>
              <a:rPr sz="3000" spc="-25" dirty="0">
                <a:latin typeface="Microsoft Sans Serif"/>
                <a:cs typeface="Microsoft Sans Serif"/>
              </a:rPr>
              <a:t>arc</a:t>
            </a:r>
            <a:endParaRPr sz="30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Fast</a:t>
            </a:r>
            <a:r>
              <a:rPr sz="3000" spc="-50" dirty="0">
                <a:latin typeface="Microsoft Sans Serif"/>
                <a:cs typeface="Microsoft Sans Serif"/>
              </a:rPr>
              <a:t> </a:t>
            </a:r>
            <a:r>
              <a:rPr sz="3000" spc="-20" dirty="0">
                <a:latin typeface="Microsoft Sans Serif"/>
                <a:cs typeface="Microsoft Sans Serif"/>
              </a:rPr>
              <a:t>solidification</a:t>
            </a:r>
            <a:r>
              <a:rPr sz="3000" spc="-125" dirty="0">
                <a:latin typeface="Microsoft Sans Serif"/>
                <a:cs typeface="Microsoft Sans Serif"/>
              </a:rPr>
              <a:t> </a:t>
            </a:r>
            <a:r>
              <a:rPr sz="3000" spc="-20" dirty="0">
                <a:latin typeface="Microsoft Sans Serif"/>
                <a:cs typeface="Microsoft Sans Serif"/>
              </a:rPr>
              <a:t>rate</a:t>
            </a:r>
            <a:endParaRPr sz="3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300" spc="-10" dirty="0">
                <a:solidFill>
                  <a:srgbClr val="00AEEE"/>
                </a:solidFill>
                <a:latin typeface="Microsoft Sans Serif"/>
                <a:cs typeface="Microsoft Sans Serif"/>
              </a:rPr>
              <a:t>Prevention:-</a:t>
            </a:r>
            <a:endParaRPr sz="33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805"/>
              </a:spcBef>
              <a:buChar char="–"/>
              <a:tabLst>
                <a:tab pos="411480" algn="l"/>
              </a:tabLst>
            </a:pPr>
            <a:r>
              <a:rPr sz="3000" spc="-10" dirty="0">
                <a:latin typeface="Microsoft Sans Serif"/>
                <a:cs typeface="Microsoft Sans Serif"/>
              </a:rPr>
              <a:t>Preheat</a:t>
            </a:r>
            <a:endParaRPr sz="30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695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Maintain</a:t>
            </a:r>
            <a:r>
              <a:rPr sz="3000" spc="-11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proper</a:t>
            </a:r>
            <a:r>
              <a:rPr sz="3000" spc="-7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arc</a:t>
            </a:r>
            <a:r>
              <a:rPr sz="3000" spc="-100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length</a:t>
            </a:r>
            <a:endParaRPr sz="30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Use</a:t>
            </a:r>
            <a:r>
              <a:rPr sz="3000" spc="-1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low</a:t>
            </a:r>
            <a:r>
              <a:rPr sz="3000" spc="-2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hydrogen</a:t>
            </a:r>
            <a:r>
              <a:rPr sz="3000" spc="-10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electrode</a:t>
            </a:r>
            <a:endParaRPr sz="30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ts val="3425"/>
              </a:lnSpc>
              <a:spcBef>
                <a:spcPts val="725"/>
              </a:spcBef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Follow</a:t>
            </a:r>
            <a:r>
              <a:rPr sz="3000" spc="-11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procedure</a:t>
            </a:r>
            <a:r>
              <a:rPr sz="3000" spc="-7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for</a:t>
            </a:r>
            <a:r>
              <a:rPr sz="3000" spc="-11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baking</a:t>
            </a:r>
            <a:r>
              <a:rPr sz="3000" spc="-8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&amp;</a:t>
            </a:r>
            <a:r>
              <a:rPr sz="3000" spc="1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storing</a:t>
            </a:r>
            <a:endParaRPr sz="3000" dirty="0">
              <a:latin typeface="Microsoft Sans Serif"/>
              <a:cs typeface="Microsoft Sans Serif"/>
            </a:endParaRPr>
          </a:p>
          <a:p>
            <a:pPr marR="49530" algn="r">
              <a:lnSpc>
                <a:spcPts val="1265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1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5720" y="659566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9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8638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5720" y="642863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Over</a:t>
            </a:r>
            <a:r>
              <a:rPr spc="-180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Laps</a:t>
            </a: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Overlap</a:t>
            </a:r>
            <a:r>
              <a:rPr sz="2400" spc="-95" dirty="0"/>
              <a:t> </a:t>
            </a:r>
            <a:r>
              <a:rPr sz="2400" dirty="0"/>
              <a:t>occurs</a:t>
            </a:r>
            <a:r>
              <a:rPr sz="2400" spc="-125" dirty="0"/>
              <a:t> </a:t>
            </a:r>
            <a:r>
              <a:rPr sz="2400" dirty="0"/>
              <a:t>when</a:t>
            </a:r>
            <a:r>
              <a:rPr sz="2400" spc="-70" dirty="0"/>
              <a:t> </a:t>
            </a:r>
            <a:r>
              <a:rPr sz="2400" dirty="0"/>
              <a:t>molten</a:t>
            </a:r>
            <a:r>
              <a:rPr sz="2400" spc="-110" dirty="0"/>
              <a:t> </a:t>
            </a:r>
            <a:r>
              <a:rPr sz="2400" dirty="0"/>
              <a:t>metal</a:t>
            </a:r>
            <a:r>
              <a:rPr sz="2400" spc="-125" dirty="0"/>
              <a:t> </a:t>
            </a:r>
            <a:r>
              <a:rPr sz="2400" spc="-20" dirty="0"/>
              <a:t>from </a:t>
            </a:r>
            <a:r>
              <a:rPr sz="2400" dirty="0"/>
              <a:t>the</a:t>
            </a:r>
            <a:r>
              <a:rPr sz="2400" spc="-70" dirty="0"/>
              <a:t> </a:t>
            </a:r>
            <a:r>
              <a:rPr sz="2400" spc="-10" dirty="0"/>
              <a:t>Electrode</a:t>
            </a:r>
            <a:r>
              <a:rPr sz="2400" spc="-110" dirty="0"/>
              <a:t> </a:t>
            </a:r>
            <a:r>
              <a:rPr sz="2400" dirty="0"/>
              <a:t>flows</a:t>
            </a:r>
            <a:r>
              <a:rPr sz="2400" spc="-45" dirty="0"/>
              <a:t> </a:t>
            </a:r>
            <a:r>
              <a:rPr sz="2400" dirty="0"/>
              <a:t>over</a:t>
            </a:r>
            <a:r>
              <a:rPr sz="2400" spc="-55" dirty="0"/>
              <a:t> </a:t>
            </a:r>
            <a:r>
              <a:rPr sz="2400" dirty="0"/>
              <a:t>the</a:t>
            </a:r>
            <a:r>
              <a:rPr sz="2400" spc="-70" dirty="0"/>
              <a:t> </a:t>
            </a:r>
            <a:r>
              <a:rPr sz="2400" dirty="0"/>
              <a:t>parent</a:t>
            </a:r>
            <a:r>
              <a:rPr sz="2400" spc="-110" dirty="0"/>
              <a:t> </a:t>
            </a:r>
            <a:r>
              <a:rPr sz="2400" spc="-10" dirty="0"/>
              <a:t>metal </a:t>
            </a:r>
            <a:r>
              <a:rPr sz="2400" dirty="0"/>
              <a:t>and</a:t>
            </a:r>
            <a:r>
              <a:rPr sz="2400" spc="-85" dirty="0"/>
              <a:t> </a:t>
            </a:r>
            <a:r>
              <a:rPr sz="2400" dirty="0"/>
              <a:t>then</a:t>
            </a:r>
            <a:r>
              <a:rPr sz="2400" spc="-105" dirty="0"/>
              <a:t> </a:t>
            </a:r>
            <a:r>
              <a:rPr sz="2400" dirty="0"/>
              <a:t>cools</a:t>
            </a:r>
            <a:r>
              <a:rPr sz="2400" spc="-90" dirty="0"/>
              <a:t> </a:t>
            </a:r>
            <a:r>
              <a:rPr sz="2400" dirty="0"/>
              <a:t>without</a:t>
            </a:r>
            <a:r>
              <a:rPr sz="2400" spc="-85" dirty="0"/>
              <a:t> </a:t>
            </a:r>
            <a:r>
              <a:rPr sz="2400" dirty="0"/>
              <a:t>fusing</a:t>
            </a:r>
            <a:r>
              <a:rPr sz="2400" spc="-105" dirty="0"/>
              <a:t> </a:t>
            </a:r>
            <a:r>
              <a:rPr sz="2400" dirty="0"/>
              <a:t>with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85" dirty="0"/>
              <a:t> </a:t>
            </a:r>
            <a:r>
              <a:rPr sz="2400" spc="-20" dirty="0"/>
              <a:t>base </a:t>
            </a:r>
            <a:r>
              <a:rPr sz="2400" spc="-10" dirty="0"/>
              <a:t>material.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066800"/>
            <a:ext cx="2438400" cy="2194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3968496"/>
            <a:ext cx="2401824" cy="2438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5140" y="2719273"/>
            <a:ext cx="67373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Tends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produce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mechanical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notch.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63500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Promotes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Fatigue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crack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at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sharp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point</a:t>
            </a:r>
            <a:r>
              <a:rPr sz="2400" spc="-395" dirty="0">
                <a:latin typeface="Microsoft Sans Serif"/>
                <a:cs typeface="Microsoft Sans Serif"/>
              </a:rPr>
              <a:t> </a:t>
            </a:r>
            <a:r>
              <a:rPr sz="2700" baseline="-35493" dirty="0">
                <a:solidFill>
                  <a:srgbClr val="00AEEE"/>
                </a:solidFill>
                <a:latin typeface="Microsoft Sans Serif"/>
                <a:cs typeface="Microsoft Sans Serif"/>
              </a:rPr>
              <a:t>Over</a:t>
            </a:r>
            <a:r>
              <a:rPr sz="2700" spc="-142" baseline="-35493" dirty="0">
                <a:solidFill>
                  <a:srgbClr val="00AEEE"/>
                </a:solidFill>
                <a:latin typeface="Microsoft Sans Serif"/>
                <a:cs typeface="Microsoft Sans Serif"/>
              </a:rPr>
              <a:t> </a:t>
            </a:r>
            <a:r>
              <a:rPr sz="2700" spc="-30" baseline="-35493" dirty="0">
                <a:solidFill>
                  <a:srgbClr val="00AEEE"/>
                </a:solidFill>
                <a:latin typeface="Microsoft Sans Serif"/>
                <a:cs typeface="Microsoft Sans Serif"/>
              </a:rPr>
              <a:t>laps</a:t>
            </a:r>
            <a:endParaRPr sz="2700" baseline="-35493">
              <a:latin typeface="Microsoft Sans Serif"/>
              <a:cs typeface="Microsoft Sans Serif"/>
            </a:endParaRPr>
          </a:p>
          <a:p>
            <a:pPr marL="63500" marR="116522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Microsoft Sans Serif"/>
                <a:cs typeface="Microsoft Sans Serif"/>
              </a:rPr>
              <a:t>where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weld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metal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base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metal </a:t>
            </a:r>
            <a:r>
              <a:rPr sz="2400" dirty="0">
                <a:latin typeface="Microsoft Sans Serif"/>
                <a:cs typeface="Microsoft Sans Serif"/>
              </a:rPr>
              <a:t>come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together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at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overlapped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surface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5720" y="6625954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0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927817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2448560">
              <a:lnSpc>
                <a:spcPct val="100000"/>
              </a:lnSpc>
              <a:spcBef>
                <a:spcPts val="95"/>
              </a:spcBef>
            </a:pPr>
            <a:r>
              <a:rPr i="1" spc="-30" dirty="0">
                <a:solidFill>
                  <a:srgbClr val="C00000"/>
                </a:solidFill>
                <a:latin typeface="Arial"/>
                <a:cs typeface="Arial"/>
              </a:rPr>
              <a:t>OVERLAP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7315200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35720" y="6625954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180" y="97993"/>
            <a:ext cx="25888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Over</a:t>
            </a:r>
            <a:r>
              <a:rPr spc="-15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Laps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636046"/>
            <a:ext cx="5916930" cy="536829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Cause:-</a:t>
            </a:r>
            <a:endParaRPr sz="36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spcBef>
                <a:spcPts val="810"/>
              </a:spcBef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Current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too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low</a:t>
            </a:r>
            <a:endParaRPr sz="3200">
              <a:latin typeface="Microsoft Sans Serif"/>
              <a:cs typeface="Microsoft Sans Serif"/>
            </a:endParaRPr>
          </a:p>
          <a:p>
            <a:pPr marL="410845" marR="5080" indent="-285750">
              <a:lnSpc>
                <a:spcPct val="100000"/>
              </a:lnSpc>
              <a:spcBef>
                <a:spcPts val="795"/>
              </a:spcBef>
              <a:buChar char="–"/>
              <a:tabLst>
                <a:tab pos="412115" algn="l"/>
              </a:tabLst>
            </a:pPr>
            <a:r>
              <a:rPr sz="3200" spc="-195" dirty="0">
                <a:latin typeface="Microsoft Sans Serif"/>
                <a:cs typeface="Microsoft Sans Serif"/>
              </a:rPr>
              <a:t>Too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large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deposition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 </a:t>
            </a:r>
            <a:r>
              <a:rPr sz="3200" spc="-10" dirty="0">
                <a:latin typeface="Microsoft Sans Serif"/>
                <a:cs typeface="Microsoft Sans Serif"/>
              </a:rPr>
              <a:t>single 	</a:t>
            </a:r>
            <a:r>
              <a:rPr sz="3200" spc="-25" dirty="0">
                <a:latin typeface="Microsoft Sans Serif"/>
                <a:cs typeface="Microsoft Sans Serif"/>
              </a:rPr>
              <a:t>run</a:t>
            </a:r>
            <a:endParaRPr sz="3200">
              <a:latin typeface="Microsoft Sans Serif"/>
              <a:cs typeface="Microsoft Sans Serif"/>
            </a:endParaRPr>
          </a:p>
          <a:p>
            <a:pPr marL="412115" indent="-286385">
              <a:lnSpc>
                <a:spcPct val="100000"/>
              </a:lnSpc>
              <a:spcBef>
                <a:spcPts val="819"/>
              </a:spcBef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Longer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arc</a:t>
            </a:r>
            <a:endParaRPr sz="3200">
              <a:latin typeface="Microsoft Sans Serif"/>
              <a:cs typeface="Microsoft Sans Serif"/>
            </a:endParaRPr>
          </a:p>
          <a:p>
            <a:pPr marL="412115" indent="-286385">
              <a:lnSpc>
                <a:spcPct val="100000"/>
              </a:lnSpc>
              <a:spcBef>
                <a:spcPts val="795"/>
              </a:spcBef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Slow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travel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speed.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Prevention:</a:t>
            </a:r>
            <a:endParaRPr sz="36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spcBef>
                <a:spcPts val="805"/>
              </a:spcBef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technique</a:t>
            </a:r>
            <a:endParaRPr sz="32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spcBef>
                <a:spcPts val="795"/>
              </a:spcBef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Use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size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electrode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5720" y="642863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380" y="97993"/>
            <a:ext cx="25590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Under</a:t>
            </a:r>
            <a:r>
              <a:rPr spc="-15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Cut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459" y="752932"/>
            <a:ext cx="2145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</a:tabLst>
            </a:pPr>
            <a:r>
              <a:rPr sz="3600" spc="-50" dirty="0">
                <a:latin typeface="Microsoft Sans Serif"/>
                <a:cs typeface="Microsoft Sans Serif"/>
              </a:rPr>
              <a:t>A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15" dirty="0">
                <a:latin typeface="Microsoft Sans Serif"/>
                <a:cs typeface="Microsoft Sans Serif"/>
              </a:rPr>
              <a:t>groove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958" y="752932"/>
            <a:ext cx="5551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8330" algn="l"/>
                <a:tab pos="2692400" algn="l"/>
                <a:tab pos="4433570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formed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in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10" dirty="0">
                <a:latin typeface="Microsoft Sans Serif"/>
                <a:cs typeface="Microsoft Sans Serif"/>
              </a:rPr>
              <a:t>parent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metal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35" y="1302258"/>
            <a:ext cx="8470265" cy="386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  <a:tabLst>
                <a:tab pos="2582545" algn="l"/>
                <a:tab pos="3210560" algn="l"/>
                <a:tab pos="3406140" algn="l"/>
                <a:tab pos="4094479" algn="l"/>
                <a:tab pos="4972685" algn="l"/>
                <a:tab pos="5607050" algn="l"/>
                <a:tab pos="6116320" algn="l"/>
                <a:tab pos="7299325" algn="l"/>
                <a:tab pos="7857490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adjacent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to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toe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of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50" dirty="0">
                <a:latin typeface="Microsoft Sans Serif"/>
                <a:cs typeface="Microsoft Sans Serif"/>
              </a:rPr>
              <a:t>a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0" dirty="0">
                <a:latin typeface="Microsoft Sans Serif"/>
                <a:cs typeface="Microsoft Sans Serif"/>
              </a:rPr>
              <a:t>weld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50" dirty="0">
                <a:latin typeface="Microsoft Sans Serif"/>
                <a:cs typeface="Microsoft Sans Serif"/>
              </a:rPr>
              <a:t>&amp;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35" dirty="0">
                <a:latin typeface="Microsoft Sans Serif"/>
                <a:cs typeface="Microsoft Sans Serif"/>
              </a:rPr>
              <a:t>left </a:t>
            </a:r>
            <a:r>
              <a:rPr sz="3600" dirty="0">
                <a:latin typeface="Microsoft Sans Serif"/>
                <a:cs typeface="Microsoft Sans Serif"/>
              </a:rPr>
              <a:t>unfilled</a:t>
            </a:r>
            <a:r>
              <a:rPr sz="3600" spc="-10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by</a:t>
            </a:r>
            <a:r>
              <a:rPr sz="3600" spc="-55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r>
              <a:rPr sz="3600" dirty="0">
                <a:latin typeface="Microsoft Sans Serif"/>
                <a:cs typeface="Microsoft Sans Serif"/>
              </a:rPr>
              <a:t>		weld</a:t>
            </a:r>
            <a:r>
              <a:rPr sz="3600" spc="-7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metal</a:t>
            </a:r>
            <a:endParaRPr sz="3600">
              <a:latin typeface="Microsoft Sans Serif"/>
              <a:cs typeface="Microsoft Sans Serif"/>
            </a:endParaRPr>
          </a:p>
          <a:p>
            <a:pPr marL="356870" marR="384810" indent="-344805">
              <a:lnSpc>
                <a:spcPct val="100000"/>
              </a:lnSpc>
              <a:spcBef>
                <a:spcPts val="810"/>
              </a:spcBef>
              <a:buChar char="•"/>
              <a:tabLst>
                <a:tab pos="356870" algn="l"/>
                <a:tab pos="1557655" algn="l"/>
              </a:tabLst>
            </a:pPr>
            <a:r>
              <a:rPr sz="3200" dirty="0">
                <a:latin typeface="Microsoft Sans Serif"/>
                <a:cs typeface="Microsoft Sans Serif"/>
              </a:rPr>
              <a:t>Generally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located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at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junction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weld </a:t>
            </a:r>
            <a:r>
              <a:rPr sz="3200" spc="-10" dirty="0">
                <a:latin typeface="Microsoft Sans Serif"/>
                <a:cs typeface="Microsoft Sans Serif"/>
              </a:rPr>
              <a:t>metal</a:t>
            </a:r>
            <a:r>
              <a:rPr sz="3200" dirty="0">
                <a:latin typeface="Microsoft Sans Serif"/>
                <a:cs typeface="Microsoft Sans Serif"/>
              </a:rPr>
              <a:t>	&amp;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base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metal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toe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or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root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25" dirty="0">
                <a:latin typeface="Microsoft Sans Serif"/>
                <a:cs typeface="Microsoft Sans Serif"/>
              </a:rPr>
              <a:t> the </a:t>
            </a:r>
            <a:r>
              <a:rPr sz="3200" spc="-20" dirty="0">
                <a:latin typeface="Microsoft Sans Serif"/>
                <a:cs typeface="Microsoft Sans Serif"/>
              </a:rPr>
              <a:t>weld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Acts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as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stress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raiser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fatigue</a:t>
            </a:r>
            <a:r>
              <a:rPr sz="3200" spc="6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loading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819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Reduces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spc="-40" dirty="0">
                <a:latin typeface="Microsoft Sans Serif"/>
                <a:cs typeface="Microsoft Sans Serif"/>
              </a:rPr>
              <a:t>cross-</a:t>
            </a:r>
            <a:r>
              <a:rPr sz="3200" dirty="0">
                <a:latin typeface="Microsoft Sans Serif"/>
                <a:cs typeface="Microsoft Sans Serif"/>
              </a:rPr>
              <a:t>sectional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thickness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5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BM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5178550"/>
            <a:ext cx="2581655" cy="1679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736" y="5181600"/>
            <a:ext cx="2017776" cy="1676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4724400"/>
            <a:ext cx="2886455" cy="1828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5940" y="6443074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5720" y="6443074"/>
            <a:ext cx="110489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3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1035540"/>
          </a:xfrm>
          <a:prstGeom prst="rect">
            <a:avLst/>
          </a:prstGeom>
        </p:spPr>
        <p:txBody>
          <a:bodyPr vert="horz" wrap="square" lIns="0" tIns="354965" rIns="0" bIns="0" rtlCol="0">
            <a:spAutoFit/>
          </a:bodyPr>
          <a:lstStyle/>
          <a:p>
            <a:pPr marL="2067560">
              <a:lnSpc>
                <a:spcPct val="100000"/>
              </a:lnSpc>
              <a:spcBef>
                <a:spcPts val="95"/>
              </a:spcBef>
            </a:pPr>
            <a:r>
              <a:rPr i="1" spc="-20" dirty="0">
                <a:solidFill>
                  <a:srgbClr val="C00000"/>
                </a:solidFill>
                <a:latin typeface="Arial"/>
                <a:cs typeface="Arial"/>
              </a:rPr>
              <a:t>UNDERCUT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69007" y="1395983"/>
            <a:ext cx="5803900" cy="4231005"/>
            <a:chOff x="1969007" y="1395983"/>
            <a:chExt cx="5803900" cy="4231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9" y="1395983"/>
              <a:ext cx="5638800" cy="4230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1199" y="3657600"/>
              <a:ext cx="5562600" cy="685800"/>
            </a:xfrm>
            <a:custGeom>
              <a:avLst/>
              <a:gdLst/>
              <a:ahLst/>
              <a:cxnLst/>
              <a:rect l="l" t="t" r="r" b="b"/>
              <a:pathLst>
                <a:path w="5562600" h="685800">
                  <a:moveTo>
                    <a:pt x="0" y="342900"/>
                  </a:moveTo>
                  <a:lnTo>
                    <a:pt x="16891" y="304926"/>
                  </a:lnTo>
                  <a:lnTo>
                    <a:pt x="51054" y="277241"/>
                  </a:lnTo>
                  <a:lnTo>
                    <a:pt x="102616" y="250317"/>
                  </a:lnTo>
                  <a:lnTo>
                    <a:pt x="146557" y="232791"/>
                  </a:lnTo>
                  <a:lnTo>
                    <a:pt x="197612" y="215773"/>
                  </a:lnTo>
                  <a:lnTo>
                    <a:pt x="255650" y="199136"/>
                  </a:lnTo>
                  <a:lnTo>
                    <a:pt x="320548" y="182880"/>
                  </a:lnTo>
                  <a:lnTo>
                    <a:pt x="392049" y="167258"/>
                  </a:lnTo>
                  <a:lnTo>
                    <a:pt x="430275" y="159638"/>
                  </a:lnTo>
                  <a:lnTo>
                    <a:pt x="469900" y="152145"/>
                  </a:lnTo>
                  <a:lnTo>
                    <a:pt x="511175" y="144780"/>
                  </a:lnTo>
                  <a:lnTo>
                    <a:pt x="553847" y="137541"/>
                  </a:lnTo>
                  <a:lnTo>
                    <a:pt x="598169" y="130429"/>
                  </a:lnTo>
                  <a:lnTo>
                    <a:pt x="643763" y="123443"/>
                  </a:lnTo>
                  <a:lnTo>
                    <a:pt x="690880" y="116712"/>
                  </a:lnTo>
                  <a:lnTo>
                    <a:pt x="739394" y="110108"/>
                  </a:lnTo>
                  <a:lnTo>
                    <a:pt x="789177" y="103631"/>
                  </a:lnTo>
                  <a:lnTo>
                    <a:pt x="840358" y="97281"/>
                  </a:lnTo>
                  <a:lnTo>
                    <a:pt x="892937" y="91186"/>
                  </a:lnTo>
                  <a:lnTo>
                    <a:pt x="946657" y="85217"/>
                  </a:lnTo>
                  <a:lnTo>
                    <a:pt x="1001649" y="79375"/>
                  </a:lnTo>
                  <a:lnTo>
                    <a:pt x="1057910" y="73787"/>
                  </a:lnTo>
                  <a:lnTo>
                    <a:pt x="1115441" y="68325"/>
                  </a:lnTo>
                  <a:lnTo>
                    <a:pt x="1173988" y="62992"/>
                  </a:lnTo>
                  <a:lnTo>
                    <a:pt x="1233805" y="57912"/>
                  </a:lnTo>
                  <a:lnTo>
                    <a:pt x="1294638" y="53086"/>
                  </a:lnTo>
                  <a:lnTo>
                    <a:pt x="1356614" y="48387"/>
                  </a:lnTo>
                  <a:lnTo>
                    <a:pt x="1419605" y="43814"/>
                  </a:lnTo>
                  <a:lnTo>
                    <a:pt x="1483740" y="39497"/>
                  </a:lnTo>
                  <a:lnTo>
                    <a:pt x="1548764" y="35432"/>
                  </a:lnTo>
                  <a:lnTo>
                    <a:pt x="1614804" y="31495"/>
                  </a:lnTo>
                  <a:lnTo>
                    <a:pt x="1681861" y="27812"/>
                  </a:lnTo>
                  <a:lnTo>
                    <a:pt x="1749678" y="24383"/>
                  </a:lnTo>
                  <a:lnTo>
                    <a:pt x="1818513" y="21081"/>
                  </a:lnTo>
                  <a:lnTo>
                    <a:pt x="1888109" y="18033"/>
                  </a:lnTo>
                  <a:lnTo>
                    <a:pt x="1958721" y="15239"/>
                  </a:lnTo>
                  <a:lnTo>
                    <a:pt x="2029967" y="12700"/>
                  </a:lnTo>
                  <a:lnTo>
                    <a:pt x="2102104" y="10287"/>
                  </a:lnTo>
                  <a:lnTo>
                    <a:pt x="2174875" y="8127"/>
                  </a:lnTo>
                  <a:lnTo>
                    <a:pt x="2248408" y="6223"/>
                  </a:lnTo>
                  <a:lnTo>
                    <a:pt x="2322703" y="4699"/>
                  </a:lnTo>
                  <a:lnTo>
                    <a:pt x="2397633" y="3175"/>
                  </a:lnTo>
                  <a:lnTo>
                    <a:pt x="2473198" y="2031"/>
                  </a:lnTo>
                  <a:lnTo>
                    <a:pt x="2549398" y="1143"/>
                  </a:lnTo>
                  <a:lnTo>
                    <a:pt x="2626105" y="507"/>
                  </a:lnTo>
                  <a:lnTo>
                    <a:pt x="2703449" y="126"/>
                  </a:lnTo>
                  <a:lnTo>
                    <a:pt x="2781300" y="0"/>
                  </a:lnTo>
                  <a:lnTo>
                    <a:pt x="2859151" y="126"/>
                  </a:lnTo>
                  <a:lnTo>
                    <a:pt x="2936494" y="507"/>
                  </a:lnTo>
                  <a:lnTo>
                    <a:pt x="3013202" y="1143"/>
                  </a:lnTo>
                  <a:lnTo>
                    <a:pt x="3089402" y="2031"/>
                  </a:lnTo>
                  <a:lnTo>
                    <a:pt x="3164966" y="3175"/>
                  </a:lnTo>
                  <a:lnTo>
                    <a:pt x="3239897" y="4699"/>
                  </a:lnTo>
                  <a:lnTo>
                    <a:pt x="3314191" y="6223"/>
                  </a:lnTo>
                  <a:lnTo>
                    <a:pt x="3387725" y="8127"/>
                  </a:lnTo>
                  <a:lnTo>
                    <a:pt x="3460496" y="10287"/>
                  </a:lnTo>
                  <a:lnTo>
                    <a:pt x="3532632" y="12700"/>
                  </a:lnTo>
                  <a:lnTo>
                    <a:pt x="3603879" y="15239"/>
                  </a:lnTo>
                  <a:lnTo>
                    <a:pt x="3674491" y="18033"/>
                  </a:lnTo>
                  <a:lnTo>
                    <a:pt x="3744087" y="21081"/>
                  </a:lnTo>
                  <a:lnTo>
                    <a:pt x="3812921" y="24383"/>
                  </a:lnTo>
                  <a:lnTo>
                    <a:pt x="3880739" y="27812"/>
                  </a:lnTo>
                  <a:lnTo>
                    <a:pt x="3947795" y="31495"/>
                  </a:lnTo>
                  <a:lnTo>
                    <a:pt x="4013835" y="35432"/>
                  </a:lnTo>
                  <a:lnTo>
                    <a:pt x="4078859" y="39497"/>
                  </a:lnTo>
                  <a:lnTo>
                    <a:pt x="4142994" y="43814"/>
                  </a:lnTo>
                  <a:lnTo>
                    <a:pt x="4205986" y="48387"/>
                  </a:lnTo>
                  <a:lnTo>
                    <a:pt x="4267962" y="53086"/>
                  </a:lnTo>
                  <a:lnTo>
                    <a:pt x="4328795" y="57912"/>
                  </a:lnTo>
                  <a:lnTo>
                    <a:pt x="4388612" y="62992"/>
                  </a:lnTo>
                  <a:lnTo>
                    <a:pt x="4447159" y="68325"/>
                  </a:lnTo>
                  <a:lnTo>
                    <a:pt x="4504690" y="73787"/>
                  </a:lnTo>
                  <a:lnTo>
                    <a:pt x="4560951" y="79375"/>
                  </a:lnTo>
                  <a:lnTo>
                    <a:pt x="4615942" y="85217"/>
                  </a:lnTo>
                  <a:lnTo>
                    <a:pt x="4669663" y="91186"/>
                  </a:lnTo>
                  <a:lnTo>
                    <a:pt x="4722241" y="97281"/>
                  </a:lnTo>
                  <a:lnTo>
                    <a:pt x="4773422" y="103631"/>
                  </a:lnTo>
                  <a:lnTo>
                    <a:pt x="4823206" y="110108"/>
                  </a:lnTo>
                  <a:lnTo>
                    <a:pt x="4871720" y="116712"/>
                  </a:lnTo>
                  <a:lnTo>
                    <a:pt x="4918836" y="123443"/>
                  </a:lnTo>
                  <a:lnTo>
                    <a:pt x="4964430" y="130429"/>
                  </a:lnTo>
                  <a:lnTo>
                    <a:pt x="5008753" y="137541"/>
                  </a:lnTo>
                  <a:lnTo>
                    <a:pt x="5051425" y="144780"/>
                  </a:lnTo>
                  <a:lnTo>
                    <a:pt x="5092700" y="152145"/>
                  </a:lnTo>
                  <a:lnTo>
                    <a:pt x="5132324" y="159638"/>
                  </a:lnTo>
                  <a:lnTo>
                    <a:pt x="5170551" y="167258"/>
                  </a:lnTo>
                  <a:lnTo>
                    <a:pt x="5242052" y="182880"/>
                  </a:lnTo>
                  <a:lnTo>
                    <a:pt x="5306949" y="199136"/>
                  </a:lnTo>
                  <a:lnTo>
                    <a:pt x="5364988" y="215773"/>
                  </a:lnTo>
                  <a:lnTo>
                    <a:pt x="5416042" y="232791"/>
                  </a:lnTo>
                  <a:lnTo>
                    <a:pt x="5459983" y="250317"/>
                  </a:lnTo>
                  <a:lnTo>
                    <a:pt x="5496306" y="268097"/>
                  </a:lnTo>
                  <a:lnTo>
                    <a:pt x="5536310" y="295656"/>
                  </a:lnTo>
                  <a:lnTo>
                    <a:pt x="5561583" y="333248"/>
                  </a:lnTo>
                  <a:lnTo>
                    <a:pt x="5562600" y="342900"/>
                  </a:lnTo>
                  <a:lnTo>
                    <a:pt x="5561583" y="352551"/>
                  </a:lnTo>
                  <a:lnTo>
                    <a:pt x="5536310" y="390144"/>
                  </a:lnTo>
                  <a:lnTo>
                    <a:pt x="5496306" y="417702"/>
                  </a:lnTo>
                  <a:lnTo>
                    <a:pt x="5459983" y="435482"/>
                  </a:lnTo>
                  <a:lnTo>
                    <a:pt x="5416042" y="453008"/>
                  </a:lnTo>
                  <a:lnTo>
                    <a:pt x="5364988" y="470026"/>
                  </a:lnTo>
                  <a:lnTo>
                    <a:pt x="5306949" y="486663"/>
                  </a:lnTo>
                  <a:lnTo>
                    <a:pt x="5242052" y="502919"/>
                  </a:lnTo>
                  <a:lnTo>
                    <a:pt x="5170551" y="518541"/>
                  </a:lnTo>
                  <a:lnTo>
                    <a:pt x="5132324" y="526161"/>
                  </a:lnTo>
                  <a:lnTo>
                    <a:pt x="5092700" y="533654"/>
                  </a:lnTo>
                  <a:lnTo>
                    <a:pt x="5051425" y="541019"/>
                  </a:lnTo>
                  <a:lnTo>
                    <a:pt x="5008753" y="548258"/>
                  </a:lnTo>
                  <a:lnTo>
                    <a:pt x="4964430" y="555370"/>
                  </a:lnTo>
                  <a:lnTo>
                    <a:pt x="4918836" y="562356"/>
                  </a:lnTo>
                  <a:lnTo>
                    <a:pt x="4871720" y="569087"/>
                  </a:lnTo>
                  <a:lnTo>
                    <a:pt x="4823206" y="575691"/>
                  </a:lnTo>
                  <a:lnTo>
                    <a:pt x="4773422" y="582168"/>
                  </a:lnTo>
                  <a:lnTo>
                    <a:pt x="4722241" y="588518"/>
                  </a:lnTo>
                  <a:lnTo>
                    <a:pt x="4669663" y="594613"/>
                  </a:lnTo>
                  <a:lnTo>
                    <a:pt x="4615942" y="600582"/>
                  </a:lnTo>
                  <a:lnTo>
                    <a:pt x="4560951" y="606425"/>
                  </a:lnTo>
                  <a:lnTo>
                    <a:pt x="4504690" y="612013"/>
                  </a:lnTo>
                  <a:lnTo>
                    <a:pt x="4447159" y="617474"/>
                  </a:lnTo>
                  <a:lnTo>
                    <a:pt x="4388612" y="622807"/>
                  </a:lnTo>
                  <a:lnTo>
                    <a:pt x="4328795" y="627888"/>
                  </a:lnTo>
                  <a:lnTo>
                    <a:pt x="4267962" y="632713"/>
                  </a:lnTo>
                  <a:lnTo>
                    <a:pt x="4205986" y="637413"/>
                  </a:lnTo>
                  <a:lnTo>
                    <a:pt x="4142994" y="641985"/>
                  </a:lnTo>
                  <a:lnTo>
                    <a:pt x="4078859" y="646302"/>
                  </a:lnTo>
                  <a:lnTo>
                    <a:pt x="4013835" y="650367"/>
                  </a:lnTo>
                  <a:lnTo>
                    <a:pt x="3947795" y="654304"/>
                  </a:lnTo>
                  <a:lnTo>
                    <a:pt x="3880739" y="657987"/>
                  </a:lnTo>
                  <a:lnTo>
                    <a:pt x="3812921" y="661416"/>
                  </a:lnTo>
                  <a:lnTo>
                    <a:pt x="3744087" y="664718"/>
                  </a:lnTo>
                  <a:lnTo>
                    <a:pt x="3674491" y="667766"/>
                  </a:lnTo>
                  <a:lnTo>
                    <a:pt x="3603879" y="670560"/>
                  </a:lnTo>
                  <a:lnTo>
                    <a:pt x="3532632" y="673100"/>
                  </a:lnTo>
                  <a:lnTo>
                    <a:pt x="3460496" y="675513"/>
                  </a:lnTo>
                  <a:lnTo>
                    <a:pt x="3387725" y="677672"/>
                  </a:lnTo>
                  <a:lnTo>
                    <a:pt x="3314191" y="679450"/>
                  </a:lnTo>
                  <a:lnTo>
                    <a:pt x="3239897" y="681101"/>
                  </a:lnTo>
                  <a:lnTo>
                    <a:pt x="3164966" y="682625"/>
                  </a:lnTo>
                  <a:lnTo>
                    <a:pt x="3089402" y="683768"/>
                  </a:lnTo>
                  <a:lnTo>
                    <a:pt x="3013202" y="684657"/>
                  </a:lnTo>
                  <a:lnTo>
                    <a:pt x="2936494" y="685292"/>
                  </a:lnTo>
                  <a:lnTo>
                    <a:pt x="2859151" y="685673"/>
                  </a:lnTo>
                  <a:lnTo>
                    <a:pt x="2781300" y="685800"/>
                  </a:lnTo>
                  <a:lnTo>
                    <a:pt x="2703449" y="685673"/>
                  </a:lnTo>
                  <a:lnTo>
                    <a:pt x="2626105" y="685292"/>
                  </a:lnTo>
                  <a:lnTo>
                    <a:pt x="2549398" y="684657"/>
                  </a:lnTo>
                  <a:lnTo>
                    <a:pt x="2473198" y="683768"/>
                  </a:lnTo>
                  <a:lnTo>
                    <a:pt x="2397633" y="682625"/>
                  </a:lnTo>
                  <a:lnTo>
                    <a:pt x="2322703" y="681101"/>
                  </a:lnTo>
                  <a:lnTo>
                    <a:pt x="2248408" y="679450"/>
                  </a:lnTo>
                  <a:lnTo>
                    <a:pt x="2174875" y="677672"/>
                  </a:lnTo>
                  <a:lnTo>
                    <a:pt x="2102104" y="675513"/>
                  </a:lnTo>
                  <a:lnTo>
                    <a:pt x="2029967" y="673100"/>
                  </a:lnTo>
                  <a:lnTo>
                    <a:pt x="1958721" y="670560"/>
                  </a:lnTo>
                  <a:lnTo>
                    <a:pt x="1888109" y="667766"/>
                  </a:lnTo>
                  <a:lnTo>
                    <a:pt x="1818513" y="664718"/>
                  </a:lnTo>
                  <a:lnTo>
                    <a:pt x="1749678" y="661416"/>
                  </a:lnTo>
                  <a:lnTo>
                    <a:pt x="1681861" y="657987"/>
                  </a:lnTo>
                  <a:lnTo>
                    <a:pt x="1614804" y="654304"/>
                  </a:lnTo>
                  <a:lnTo>
                    <a:pt x="1548764" y="650367"/>
                  </a:lnTo>
                  <a:lnTo>
                    <a:pt x="1483740" y="646302"/>
                  </a:lnTo>
                  <a:lnTo>
                    <a:pt x="1419605" y="641985"/>
                  </a:lnTo>
                  <a:lnTo>
                    <a:pt x="1356614" y="637413"/>
                  </a:lnTo>
                  <a:lnTo>
                    <a:pt x="1294638" y="632713"/>
                  </a:lnTo>
                  <a:lnTo>
                    <a:pt x="1233805" y="627888"/>
                  </a:lnTo>
                  <a:lnTo>
                    <a:pt x="1173988" y="622807"/>
                  </a:lnTo>
                  <a:lnTo>
                    <a:pt x="1115441" y="617474"/>
                  </a:lnTo>
                  <a:lnTo>
                    <a:pt x="1057910" y="612013"/>
                  </a:lnTo>
                  <a:lnTo>
                    <a:pt x="1001649" y="606425"/>
                  </a:lnTo>
                  <a:lnTo>
                    <a:pt x="946657" y="600582"/>
                  </a:lnTo>
                  <a:lnTo>
                    <a:pt x="892937" y="594613"/>
                  </a:lnTo>
                  <a:lnTo>
                    <a:pt x="840358" y="588518"/>
                  </a:lnTo>
                  <a:lnTo>
                    <a:pt x="789177" y="582168"/>
                  </a:lnTo>
                  <a:lnTo>
                    <a:pt x="739394" y="575691"/>
                  </a:lnTo>
                  <a:lnTo>
                    <a:pt x="690880" y="569087"/>
                  </a:lnTo>
                  <a:lnTo>
                    <a:pt x="643763" y="562356"/>
                  </a:lnTo>
                  <a:lnTo>
                    <a:pt x="598169" y="555370"/>
                  </a:lnTo>
                  <a:lnTo>
                    <a:pt x="553847" y="548258"/>
                  </a:lnTo>
                  <a:lnTo>
                    <a:pt x="511175" y="541019"/>
                  </a:lnTo>
                  <a:lnTo>
                    <a:pt x="469900" y="533654"/>
                  </a:lnTo>
                  <a:lnTo>
                    <a:pt x="430275" y="526161"/>
                  </a:lnTo>
                  <a:lnTo>
                    <a:pt x="392049" y="518541"/>
                  </a:lnTo>
                  <a:lnTo>
                    <a:pt x="320548" y="502919"/>
                  </a:lnTo>
                  <a:lnTo>
                    <a:pt x="255650" y="486663"/>
                  </a:lnTo>
                  <a:lnTo>
                    <a:pt x="197612" y="470026"/>
                  </a:lnTo>
                  <a:lnTo>
                    <a:pt x="146557" y="453008"/>
                  </a:lnTo>
                  <a:lnTo>
                    <a:pt x="102616" y="435482"/>
                  </a:lnTo>
                  <a:lnTo>
                    <a:pt x="66293" y="417702"/>
                  </a:lnTo>
                  <a:lnTo>
                    <a:pt x="26288" y="390144"/>
                  </a:lnTo>
                  <a:lnTo>
                    <a:pt x="1016" y="352551"/>
                  </a:lnTo>
                  <a:lnTo>
                    <a:pt x="0" y="342900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580" y="136906"/>
            <a:ext cx="256159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C00000"/>
                </a:solidFill>
              </a:rPr>
              <a:t>Under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Cut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826770"/>
            <a:ext cx="7023100" cy="543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AEEE"/>
                </a:solidFill>
                <a:latin typeface="Microsoft Sans Serif"/>
                <a:cs typeface="Microsoft Sans Serif"/>
              </a:rPr>
              <a:t>Cause:</a:t>
            </a:r>
            <a:endParaRPr sz="3600" dirty="0">
              <a:latin typeface="Microsoft Sans Serif"/>
              <a:cs typeface="Microsoft Sans Serif"/>
            </a:endParaRPr>
          </a:p>
          <a:p>
            <a:pPr marL="410845" indent="-285750">
              <a:lnSpc>
                <a:spcPct val="100000"/>
              </a:lnSpc>
              <a:spcBef>
                <a:spcPts val="110"/>
              </a:spcBef>
              <a:buChar char="•"/>
              <a:tabLst>
                <a:tab pos="41084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Excessive</a:t>
            </a:r>
            <a:r>
              <a:rPr sz="3200" spc="-1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current</a:t>
            </a:r>
            <a:endParaRPr sz="3200" dirty="0">
              <a:latin typeface="Microsoft Sans Serif"/>
              <a:cs typeface="Microsoft Sans Serif"/>
            </a:endParaRPr>
          </a:p>
          <a:p>
            <a:pPr marL="410845" indent="-285750">
              <a:lnSpc>
                <a:spcPct val="100000"/>
              </a:lnSpc>
              <a:buChar char="•"/>
              <a:tabLst>
                <a:tab pos="410845" algn="l"/>
              </a:tabLst>
            </a:pPr>
            <a:r>
              <a:rPr sz="3200" spc="-195" dirty="0">
                <a:latin typeface="Microsoft Sans Serif"/>
                <a:cs typeface="Microsoft Sans Serif"/>
              </a:rPr>
              <a:t>Too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large</a:t>
            </a:r>
            <a:r>
              <a:rPr sz="3200" spc="-2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electrode</a:t>
            </a:r>
            <a:r>
              <a:rPr sz="3200" spc="9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dia</a:t>
            </a:r>
            <a:endParaRPr sz="3200" dirty="0">
              <a:latin typeface="Microsoft Sans Serif"/>
              <a:cs typeface="Microsoft Sans Serif"/>
            </a:endParaRPr>
          </a:p>
          <a:p>
            <a:pPr marL="410845" indent="-285750">
              <a:lnSpc>
                <a:spcPts val="3815"/>
              </a:lnSpc>
              <a:spcBef>
                <a:spcPts val="5"/>
              </a:spcBef>
              <a:buChar char="•"/>
              <a:tabLst>
                <a:tab pos="41084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Incorrect</a:t>
            </a:r>
            <a:r>
              <a:rPr sz="3200" spc="-1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electrode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angle</a:t>
            </a:r>
            <a:endParaRPr sz="3200" dirty="0">
              <a:latin typeface="Microsoft Sans Serif"/>
              <a:cs typeface="Microsoft Sans Serif"/>
            </a:endParaRPr>
          </a:p>
          <a:p>
            <a:pPr marL="411480" indent="-286385">
              <a:lnSpc>
                <a:spcPts val="3810"/>
              </a:lnSpc>
              <a:buChar char="•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Longer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length</a:t>
            </a:r>
            <a:endParaRPr sz="3200" dirty="0">
              <a:latin typeface="Microsoft Sans Serif"/>
              <a:cs typeface="Microsoft Sans Serif"/>
            </a:endParaRPr>
          </a:p>
          <a:p>
            <a:pPr marL="12700">
              <a:lnSpc>
                <a:spcPts val="4310"/>
              </a:lnSpc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Prevention:</a:t>
            </a:r>
            <a:endParaRPr sz="3600" dirty="0">
              <a:latin typeface="Microsoft Sans Serif"/>
              <a:cs typeface="Microsoft Sans Serif"/>
            </a:endParaRPr>
          </a:p>
          <a:p>
            <a:pPr marL="410845" marR="1063625" indent="-285750">
              <a:lnSpc>
                <a:spcPts val="3100"/>
              </a:lnSpc>
              <a:spcBef>
                <a:spcPts val="785"/>
              </a:spcBef>
              <a:buChar char="•"/>
              <a:tabLst>
                <a:tab pos="412115" algn="l"/>
                <a:tab pos="1092200" algn="l"/>
              </a:tabLst>
            </a:pPr>
            <a:r>
              <a:rPr sz="3200" dirty="0">
                <a:latin typeface="Microsoft Sans Serif"/>
                <a:cs typeface="Microsoft Sans Serif"/>
              </a:rPr>
              <a:t>Use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prescribed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7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current 	</a:t>
            </a:r>
            <a:r>
              <a:rPr sz="3200" spc="-25" dirty="0">
                <a:latin typeface="Microsoft Sans Serif"/>
                <a:cs typeface="Microsoft Sans Serif"/>
              </a:rPr>
              <a:t>for</a:t>
            </a:r>
            <a:r>
              <a:rPr sz="3200" dirty="0">
                <a:latin typeface="Microsoft Sans Serif"/>
                <a:cs typeface="Microsoft Sans Serif"/>
              </a:rPr>
              <a:t>	electrode</a:t>
            </a:r>
            <a:r>
              <a:rPr sz="3200" spc="-15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size.</a:t>
            </a:r>
            <a:endParaRPr sz="3200" dirty="0">
              <a:latin typeface="Microsoft Sans Serif"/>
              <a:cs typeface="Microsoft Sans Serif"/>
            </a:endParaRPr>
          </a:p>
          <a:p>
            <a:pPr marL="412115" marR="5080" indent="-287020">
              <a:lnSpc>
                <a:spcPct val="100000"/>
              </a:lnSpc>
              <a:spcBef>
                <a:spcPts val="20"/>
              </a:spcBef>
              <a:buChar char="•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Adjust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electrode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angle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fill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undercut area.</a:t>
            </a:r>
            <a:endParaRPr sz="3200" dirty="0">
              <a:latin typeface="Microsoft Sans Serif"/>
              <a:cs typeface="Microsoft Sans Serif"/>
            </a:endParaRPr>
          </a:p>
          <a:p>
            <a:pPr marL="410845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410845" algn="l"/>
              </a:tabLst>
            </a:pPr>
            <a:r>
              <a:rPr sz="3200" dirty="0">
                <a:latin typeface="Microsoft Sans Serif"/>
                <a:cs typeface="Microsoft Sans Serif"/>
              </a:rPr>
              <a:t>Correct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travel</a:t>
            </a:r>
            <a:r>
              <a:rPr sz="3200" spc="-1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speed,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length,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etc.</a:t>
            </a:r>
            <a:endParaRPr sz="3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661" y="-16052"/>
            <a:ext cx="48063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Lack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 </a:t>
            </a:r>
            <a:r>
              <a:rPr spc="-20" dirty="0">
                <a:solidFill>
                  <a:srgbClr val="C00000"/>
                </a:solidFill>
              </a:rPr>
              <a:t>Penetration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476199"/>
            <a:ext cx="8048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8265" algn="l"/>
                <a:tab pos="5287010" algn="l"/>
                <a:tab pos="6070600" algn="l"/>
                <a:tab pos="7101205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Incomplete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10" dirty="0">
                <a:latin typeface="Microsoft Sans Serif"/>
                <a:cs typeface="Microsoft Sans Serif"/>
              </a:rPr>
              <a:t>penetration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of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0" dirty="0">
                <a:latin typeface="Microsoft Sans Serif"/>
                <a:cs typeface="Microsoft Sans Serif"/>
              </a:rPr>
              <a:t>weld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1058" y="2020826"/>
            <a:ext cx="173164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9"/>
              </a:lnSpc>
            </a:pPr>
            <a:r>
              <a:rPr sz="3600" dirty="0">
                <a:latin typeface="Microsoft Sans Serif"/>
                <a:cs typeface="Microsoft Sans Serif"/>
              </a:rPr>
              <a:t>joint</a:t>
            </a:r>
            <a:r>
              <a:rPr sz="3600" spc="-120" dirty="0">
                <a:latin typeface="Microsoft Sans Serif"/>
                <a:cs typeface="Microsoft Sans Serif"/>
              </a:rPr>
              <a:t> </a:t>
            </a:r>
            <a:r>
              <a:rPr sz="3600" spc="-35" dirty="0">
                <a:latin typeface="Microsoft Sans Serif"/>
                <a:cs typeface="Microsoft Sans Serif"/>
              </a:rPr>
              <a:t>root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363" y="973277"/>
            <a:ext cx="8049259" cy="42589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just">
              <a:lnSpc>
                <a:spcPct val="90300"/>
              </a:lnSpc>
              <a:spcBef>
                <a:spcPts val="520"/>
              </a:spcBef>
            </a:pPr>
            <a:r>
              <a:rPr sz="3600" dirty="0">
                <a:latin typeface="Microsoft Sans Serif"/>
                <a:cs typeface="Microsoft Sans Serif"/>
              </a:rPr>
              <a:t>metal</a:t>
            </a:r>
            <a:r>
              <a:rPr sz="3600" spc="50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through</a:t>
            </a:r>
            <a:r>
              <a:rPr sz="3600" spc="3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254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thickness</a:t>
            </a:r>
            <a:r>
              <a:rPr sz="3600" spc="31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of</a:t>
            </a:r>
            <a:r>
              <a:rPr sz="3600" spc="2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joint</a:t>
            </a:r>
            <a:r>
              <a:rPr sz="3600" spc="32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or </a:t>
            </a:r>
            <a:r>
              <a:rPr sz="3600" dirty="0">
                <a:latin typeface="Microsoft Sans Serif"/>
                <a:cs typeface="Microsoft Sans Serif"/>
              </a:rPr>
              <a:t>weld</a:t>
            </a:r>
            <a:r>
              <a:rPr sz="3600" spc="560" dirty="0">
                <a:latin typeface="Microsoft Sans Serif"/>
                <a:cs typeface="Microsoft Sans Serif"/>
              </a:rPr>
              <a:t>    </a:t>
            </a:r>
            <a:r>
              <a:rPr sz="3600" dirty="0">
                <a:latin typeface="Microsoft Sans Serif"/>
                <a:cs typeface="Microsoft Sans Serif"/>
              </a:rPr>
              <a:t>metal</a:t>
            </a:r>
            <a:r>
              <a:rPr sz="3600" spc="57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not</a:t>
            </a:r>
            <a:r>
              <a:rPr sz="3600" spc="565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extending</a:t>
            </a:r>
            <a:r>
              <a:rPr sz="3600" spc="55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to</a:t>
            </a:r>
            <a:r>
              <a:rPr sz="3600" spc="555" dirty="0">
                <a:latin typeface="Microsoft Sans Serif"/>
                <a:cs typeface="Microsoft Sans Serif"/>
              </a:rPr>
              <a:t>  </a:t>
            </a:r>
            <a:r>
              <a:rPr sz="3600" spc="-25" dirty="0">
                <a:latin typeface="Microsoft Sans Serif"/>
                <a:cs typeface="Microsoft Sans Serif"/>
              </a:rPr>
              <a:t>the </a:t>
            </a:r>
            <a:r>
              <a:rPr sz="3600" spc="-10" dirty="0">
                <a:latin typeface="Microsoft Sans Serif"/>
                <a:cs typeface="Microsoft Sans Serif"/>
              </a:rPr>
              <a:t>required</a:t>
            </a:r>
            <a:r>
              <a:rPr sz="3600" spc="-7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depth</a:t>
            </a:r>
            <a:r>
              <a:rPr sz="3600" spc="819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into</a:t>
            </a:r>
            <a:r>
              <a:rPr sz="3600" spc="-65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the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ts val="4065"/>
              </a:lnSpc>
              <a:spcBef>
                <a:spcPts val="295"/>
              </a:spcBef>
            </a:pPr>
            <a:r>
              <a:rPr sz="3500" dirty="0">
                <a:solidFill>
                  <a:srgbClr val="0000FF"/>
                </a:solidFill>
                <a:latin typeface="Microsoft Sans Serif"/>
                <a:cs typeface="Microsoft Sans Serif"/>
              </a:rPr>
              <a:t>Cause</a:t>
            </a:r>
            <a:r>
              <a:rPr sz="3500" spc="-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500" spc="860" dirty="0">
                <a:solidFill>
                  <a:srgbClr val="0000FF"/>
                </a:solidFill>
                <a:latin typeface="Microsoft Sans Serif"/>
                <a:cs typeface="Microsoft Sans Serif"/>
              </a:rPr>
              <a:t>–</a:t>
            </a:r>
            <a:endParaRPr sz="3500">
              <a:latin typeface="Microsoft Sans Serif"/>
              <a:cs typeface="Microsoft Sans Serif"/>
            </a:endParaRPr>
          </a:p>
          <a:p>
            <a:pPr marL="411480" indent="-285750">
              <a:lnSpc>
                <a:spcPts val="3265"/>
              </a:lnSpc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Root</a:t>
            </a:r>
            <a:r>
              <a:rPr sz="3000" spc="-6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gap</a:t>
            </a:r>
            <a:r>
              <a:rPr sz="3000" spc="-5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too</a:t>
            </a:r>
            <a:r>
              <a:rPr sz="3000" spc="-45" dirty="0">
                <a:latin typeface="Microsoft Sans Serif"/>
                <a:cs typeface="Microsoft Sans Serif"/>
              </a:rPr>
              <a:t> </a:t>
            </a:r>
            <a:r>
              <a:rPr sz="3000" spc="-20" dirty="0">
                <a:latin typeface="Microsoft Sans Serif"/>
                <a:cs typeface="Microsoft Sans Serif"/>
              </a:rPr>
              <a:t>small</a:t>
            </a:r>
            <a:endParaRPr sz="3000">
              <a:latin typeface="Microsoft Sans Serif"/>
              <a:cs typeface="Microsoft Sans Serif"/>
            </a:endParaRPr>
          </a:p>
          <a:p>
            <a:pPr marL="412115" indent="-286385">
              <a:lnSpc>
                <a:spcPts val="3195"/>
              </a:lnSpc>
              <a:buChar char="–"/>
              <a:tabLst>
                <a:tab pos="412115" algn="l"/>
              </a:tabLst>
            </a:pPr>
            <a:r>
              <a:rPr sz="3000" dirty="0">
                <a:latin typeface="Microsoft Sans Serif"/>
                <a:cs typeface="Microsoft Sans Serif"/>
              </a:rPr>
              <a:t>high</a:t>
            </a:r>
            <a:r>
              <a:rPr sz="3000" spc="-5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welding</a:t>
            </a:r>
            <a:r>
              <a:rPr sz="3000" spc="-120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speed</a:t>
            </a:r>
            <a:endParaRPr sz="3000">
              <a:latin typeface="Microsoft Sans Serif"/>
              <a:cs typeface="Microsoft Sans Serif"/>
            </a:endParaRPr>
          </a:p>
          <a:p>
            <a:pPr marL="411480" indent="-285750">
              <a:lnSpc>
                <a:spcPts val="3204"/>
              </a:lnSpc>
              <a:buChar char="–"/>
              <a:tabLst>
                <a:tab pos="411480" algn="l"/>
              </a:tabLst>
            </a:pPr>
            <a:r>
              <a:rPr sz="3000" dirty="0">
                <a:latin typeface="Microsoft Sans Serif"/>
                <a:cs typeface="Microsoft Sans Serif"/>
              </a:rPr>
              <a:t>Low</a:t>
            </a:r>
            <a:r>
              <a:rPr sz="3000" spc="1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heat</a:t>
            </a:r>
            <a:r>
              <a:rPr sz="3000" spc="-95" dirty="0">
                <a:latin typeface="Microsoft Sans Serif"/>
                <a:cs typeface="Microsoft Sans Serif"/>
              </a:rPr>
              <a:t> </a:t>
            </a:r>
            <a:r>
              <a:rPr sz="3000" spc="-20" dirty="0">
                <a:latin typeface="Microsoft Sans Serif"/>
                <a:cs typeface="Microsoft Sans Serif"/>
              </a:rPr>
              <a:t>input</a:t>
            </a:r>
            <a:endParaRPr sz="3000">
              <a:latin typeface="Microsoft Sans Serif"/>
              <a:cs typeface="Microsoft Sans Serif"/>
            </a:endParaRPr>
          </a:p>
          <a:p>
            <a:pPr marL="411480" indent="-285750">
              <a:lnSpc>
                <a:spcPts val="3195"/>
              </a:lnSpc>
              <a:buChar char="–"/>
              <a:tabLst>
                <a:tab pos="411480" algn="l"/>
              </a:tabLst>
            </a:pPr>
            <a:r>
              <a:rPr sz="3000" spc="-190" dirty="0">
                <a:latin typeface="Microsoft Sans Serif"/>
                <a:cs typeface="Microsoft Sans Serif"/>
              </a:rPr>
              <a:t>Too</a:t>
            </a:r>
            <a:r>
              <a:rPr sz="3000" spc="-140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large</a:t>
            </a:r>
            <a:r>
              <a:rPr sz="3000" spc="-114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electrode</a:t>
            </a:r>
            <a:r>
              <a:rPr sz="3000" spc="-45" dirty="0">
                <a:latin typeface="Microsoft Sans Serif"/>
                <a:cs typeface="Microsoft Sans Serif"/>
              </a:rPr>
              <a:t> </a:t>
            </a:r>
            <a:r>
              <a:rPr sz="3000" spc="-25" dirty="0">
                <a:latin typeface="Microsoft Sans Serif"/>
                <a:cs typeface="Microsoft Sans Serif"/>
              </a:rPr>
              <a:t>dia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ts val="3990"/>
              </a:lnSpc>
            </a:pPr>
            <a:r>
              <a:rPr sz="3500" spc="-10" dirty="0">
                <a:solidFill>
                  <a:srgbClr val="CC00CC"/>
                </a:solidFill>
                <a:latin typeface="Microsoft Sans Serif"/>
                <a:cs typeface="Microsoft Sans Serif"/>
              </a:rPr>
              <a:t>Prevention: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8423" y="5591199"/>
            <a:ext cx="198755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sz="2800" spc="-50" dirty="0">
                <a:latin typeface="Microsoft Sans Serif"/>
                <a:cs typeface="Microsoft Sans Serif"/>
              </a:rPr>
              <a:t>d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256" y="4114800"/>
            <a:ext cx="2295144" cy="2048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2209800"/>
            <a:ext cx="3276600" cy="16764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5940" y="5163134"/>
            <a:ext cx="5995670" cy="1468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56285" indent="-286385">
              <a:lnSpc>
                <a:spcPts val="3180"/>
              </a:lnSpc>
              <a:spcBef>
                <a:spcPts val="11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Proper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joint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preparation</a:t>
            </a:r>
            <a:endParaRPr sz="2800">
              <a:latin typeface="Microsoft Sans Serif"/>
              <a:cs typeface="Microsoft Sans Serif"/>
            </a:endParaRPr>
          </a:p>
          <a:p>
            <a:pPr marL="756920" indent="-287020">
              <a:lnSpc>
                <a:spcPts val="3100"/>
              </a:lnSpc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Proper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heat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input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&amp;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welding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spee</a:t>
            </a:r>
            <a:endParaRPr sz="2800">
              <a:latin typeface="Microsoft Sans Serif"/>
              <a:cs typeface="Microsoft Sans Serif"/>
            </a:endParaRPr>
          </a:p>
          <a:p>
            <a:pPr marL="756920" indent="-287020">
              <a:lnSpc>
                <a:spcPts val="3275"/>
              </a:lnSpc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Use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suitable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size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electrode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7880" y="6423152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78787"/>
                </a:solidFill>
                <a:latin typeface="Microsoft Sans Serif"/>
                <a:cs typeface="Microsoft Sans Serif"/>
              </a:rPr>
              <a:t>25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580" y="59893"/>
            <a:ext cx="36506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Lack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639267"/>
            <a:ext cx="7007225" cy="14458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600"/>
              </a:lnSpc>
              <a:spcBef>
                <a:spcPts val="535"/>
              </a:spcBef>
            </a:pPr>
            <a:r>
              <a:rPr sz="3300" dirty="0">
                <a:latin typeface="Microsoft Sans Serif"/>
                <a:cs typeface="Microsoft Sans Serif"/>
              </a:rPr>
              <a:t>Lack</a:t>
            </a:r>
            <a:r>
              <a:rPr sz="3300" spc="175" dirty="0">
                <a:latin typeface="Microsoft Sans Serif"/>
                <a:cs typeface="Microsoft Sans Serif"/>
              </a:rPr>
              <a:t>  </a:t>
            </a:r>
            <a:r>
              <a:rPr sz="3300" dirty="0">
                <a:latin typeface="Microsoft Sans Serif"/>
                <a:cs typeface="Microsoft Sans Serif"/>
              </a:rPr>
              <a:t>of</a:t>
            </a:r>
            <a:r>
              <a:rPr sz="3300" spc="160" dirty="0">
                <a:latin typeface="Microsoft Sans Serif"/>
                <a:cs typeface="Microsoft Sans Serif"/>
              </a:rPr>
              <a:t>  </a:t>
            </a:r>
            <a:r>
              <a:rPr sz="3300" dirty="0">
                <a:latin typeface="Microsoft Sans Serif"/>
                <a:cs typeface="Microsoft Sans Serif"/>
              </a:rPr>
              <a:t>complete</a:t>
            </a:r>
            <a:r>
              <a:rPr sz="3300" spc="175" dirty="0">
                <a:latin typeface="Microsoft Sans Serif"/>
                <a:cs typeface="Microsoft Sans Serif"/>
              </a:rPr>
              <a:t>  </a:t>
            </a:r>
            <a:r>
              <a:rPr sz="3300" dirty="0">
                <a:latin typeface="Microsoft Sans Serif"/>
                <a:cs typeface="Microsoft Sans Serif"/>
              </a:rPr>
              <a:t>melting/fusion</a:t>
            </a:r>
            <a:r>
              <a:rPr sz="3300" spc="190" dirty="0">
                <a:latin typeface="Microsoft Sans Serif"/>
                <a:cs typeface="Microsoft Sans Serif"/>
              </a:rPr>
              <a:t>  </a:t>
            </a:r>
            <a:r>
              <a:rPr sz="3300" spc="-25" dirty="0">
                <a:latin typeface="Microsoft Sans Serif"/>
                <a:cs typeface="Microsoft Sans Serif"/>
              </a:rPr>
              <a:t>of </a:t>
            </a:r>
            <a:r>
              <a:rPr sz="3300" dirty="0">
                <a:latin typeface="Microsoft Sans Serif"/>
                <a:cs typeface="Microsoft Sans Serif"/>
              </a:rPr>
              <a:t>some</a:t>
            </a:r>
            <a:r>
              <a:rPr sz="3300" spc="355" dirty="0">
                <a:latin typeface="Microsoft Sans Serif"/>
                <a:cs typeface="Microsoft Sans Serif"/>
              </a:rPr>
              <a:t>  </a:t>
            </a:r>
            <a:r>
              <a:rPr sz="3300" dirty="0">
                <a:latin typeface="Microsoft Sans Serif"/>
                <a:cs typeface="Microsoft Sans Serif"/>
              </a:rPr>
              <a:t>portion</a:t>
            </a:r>
            <a:r>
              <a:rPr sz="3300" spc="37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of</a:t>
            </a:r>
            <a:r>
              <a:rPr sz="3300" spc="35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the</a:t>
            </a:r>
            <a:r>
              <a:rPr sz="3300" spc="35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weld</a:t>
            </a:r>
            <a:r>
              <a:rPr sz="3300" spc="37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metal</a:t>
            </a:r>
            <a:r>
              <a:rPr sz="3300" spc="35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in</a:t>
            </a:r>
            <a:r>
              <a:rPr sz="3300" spc="355" dirty="0">
                <a:latin typeface="Microsoft Sans Serif"/>
                <a:cs typeface="Microsoft Sans Serif"/>
              </a:rPr>
              <a:t> </a:t>
            </a:r>
            <a:r>
              <a:rPr sz="3300" spc="-50" dirty="0">
                <a:latin typeface="Microsoft Sans Serif"/>
                <a:cs typeface="Microsoft Sans Serif"/>
              </a:rPr>
              <a:t>a </a:t>
            </a:r>
            <a:r>
              <a:rPr sz="3300" spc="-10" dirty="0">
                <a:latin typeface="Microsoft Sans Serif"/>
                <a:cs typeface="Microsoft Sans Serif"/>
              </a:rPr>
              <a:t>joint</a:t>
            </a:r>
            <a:endParaRPr sz="3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363" y="2096846"/>
            <a:ext cx="7733030" cy="432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marR="5080" indent="-285750">
              <a:lnSpc>
                <a:spcPct val="100000"/>
              </a:lnSpc>
              <a:spcBef>
                <a:spcPts val="100"/>
              </a:spcBef>
              <a:buChar char="–"/>
              <a:tabLst>
                <a:tab pos="412115" algn="l"/>
                <a:tab pos="1290320" algn="l"/>
                <a:tab pos="1884680" algn="l"/>
                <a:tab pos="2366010" algn="l"/>
                <a:tab pos="3058795" algn="l"/>
                <a:tab pos="3982085" algn="l"/>
                <a:tab pos="5034280" algn="l"/>
                <a:tab pos="5540375" algn="l"/>
                <a:tab pos="7128509" algn="l"/>
              </a:tabLst>
            </a:pPr>
            <a:r>
              <a:rPr sz="3000" spc="-25" dirty="0">
                <a:latin typeface="Microsoft Sans Serif"/>
                <a:cs typeface="Microsoft Sans Serif"/>
              </a:rPr>
              <a:t>May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be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at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the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Microsoft Sans Serif"/>
                <a:cs typeface="Microsoft Sans Serif"/>
              </a:rPr>
              <a:t>root,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Microsoft Sans Serif"/>
                <a:cs typeface="Microsoft Sans Serif"/>
              </a:rPr>
              <a:t>sides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or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Microsoft Sans Serif"/>
                <a:cs typeface="Microsoft Sans Serif"/>
              </a:rPr>
              <a:t>between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two 	</a:t>
            </a:r>
            <a:r>
              <a:rPr sz="3000" spc="-10" dirty="0">
                <a:latin typeface="Microsoft Sans Serif"/>
                <a:cs typeface="Microsoft Sans Serif"/>
              </a:rPr>
              <a:t>runs.</a:t>
            </a:r>
            <a:endParaRPr sz="3000">
              <a:latin typeface="Microsoft Sans Serif"/>
              <a:cs typeface="Microsoft Sans Serif"/>
            </a:endParaRPr>
          </a:p>
          <a:p>
            <a:pPr marL="412115" marR="5715" indent="-287020">
              <a:lnSpc>
                <a:spcPts val="2880"/>
              </a:lnSpc>
              <a:spcBef>
                <a:spcPts val="775"/>
              </a:spcBef>
              <a:buChar char="–"/>
              <a:tabLst>
                <a:tab pos="412115" algn="l"/>
                <a:tab pos="1820545" algn="l"/>
                <a:tab pos="2122170" algn="l"/>
                <a:tab pos="2863215" algn="l"/>
                <a:tab pos="4433570" algn="l"/>
                <a:tab pos="4963795" algn="l"/>
                <a:tab pos="6141085" algn="l"/>
                <a:tab pos="6604634" algn="l"/>
              </a:tabLst>
            </a:pPr>
            <a:r>
              <a:rPr sz="3000" spc="-10" dirty="0">
                <a:latin typeface="Microsoft Sans Serif"/>
                <a:cs typeface="Microsoft Sans Serif"/>
              </a:rPr>
              <a:t>Reduces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the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Microsoft Sans Serif"/>
                <a:cs typeface="Microsoft Sans Serif"/>
              </a:rPr>
              <a:t>strength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of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Microsoft Sans Serif"/>
                <a:cs typeface="Microsoft Sans Serif"/>
              </a:rPr>
              <a:t>welds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50" dirty="0">
                <a:latin typeface="Microsoft Sans Serif"/>
                <a:cs typeface="Microsoft Sans Serif"/>
              </a:rPr>
              <a:t>&amp;</a:t>
            </a: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25" dirty="0">
                <a:latin typeface="Microsoft Sans Serif"/>
                <a:cs typeface="Microsoft Sans Serif"/>
              </a:rPr>
              <a:t>makes </a:t>
            </a:r>
            <a:r>
              <a:rPr sz="3000" spc="-10" dirty="0">
                <a:latin typeface="Microsoft Sans Serif"/>
                <a:cs typeface="Microsoft Sans Serif"/>
              </a:rPr>
              <a:t>welded</a:t>
            </a:r>
            <a:r>
              <a:rPr sz="3000" dirty="0">
                <a:latin typeface="Microsoft Sans Serif"/>
                <a:cs typeface="Microsoft Sans Serif"/>
              </a:rPr>
              <a:t>	structures</a:t>
            </a:r>
            <a:r>
              <a:rPr sz="3000" spc="-140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unreliable.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Cause:-</a:t>
            </a:r>
            <a:endParaRPr sz="3600">
              <a:latin typeface="Microsoft Sans Serif"/>
              <a:cs typeface="Microsoft Sans Serif"/>
            </a:endParaRPr>
          </a:p>
          <a:p>
            <a:pPr marL="412115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Low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current</a:t>
            </a:r>
            <a:endParaRPr sz="3200">
              <a:latin typeface="Microsoft Sans Serif"/>
              <a:cs typeface="Microsoft Sans Serif"/>
            </a:endParaRPr>
          </a:p>
          <a:p>
            <a:pPr marL="412115" indent="-286385">
              <a:lnSpc>
                <a:spcPts val="3815"/>
              </a:lnSpc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Excess</a:t>
            </a:r>
            <a:r>
              <a:rPr sz="3200" spc="-1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speed</a:t>
            </a:r>
            <a:endParaRPr sz="3200">
              <a:latin typeface="Microsoft Sans Serif"/>
              <a:cs typeface="Microsoft Sans Serif"/>
            </a:endParaRPr>
          </a:p>
          <a:p>
            <a:pPr marL="411480" indent="-285750">
              <a:lnSpc>
                <a:spcPts val="3795"/>
              </a:lnSpc>
              <a:buChar char="–"/>
              <a:tabLst>
                <a:tab pos="411480" algn="l"/>
              </a:tabLst>
            </a:pPr>
            <a:r>
              <a:rPr sz="3200" spc="-20" dirty="0">
                <a:latin typeface="Microsoft Sans Serif"/>
                <a:cs typeface="Microsoft Sans Serif"/>
              </a:rPr>
              <a:t>Unfavourable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heat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input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ts val="4300"/>
              </a:lnSpc>
            </a:pPr>
            <a:r>
              <a:rPr sz="3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Prevention:-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59" y="3962400"/>
            <a:ext cx="2743199" cy="1752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0540" y="6170472"/>
            <a:ext cx="6673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200" spc="45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</a:t>
            </a:r>
            <a:r>
              <a:rPr sz="1200" spc="25" dirty="0">
                <a:solidFill>
                  <a:srgbClr val="878787"/>
                </a:solidFill>
                <a:latin typeface="Microsoft Sans Serif"/>
                <a:cs typeface="Microsoft Sans Serif"/>
              </a:rPr>
              <a:t>0</a:t>
            </a:r>
            <a:r>
              <a:rPr sz="1200" spc="-36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r>
              <a:rPr sz="4800" spc="-1042" baseline="-31250" dirty="0">
                <a:latin typeface="Microsoft Sans Serif"/>
                <a:cs typeface="Microsoft Sans Serif"/>
              </a:rPr>
              <a:t>–</a:t>
            </a:r>
            <a:r>
              <a:rPr sz="1200" spc="45" dirty="0">
                <a:solidFill>
                  <a:srgbClr val="878787"/>
                </a:solidFill>
                <a:latin typeface="Microsoft Sans Serif"/>
                <a:cs typeface="Microsoft Sans Serif"/>
              </a:rPr>
              <a:t>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505" y="6396939"/>
            <a:ext cx="74053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200" dirty="0">
                <a:latin typeface="Microsoft Sans Serif"/>
                <a:cs typeface="Microsoft Sans Serif"/>
              </a:rPr>
              <a:t>Maintain</a:t>
            </a:r>
            <a:r>
              <a:rPr sz="3200" spc="-1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current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75" dirty="0">
                <a:latin typeface="Microsoft Sans Serif"/>
                <a:cs typeface="Microsoft Sans Serif"/>
              </a:rPr>
              <a:t>s</a:t>
            </a:r>
            <a:r>
              <a:rPr sz="3200" spc="65" dirty="0">
                <a:latin typeface="Microsoft Sans Serif"/>
                <a:cs typeface="Microsoft Sans Serif"/>
              </a:rPr>
              <a:t>pee</a:t>
            </a:r>
            <a:r>
              <a:rPr sz="3200" spc="-605" dirty="0">
                <a:latin typeface="Microsoft Sans Serif"/>
                <a:cs typeface="Microsoft Sans Serif"/>
              </a:rPr>
              <a:t>d</a:t>
            </a:r>
            <a:r>
              <a:rPr sz="1800" spc="104" baseline="83333" dirty="0">
                <a:solidFill>
                  <a:srgbClr val="878787"/>
                </a:solidFill>
                <a:latin typeface="Microsoft Sans Serif"/>
                <a:cs typeface="Microsoft Sans Serif"/>
              </a:rPr>
              <a:t>26</a:t>
            </a:r>
            <a:endParaRPr sz="1800" baseline="8333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" y="136093"/>
            <a:ext cx="81070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0000"/>
                </a:solidFill>
              </a:rPr>
              <a:t>Classification</a:t>
            </a:r>
            <a:r>
              <a:rPr spc="-1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Welding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Defects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035" y="1142187"/>
            <a:ext cx="8057515" cy="5198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75994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IIW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classifies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all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defects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into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6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groups 	</a:t>
            </a:r>
            <a:r>
              <a:rPr sz="3200" dirty="0">
                <a:latin typeface="Microsoft Sans Serif"/>
                <a:cs typeface="Microsoft Sans Serif"/>
              </a:rPr>
              <a:t>according</a:t>
            </a:r>
            <a:r>
              <a:rPr sz="3200" spc="7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their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appearance</a:t>
            </a:r>
            <a:endParaRPr sz="3200">
              <a:latin typeface="Microsoft Sans Serif"/>
              <a:cs typeface="Microsoft Sans Serif"/>
            </a:endParaRPr>
          </a:p>
          <a:p>
            <a:pPr marL="756285" marR="194310" lvl="1" indent="-344805" algn="just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Crack-</a:t>
            </a:r>
            <a:r>
              <a:rPr sz="2800" spc="4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includes</a:t>
            </a:r>
            <a:r>
              <a:rPr sz="2800" spc="4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all</a:t>
            </a:r>
            <a:r>
              <a:rPr sz="2800" spc="43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types</a:t>
            </a:r>
            <a:r>
              <a:rPr sz="2800" spc="4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cracks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such</a:t>
            </a:r>
            <a:r>
              <a:rPr sz="2800" spc="45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as </a:t>
            </a:r>
            <a:r>
              <a:rPr sz="2800" dirty="0">
                <a:latin typeface="Microsoft Sans Serif"/>
                <a:cs typeface="Microsoft Sans Serif"/>
              </a:rPr>
              <a:t>crater</a:t>
            </a:r>
            <a:r>
              <a:rPr sz="2800" spc="620" dirty="0">
                <a:latin typeface="Microsoft Sans Serif"/>
                <a:cs typeface="Microsoft Sans Serif"/>
              </a:rPr>
              <a:t>    </a:t>
            </a:r>
            <a:r>
              <a:rPr sz="2800" dirty="0">
                <a:latin typeface="Microsoft Sans Serif"/>
                <a:cs typeface="Microsoft Sans Serif"/>
              </a:rPr>
              <a:t>cracks,</a:t>
            </a:r>
            <a:r>
              <a:rPr sz="2800" spc="615" dirty="0">
                <a:latin typeface="Microsoft Sans Serif"/>
                <a:cs typeface="Microsoft Sans Serif"/>
              </a:rPr>
              <a:t>    </a:t>
            </a:r>
            <a:r>
              <a:rPr sz="2800" dirty="0">
                <a:latin typeface="Microsoft Sans Serif"/>
                <a:cs typeface="Microsoft Sans Serif"/>
              </a:rPr>
              <a:t>hot</a:t>
            </a:r>
            <a:r>
              <a:rPr sz="2800" spc="625" dirty="0">
                <a:latin typeface="Microsoft Sans Serif"/>
                <a:cs typeface="Microsoft Sans Serif"/>
              </a:rPr>
              <a:t>    </a:t>
            </a:r>
            <a:r>
              <a:rPr sz="2800" dirty="0">
                <a:latin typeface="Microsoft Sans Serif"/>
                <a:cs typeface="Microsoft Sans Serif"/>
              </a:rPr>
              <a:t>cracks,</a:t>
            </a:r>
            <a:r>
              <a:rPr sz="2800" spc="620" dirty="0">
                <a:latin typeface="Microsoft Sans Serif"/>
                <a:cs typeface="Microsoft Sans Serif"/>
              </a:rPr>
              <a:t>    </a:t>
            </a:r>
            <a:r>
              <a:rPr sz="2800" spc="-20" dirty="0">
                <a:latin typeface="Microsoft Sans Serif"/>
                <a:cs typeface="Microsoft Sans Serif"/>
              </a:rPr>
              <a:t>cold </a:t>
            </a:r>
            <a:r>
              <a:rPr sz="2800" dirty="0">
                <a:latin typeface="Microsoft Sans Serif"/>
                <a:cs typeface="Microsoft Sans Serif"/>
              </a:rPr>
              <a:t>cracks,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  <a:p>
            <a:pPr marL="756285" marR="5080" lvl="1" indent="-344805" algn="just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Cavity-</a:t>
            </a:r>
            <a:r>
              <a:rPr sz="2800" spc="265" dirty="0">
                <a:solidFill>
                  <a:srgbClr val="C00000"/>
                </a:solidFill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includes</a:t>
            </a:r>
            <a:r>
              <a:rPr sz="2800" spc="26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blow</a:t>
            </a:r>
            <a:r>
              <a:rPr sz="2800" spc="260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holes,</a:t>
            </a:r>
            <a:r>
              <a:rPr sz="2800" spc="260" dirty="0">
                <a:latin typeface="Microsoft Sans Serif"/>
                <a:cs typeface="Microsoft Sans Serif"/>
              </a:rPr>
              <a:t>   </a:t>
            </a:r>
            <a:r>
              <a:rPr sz="2800" spc="-10" dirty="0">
                <a:latin typeface="Microsoft Sans Serif"/>
                <a:cs typeface="Microsoft Sans Serif"/>
              </a:rPr>
              <a:t>porosities, </a:t>
            </a:r>
            <a:r>
              <a:rPr sz="2800" dirty="0">
                <a:latin typeface="Microsoft Sans Serif"/>
                <a:cs typeface="Microsoft Sans Serif"/>
              </a:rPr>
              <a:t>shrinkage,</a:t>
            </a:r>
            <a:r>
              <a:rPr sz="2800" spc="5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pipes,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  <a:p>
            <a:pPr marL="756285" marR="22225" lvl="1" indent="-344805" algn="just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Incomplete</a:t>
            </a:r>
            <a:r>
              <a:rPr sz="2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fusion</a:t>
            </a:r>
            <a:r>
              <a:rPr sz="2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&amp; </a:t>
            </a:r>
            <a:r>
              <a:rPr sz="2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penetration-</a:t>
            </a:r>
            <a:r>
              <a:rPr sz="2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includes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lack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fusion,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lack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penetration,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  <a:p>
            <a:pPr marL="756285" marR="962660" lvl="1" indent="-344805" algn="just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Solid</a:t>
            </a:r>
            <a:r>
              <a:rPr sz="2800" spc="305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inclusion-</a:t>
            </a:r>
            <a:r>
              <a:rPr sz="2800" spc="305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includes</a:t>
            </a:r>
            <a:r>
              <a:rPr sz="2800" spc="29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slag,</a:t>
            </a:r>
            <a:r>
              <a:rPr sz="2800" spc="315" dirty="0">
                <a:latin typeface="Microsoft Sans Serif"/>
                <a:cs typeface="Microsoft Sans Serif"/>
              </a:rPr>
              <a:t>  </a:t>
            </a:r>
            <a:r>
              <a:rPr sz="2800" spc="-10" dirty="0">
                <a:latin typeface="Microsoft Sans Serif"/>
                <a:cs typeface="Microsoft Sans Serif"/>
              </a:rPr>
              <a:t>metal </a:t>
            </a:r>
            <a:r>
              <a:rPr sz="2800" dirty="0">
                <a:latin typeface="Microsoft Sans Serif"/>
                <a:cs typeface="Microsoft Sans Serif"/>
              </a:rPr>
              <a:t>oxides,</a:t>
            </a:r>
            <a:r>
              <a:rPr sz="2800" spc="-1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tungsten,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wagon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track,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1604926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2449830" marR="5080">
              <a:lnSpc>
                <a:spcPct val="100000"/>
              </a:lnSpc>
              <a:spcBef>
                <a:spcPts val="95"/>
              </a:spcBef>
            </a:pPr>
            <a:r>
              <a:rPr i="1" dirty="0">
                <a:solidFill>
                  <a:srgbClr val="C00000"/>
                </a:solidFill>
                <a:latin typeface="Arial"/>
                <a:cs typeface="Arial"/>
              </a:rPr>
              <a:t>Lack</a:t>
            </a:r>
            <a:r>
              <a:rPr i="1" spc="-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i="1" spc="-2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i="1" spc="-10" dirty="0">
                <a:solidFill>
                  <a:srgbClr val="C00000"/>
                </a:solidFill>
                <a:latin typeface="Arial"/>
                <a:cs typeface="Arial"/>
              </a:rPr>
              <a:t>Fusion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0130" y="4024248"/>
            <a:ext cx="96901" cy="993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27887" y="1143000"/>
            <a:ext cx="8071484" cy="4511040"/>
            <a:chOff x="627887" y="1143000"/>
            <a:chExt cx="8071484" cy="4511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887" y="2590800"/>
              <a:ext cx="7906511" cy="30632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199" y="3657600"/>
              <a:ext cx="7848600" cy="762000"/>
            </a:xfrm>
            <a:custGeom>
              <a:avLst/>
              <a:gdLst/>
              <a:ahLst/>
              <a:cxnLst/>
              <a:rect l="l" t="t" r="r" b="b"/>
              <a:pathLst>
                <a:path w="7848600" h="762000">
                  <a:moveTo>
                    <a:pt x="0" y="381000"/>
                  </a:moveTo>
                  <a:lnTo>
                    <a:pt x="19291" y="343026"/>
                  </a:lnTo>
                  <a:lnTo>
                    <a:pt x="61709" y="313308"/>
                  </a:lnTo>
                  <a:lnTo>
                    <a:pt x="108661" y="291592"/>
                  </a:lnTo>
                  <a:lnTo>
                    <a:pt x="146938" y="277368"/>
                  </a:lnTo>
                  <a:lnTo>
                    <a:pt x="190665" y="263398"/>
                  </a:lnTo>
                  <a:lnTo>
                    <a:pt x="239737" y="249555"/>
                  </a:lnTo>
                  <a:lnTo>
                    <a:pt x="294017" y="236093"/>
                  </a:lnTo>
                  <a:lnTo>
                    <a:pt x="353390" y="222757"/>
                  </a:lnTo>
                  <a:lnTo>
                    <a:pt x="417753" y="209804"/>
                  </a:lnTo>
                  <a:lnTo>
                    <a:pt x="486918" y="196976"/>
                  </a:lnTo>
                  <a:lnTo>
                    <a:pt x="560959" y="184531"/>
                  </a:lnTo>
                  <a:lnTo>
                    <a:pt x="599694" y="178435"/>
                  </a:lnTo>
                  <a:lnTo>
                    <a:pt x="639572" y="172466"/>
                  </a:lnTo>
                  <a:lnTo>
                    <a:pt x="680593" y="166497"/>
                  </a:lnTo>
                  <a:lnTo>
                    <a:pt x="722630" y="160655"/>
                  </a:lnTo>
                  <a:lnTo>
                    <a:pt x="765937" y="154812"/>
                  </a:lnTo>
                  <a:lnTo>
                    <a:pt x="810132" y="149098"/>
                  </a:lnTo>
                  <a:lnTo>
                    <a:pt x="855599" y="143510"/>
                  </a:lnTo>
                  <a:lnTo>
                    <a:pt x="901954" y="137922"/>
                  </a:lnTo>
                  <a:lnTo>
                    <a:pt x="949451" y="132461"/>
                  </a:lnTo>
                  <a:lnTo>
                    <a:pt x="997966" y="127126"/>
                  </a:lnTo>
                  <a:lnTo>
                    <a:pt x="1047369" y="121919"/>
                  </a:lnTo>
                  <a:lnTo>
                    <a:pt x="1097914" y="116712"/>
                  </a:lnTo>
                  <a:lnTo>
                    <a:pt x="1149350" y="111632"/>
                  </a:lnTo>
                  <a:lnTo>
                    <a:pt x="1201801" y="106552"/>
                  </a:lnTo>
                  <a:lnTo>
                    <a:pt x="1255268" y="101726"/>
                  </a:lnTo>
                  <a:lnTo>
                    <a:pt x="1309497" y="96900"/>
                  </a:lnTo>
                  <a:lnTo>
                    <a:pt x="1364869" y="92201"/>
                  </a:lnTo>
                  <a:lnTo>
                    <a:pt x="1421002" y="87502"/>
                  </a:lnTo>
                  <a:lnTo>
                    <a:pt x="1478026" y="83057"/>
                  </a:lnTo>
                  <a:lnTo>
                    <a:pt x="1535938" y="78612"/>
                  </a:lnTo>
                  <a:lnTo>
                    <a:pt x="1594739" y="74294"/>
                  </a:lnTo>
                  <a:lnTo>
                    <a:pt x="1654429" y="70104"/>
                  </a:lnTo>
                  <a:lnTo>
                    <a:pt x="1714881" y="66039"/>
                  </a:lnTo>
                  <a:lnTo>
                    <a:pt x="1776222" y="62102"/>
                  </a:lnTo>
                  <a:lnTo>
                    <a:pt x="1838325" y="58166"/>
                  </a:lnTo>
                  <a:lnTo>
                    <a:pt x="1901189" y="54482"/>
                  </a:lnTo>
                  <a:lnTo>
                    <a:pt x="1964944" y="50800"/>
                  </a:lnTo>
                  <a:lnTo>
                    <a:pt x="2029333" y="47243"/>
                  </a:lnTo>
                  <a:lnTo>
                    <a:pt x="2094611" y="43814"/>
                  </a:lnTo>
                  <a:lnTo>
                    <a:pt x="2160524" y="40512"/>
                  </a:lnTo>
                  <a:lnTo>
                    <a:pt x="2227072" y="37337"/>
                  </a:lnTo>
                  <a:lnTo>
                    <a:pt x="2294509" y="34289"/>
                  </a:lnTo>
                  <a:lnTo>
                    <a:pt x="2362454" y="31368"/>
                  </a:lnTo>
                  <a:lnTo>
                    <a:pt x="2431161" y="28575"/>
                  </a:lnTo>
                  <a:lnTo>
                    <a:pt x="2500503" y="25781"/>
                  </a:lnTo>
                  <a:lnTo>
                    <a:pt x="2570607" y="23241"/>
                  </a:lnTo>
                  <a:lnTo>
                    <a:pt x="2641219" y="20827"/>
                  </a:lnTo>
                  <a:lnTo>
                    <a:pt x="2712466" y="18542"/>
                  </a:lnTo>
                  <a:lnTo>
                    <a:pt x="2784348" y="16382"/>
                  </a:lnTo>
                  <a:lnTo>
                    <a:pt x="2856738" y="14224"/>
                  </a:lnTo>
                  <a:lnTo>
                    <a:pt x="2929763" y="12318"/>
                  </a:lnTo>
                  <a:lnTo>
                    <a:pt x="3003296" y="10541"/>
                  </a:lnTo>
                  <a:lnTo>
                    <a:pt x="3077464" y="8889"/>
                  </a:lnTo>
                  <a:lnTo>
                    <a:pt x="3152140" y="7366"/>
                  </a:lnTo>
                  <a:lnTo>
                    <a:pt x="3227324" y="5968"/>
                  </a:lnTo>
                  <a:lnTo>
                    <a:pt x="3302889" y="4699"/>
                  </a:lnTo>
                  <a:lnTo>
                    <a:pt x="3379089" y="3682"/>
                  </a:lnTo>
                  <a:lnTo>
                    <a:pt x="3455670" y="2667"/>
                  </a:lnTo>
                  <a:lnTo>
                    <a:pt x="3532759" y="1905"/>
                  </a:lnTo>
                  <a:lnTo>
                    <a:pt x="3610229" y="1143"/>
                  </a:lnTo>
                  <a:lnTo>
                    <a:pt x="3688079" y="635"/>
                  </a:lnTo>
                  <a:lnTo>
                    <a:pt x="3766439" y="254"/>
                  </a:lnTo>
                  <a:lnTo>
                    <a:pt x="3845179" y="126"/>
                  </a:lnTo>
                  <a:lnTo>
                    <a:pt x="3924300" y="0"/>
                  </a:lnTo>
                  <a:lnTo>
                    <a:pt x="4003421" y="126"/>
                  </a:lnTo>
                  <a:lnTo>
                    <a:pt x="4082161" y="254"/>
                  </a:lnTo>
                  <a:lnTo>
                    <a:pt x="4160520" y="635"/>
                  </a:lnTo>
                  <a:lnTo>
                    <a:pt x="4238371" y="1143"/>
                  </a:lnTo>
                  <a:lnTo>
                    <a:pt x="4315841" y="1905"/>
                  </a:lnTo>
                  <a:lnTo>
                    <a:pt x="4392930" y="2667"/>
                  </a:lnTo>
                  <a:lnTo>
                    <a:pt x="4469511" y="3682"/>
                  </a:lnTo>
                  <a:lnTo>
                    <a:pt x="4545711" y="4699"/>
                  </a:lnTo>
                  <a:lnTo>
                    <a:pt x="4621276" y="5968"/>
                  </a:lnTo>
                  <a:lnTo>
                    <a:pt x="4696460" y="7366"/>
                  </a:lnTo>
                  <a:lnTo>
                    <a:pt x="4771136" y="8889"/>
                  </a:lnTo>
                  <a:lnTo>
                    <a:pt x="4845304" y="10541"/>
                  </a:lnTo>
                  <a:lnTo>
                    <a:pt x="4918837" y="12318"/>
                  </a:lnTo>
                  <a:lnTo>
                    <a:pt x="4991862" y="14224"/>
                  </a:lnTo>
                  <a:lnTo>
                    <a:pt x="5064252" y="16382"/>
                  </a:lnTo>
                  <a:lnTo>
                    <a:pt x="5136134" y="18542"/>
                  </a:lnTo>
                  <a:lnTo>
                    <a:pt x="5207381" y="20827"/>
                  </a:lnTo>
                  <a:lnTo>
                    <a:pt x="5277993" y="23241"/>
                  </a:lnTo>
                  <a:lnTo>
                    <a:pt x="5347970" y="25781"/>
                  </a:lnTo>
                  <a:lnTo>
                    <a:pt x="5417439" y="28575"/>
                  </a:lnTo>
                  <a:lnTo>
                    <a:pt x="5486146" y="31368"/>
                  </a:lnTo>
                  <a:lnTo>
                    <a:pt x="5554091" y="34289"/>
                  </a:lnTo>
                  <a:lnTo>
                    <a:pt x="5621528" y="37337"/>
                  </a:lnTo>
                  <a:lnTo>
                    <a:pt x="5688076" y="40512"/>
                  </a:lnTo>
                  <a:lnTo>
                    <a:pt x="5753989" y="43814"/>
                  </a:lnTo>
                  <a:lnTo>
                    <a:pt x="5819267" y="47243"/>
                  </a:lnTo>
                  <a:lnTo>
                    <a:pt x="5883656" y="50800"/>
                  </a:lnTo>
                  <a:lnTo>
                    <a:pt x="5947409" y="54482"/>
                  </a:lnTo>
                  <a:lnTo>
                    <a:pt x="6010275" y="58166"/>
                  </a:lnTo>
                  <a:lnTo>
                    <a:pt x="6072378" y="62102"/>
                  </a:lnTo>
                  <a:lnTo>
                    <a:pt x="6133719" y="66039"/>
                  </a:lnTo>
                  <a:lnTo>
                    <a:pt x="6194171" y="70104"/>
                  </a:lnTo>
                  <a:lnTo>
                    <a:pt x="6253860" y="74294"/>
                  </a:lnTo>
                  <a:lnTo>
                    <a:pt x="6312661" y="78612"/>
                  </a:lnTo>
                  <a:lnTo>
                    <a:pt x="6370574" y="83057"/>
                  </a:lnTo>
                  <a:lnTo>
                    <a:pt x="6427597" y="87502"/>
                  </a:lnTo>
                  <a:lnTo>
                    <a:pt x="6483731" y="92201"/>
                  </a:lnTo>
                  <a:lnTo>
                    <a:pt x="6539103" y="96900"/>
                  </a:lnTo>
                  <a:lnTo>
                    <a:pt x="6593332" y="101726"/>
                  </a:lnTo>
                  <a:lnTo>
                    <a:pt x="6646799" y="106552"/>
                  </a:lnTo>
                  <a:lnTo>
                    <a:pt x="6699250" y="111632"/>
                  </a:lnTo>
                  <a:lnTo>
                    <a:pt x="6750684" y="116712"/>
                  </a:lnTo>
                  <a:lnTo>
                    <a:pt x="6801231" y="121919"/>
                  </a:lnTo>
                  <a:lnTo>
                    <a:pt x="6850633" y="127126"/>
                  </a:lnTo>
                  <a:lnTo>
                    <a:pt x="6899148" y="132461"/>
                  </a:lnTo>
                  <a:lnTo>
                    <a:pt x="6946646" y="137922"/>
                  </a:lnTo>
                  <a:lnTo>
                    <a:pt x="6993001" y="143510"/>
                  </a:lnTo>
                  <a:lnTo>
                    <a:pt x="7038467" y="149098"/>
                  </a:lnTo>
                  <a:lnTo>
                    <a:pt x="7082663" y="154812"/>
                  </a:lnTo>
                  <a:lnTo>
                    <a:pt x="7125970" y="160655"/>
                  </a:lnTo>
                  <a:lnTo>
                    <a:pt x="7168007" y="166497"/>
                  </a:lnTo>
                  <a:lnTo>
                    <a:pt x="7209028" y="172466"/>
                  </a:lnTo>
                  <a:lnTo>
                    <a:pt x="7248906" y="178435"/>
                  </a:lnTo>
                  <a:lnTo>
                    <a:pt x="7287641" y="184531"/>
                  </a:lnTo>
                  <a:lnTo>
                    <a:pt x="7361682" y="196976"/>
                  </a:lnTo>
                  <a:lnTo>
                    <a:pt x="7430897" y="209804"/>
                  </a:lnTo>
                  <a:lnTo>
                    <a:pt x="7495158" y="222757"/>
                  </a:lnTo>
                  <a:lnTo>
                    <a:pt x="7554595" y="236093"/>
                  </a:lnTo>
                  <a:lnTo>
                    <a:pt x="7608824" y="249555"/>
                  </a:lnTo>
                  <a:lnTo>
                    <a:pt x="7657973" y="263398"/>
                  </a:lnTo>
                  <a:lnTo>
                    <a:pt x="7701660" y="277368"/>
                  </a:lnTo>
                  <a:lnTo>
                    <a:pt x="7739888" y="291592"/>
                  </a:lnTo>
                  <a:lnTo>
                    <a:pt x="7786878" y="313308"/>
                  </a:lnTo>
                  <a:lnTo>
                    <a:pt x="7820914" y="335533"/>
                  </a:lnTo>
                  <a:lnTo>
                    <a:pt x="7845425" y="365632"/>
                  </a:lnTo>
                  <a:lnTo>
                    <a:pt x="7848600" y="381000"/>
                  </a:lnTo>
                  <a:lnTo>
                    <a:pt x="7847838" y="388619"/>
                  </a:lnTo>
                  <a:lnTo>
                    <a:pt x="7820914" y="426466"/>
                  </a:lnTo>
                  <a:lnTo>
                    <a:pt x="7786878" y="448691"/>
                  </a:lnTo>
                  <a:lnTo>
                    <a:pt x="7739888" y="470407"/>
                  </a:lnTo>
                  <a:lnTo>
                    <a:pt x="7701660" y="484631"/>
                  </a:lnTo>
                  <a:lnTo>
                    <a:pt x="7657973" y="498601"/>
                  </a:lnTo>
                  <a:lnTo>
                    <a:pt x="7608824" y="512444"/>
                  </a:lnTo>
                  <a:lnTo>
                    <a:pt x="7554595" y="525907"/>
                  </a:lnTo>
                  <a:lnTo>
                    <a:pt x="7495158" y="539242"/>
                  </a:lnTo>
                  <a:lnTo>
                    <a:pt x="7430897" y="552195"/>
                  </a:lnTo>
                  <a:lnTo>
                    <a:pt x="7361682" y="565023"/>
                  </a:lnTo>
                  <a:lnTo>
                    <a:pt x="7287641" y="577469"/>
                  </a:lnTo>
                  <a:lnTo>
                    <a:pt x="7248906" y="583564"/>
                  </a:lnTo>
                  <a:lnTo>
                    <a:pt x="7209028" y="589533"/>
                  </a:lnTo>
                  <a:lnTo>
                    <a:pt x="7168007" y="595502"/>
                  </a:lnTo>
                  <a:lnTo>
                    <a:pt x="7125970" y="601344"/>
                  </a:lnTo>
                  <a:lnTo>
                    <a:pt x="7082663" y="607187"/>
                  </a:lnTo>
                  <a:lnTo>
                    <a:pt x="7038467" y="612901"/>
                  </a:lnTo>
                  <a:lnTo>
                    <a:pt x="6993001" y="618489"/>
                  </a:lnTo>
                  <a:lnTo>
                    <a:pt x="6946646" y="624077"/>
                  </a:lnTo>
                  <a:lnTo>
                    <a:pt x="6899148" y="629538"/>
                  </a:lnTo>
                  <a:lnTo>
                    <a:pt x="6850633" y="634873"/>
                  </a:lnTo>
                  <a:lnTo>
                    <a:pt x="6801231" y="640080"/>
                  </a:lnTo>
                  <a:lnTo>
                    <a:pt x="6750684" y="645287"/>
                  </a:lnTo>
                  <a:lnTo>
                    <a:pt x="6699250" y="650367"/>
                  </a:lnTo>
                  <a:lnTo>
                    <a:pt x="6646799" y="655447"/>
                  </a:lnTo>
                  <a:lnTo>
                    <a:pt x="6593332" y="660273"/>
                  </a:lnTo>
                  <a:lnTo>
                    <a:pt x="6539103" y="665099"/>
                  </a:lnTo>
                  <a:lnTo>
                    <a:pt x="6483731" y="669798"/>
                  </a:lnTo>
                  <a:lnTo>
                    <a:pt x="6427597" y="674497"/>
                  </a:lnTo>
                  <a:lnTo>
                    <a:pt x="6370574" y="678942"/>
                  </a:lnTo>
                  <a:lnTo>
                    <a:pt x="6312661" y="683387"/>
                  </a:lnTo>
                  <a:lnTo>
                    <a:pt x="6253860" y="687705"/>
                  </a:lnTo>
                  <a:lnTo>
                    <a:pt x="6194171" y="691895"/>
                  </a:lnTo>
                  <a:lnTo>
                    <a:pt x="6133719" y="695960"/>
                  </a:lnTo>
                  <a:lnTo>
                    <a:pt x="6072378" y="699897"/>
                  </a:lnTo>
                  <a:lnTo>
                    <a:pt x="6010275" y="703833"/>
                  </a:lnTo>
                  <a:lnTo>
                    <a:pt x="5947409" y="707517"/>
                  </a:lnTo>
                  <a:lnTo>
                    <a:pt x="5883656" y="711200"/>
                  </a:lnTo>
                  <a:lnTo>
                    <a:pt x="5819267" y="714756"/>
                  </a:lnTo>
                  <a:lnTo>
                    <a:pt x="5753989" y="718185"/>
                  </a:lnTo>
                  <a:lnTo>
                    <a:pt x="5688076" y="721487"/>
                  </a:lnTo>
                  <a:lnTo>
                    <a:pt x="5621528" y="724662"/>
                  </a:lnTo>
                  <a:lnTo>
                    <a:pt x="5554091" y="727710"/>
                  </a:lnTo>
                  <a:lnTo>
                    <a:pt x="5486146" y="730631"/>
                  </a:lnTo>
                  <a:lnTo>
                    <a:pt x="5417439" y="733425"/>
                  </a:lnTo>
                  <a:lnTo>
                    <a:pt x="5347970" y="736092"/>
                  </a:lnTo>
                  <a:lnTo>
                    <a:pt x="5277993" y="738758"/>
                  </a:lnTo>
                  <a:lnTo>
                    <a:pt x="5207381" y="741172"/>
                  </a:lnTo>
                  <a:lnTo>
                    <a:pt x="5136134" y="743457"/>
                  </a:lnTo>
                  <a:lnTo>
                    <a:pt x="5064252" y="745617"/>
                  </a:lnTo>
                  <a:lnTo>
                    <a:pt x="4991862" y="747776"/>
                  </a:lnTo>
                  <a:lnTo>
                    <a:pt x="4918837" y="749681"/>
                  </a:lnTo>
                  <a:lnTo>
                    <a:pt x="4845304" y="751458"/>
                  </a:lnTo>
                  <a:lnTo>
                    <a:pt x="4771136" y="753110"/>
                  </a:lnTo>
                  <a:lnTo>
                    <a:pt x="4696460" y="754633"/>
                  </a:lnTo>
                  <a:lnTo>
                    <a:pt x="4621276" y="756031"/>
                  </a:lnTo>
                  <a:lnTo>
                    <a:pt x="4545711" y="757301"/>
                  </a:lnTo>
                  <a:lnTo>
                    <a:pt x="4469511" y="758317"/>
                  </a:lnTo>
                  <a:lnTo>
                    <a:pt x="4392930" y="759332"/>
                  </a:lnTo>
                  <a:lnTo>
                    <a:pt x="4315841" y="760094"/>
                  </a:lnTo>
                  <a:lnTo>
                    <a:pt x="4238371" y="760857"/>
                  </a:lnTo>
                  <a:lnTo>
                    <a:pt x="4160520" y="761364"/>
                  </a:lnTo>
                  <a:lnTo>
                    <a:pt x="4082161" y="761745"/>
                  </a:lnTo>
                  <a:lnTo>
                    <a:pt x="4003421" y="761873"/>
                  </a:lnTo>
                  <a:lnTo>
                    <a:pt x="3924300" y="762000"/>
                  </a:lnTo>
                  <a:lnTo>
                    <a:pt x="3845179" y="761873"/>
                  </a:lnTo>
                  <a:lnTo>
                    <a:pt x="3766439" y="761745"/>
                  </a:lnTo>
                  <a:lnTo>
                    <a:pt x="3688079" y="761364"/>
                  </a:lnTo>
                  <a:lnTo>
                    <a:pt x="3610229" y="760857"/>
                  </a:lnTo>
                  <a:lnTo>
                    <a:pt x="3532759" y="760094"/>
                  </a:lnTo>
                  <a:lnTo>
                    <a:pt x="3455670" y="759332"/>
                  </a:lnTo>
                  <a:lnTo>
                    <a:pt x="3379089" y="758317"/>
                  </a:lnTo>
                  <a:lnTo>
                    <a:pt x="3302889" y="757301"/>
                  </a:lnTo>
                  <a:lnTo>
                    <a:pt x="3227324" y="756031"/>
                  </a:lnTo>
                  <a:lnTo>
                    <a:pt x="3152140" y="754633"/>
                  </a:lnTo>
                  <a:lnTo>
                    <a:pt x="3077464" y="753110"/>
                  </a:lnTo>
                  <a:lnTo>
                    <a:pt x="3003296" y="751458"/>
                  </a:lnTo>
                  <a:lnTo>
                    <a:pt x="2929763" y="749681"/>
                  </a:lnTo>
                  <a:lnTo>
                    <a:pt x="2856738" y="747776"/>
                  </a:lnTo>
                  <a:lnTo>
                    <a:pt x="2784348" y="745617"/>
                  </a:lnTo>
                  <a:lnTo>
                    <a:pt x="2712466" y="743457"/>
                  </a:lnTo>
                  <a:lnTo>
                    <a:pt x="2641219" y="741172"/>
                  </a:lnTo>
                  <a:lnTo>
                    <a:pt x="2570607" y="738758"/>
                  </a:lnTo>
                  <a:lnTo>
                    <a:pt x="2500503" y="736092"/>
                  </a:lnTo>
                  <a:lnTo>
                    <a:pt x="2431161" y="733425"/>
                  </a:lnTo>
                  <a:lnTo>
                    <a:pt x="2362454" y="730631"/>
                  </a:lnTo>
                  <a:lnTo>
                    <a:pt x="2294509" y="727710"/>
                  </a:lnTo>
                  <a:lnTo>
                    <a:pt x="2227072" y="724662"/>
                  </a:lnTo>
                  <a:lnTo>
                    <a:pt x="2160524" y="721487"/>
                  </a:lnTo>
                  <a:lnTo>
                    <a:pt x="2094611" y="718185"/>
                  </a:lnTo>
                  <a:lnTo>
                    <a:pt x="2029333" y="714756"/>
                  </a:lnTo>
                  <a:lnTo>
                    <a:pt x="1964944" y="711200"/>
                  </a:lnTo>
                  <a:lnTo>
                    <a:pt x="1901189" y="707517"/>
                  </a:lnTo>
                  <a:lnTo>
                    <a:pt x="1838325" y="703833"/>
                  </a:lnTo>
                  <a:lnTo>
                    <a:pt x="1776222" y="699897"/>
                  </a:lnTo>
                  <a:lnTo>
                    <a:pt x="1714881" y="695960"/>
                  </a:lnTo>
                  <a:lnTo>
                    <a:pt x="1654429" y="691895"/>
                  </a:lnTo>
                  <a:lnTo>
                    <a:pt x="1594739" y="687705"/>
                  </a:lnTo>
                  <a:lnTo>
                    <a:pt x="1535938" y="683387"/>
                  </a:lnTo>
                  <a:lnTo>
                    <a:pt x="1478026" y="678942"/>
                  </a:lnTo>
                  <a:lnTo>
                    <a:pt x="1421002" y="674497"/>
                  </a:lnTo>
                  <a:lnTo>
                    <a:pt x="1364869" y="669798"/>
                  </a:lnTo>
                  <a:lnTo>
                    <a:pt x="1309497" y="665099"/>
                  </a:lnTo>
                  <a:lnTo>
                    <a:pt x="1255268" y="660273"/>
                  </a:lnTo>
                  <a:lnTo>
                    <a:pt x="1201801" y="655447"/>
                  </a:lnTo>
                  <a:lnTo>
                    <a:pt x="1149350" y="650367"/>
                  </a:lnTo>
                  <a:lnTo>
                    <a:pt x="1097914" y="645287"/>
                  </a:lnTo>
                  <a:lnTo>
                    <a:pt x="1047369" y="640080"/>
                  </a:lnTo>
                  <a:lnTo>
                    <a:pt x="997966" y="634873"/>
                  </a:lnTo>
                  <a:lnTo>
                    <a:pt x="949451" y="629538"/>
                  </a:lnTo>
                  <a:lnTo>
                    <a:pt x="901954" y="624077"/>
                  </a:lnTo>
                  <a:lnTo>
                    <a:pt x="855599" y="618489"/>
                  </a:lnTo>
                  <a:lnTo>
                    <a:pt x="810132" y="612901"/>
                  </a:lnTo>
                  <a:lnTo>
                    <a:pt x="765937" y="607187"/>
                  </a:lnTo>
                  <a:lnTo>
                    <a:pt x="722630" y="601344"/>
                  </a:lnTo>
                  <a:lnTo>
                    <a:pt x="680593" y="595502"/>
                  </a:lnTo>
                  <a:lnTo>
                    <a:pt x="639572" y="589533"/>
                  </a:lnTo>
                  <a:lnTo>
                    <a:pt x="599694" y="583564"/>
                  </a:lnTo>
                  <a:lnTo>
                    <a:pt x="560959" y="577469"/>
                  </a:lnTo>
                  <a:lnTo>
                    <a:pt x="486918" y="565023"/>
                  </a:lnTo>
                  <a:lnTo>
                    <a:pt x="417753" y="552195"/>
                  </a:lnTo>
                  <a:lnTo>
                    <a:pt x="353390" y="539242"/>
                  </a:lnTo>
                  <a:lnTo>
                    <a:pt x="294017" y="525907"/>
                  </a:lnTo>
                  <a:lnTo>
                    <a:pt x="239737" y="512444"/>
                  </a:lnTo>
                  <a:lnTo>
                    <a:pt x="190665" y="498601"/>
                  </a:lnTo>
                  <a:lnTo>
                    <a:pt x="146938" y="484631"/>
                  </a:lnTo>
                  <a:lnTo>
                    <a:pt x="108661" y="470407"/>
                  </a:lnTo>
                  <a:lnTo>
                    <a:pt x="61709" y="448691"/>
                  </a:lnTo>
                  <a:lnTo>
                    <a:pt x="27686" y="426466"/>
                  </a:lnTo>
                  <a:lnTo>
                    <a:pt x="3111" y="396367"/>
                  </a:lnTo>
                  <a:lnTo>
                    <a:pt x="0" y="381000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51504" y="1143000"/>
              <a:ext cx="766445" cy="2962275"/>
            </a:xfrm>
            <a:custGeom>
              <a:avLst/>
              <a:gdLst/>
              <a:ahLst/>
              <a:cxnLst/>
              <a:rect l="l" t="t" r="r" b="b"/>
              <a:pathLst>
                <a:path w="766445" h="2962275">
                  <a:moveTo>
                    <a:pt x="9144" y="0"/>
                  </a:moveTo>
                  <a:lnTo>
                    <a:pt x="0" y="2286"/>
                  </a:lnTo>
                  <a:lnTo>
                    <a:pt x="756793" y="2955417"/>
                  </a:lnTo>
                  <a:lnTo>
                    <a:pt x="763651" y="2962275"/>
                  </a:lnTo>
                  <a:lnTo>
                    <a:pt x="766191" y="2953258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363" y="97993"/>
            <a:ext cx="6927215" cy="1647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 indent="414655">
              <a:lnSpc>
                <a:spcPct val="87000"/>
              </a:lnSpc>
              <a:spcBef>
                <a:spcPts val="780"/>
              </a:spcBef>
              <a:tabLst>
                <a:tab pos="1579880" algn="l"/>
              </a:tabLst>
            </a:pPr>
            <a:r>
              <a:rPr spc="-20" dirty="0">
                <a:solidFill>
                  <a:srgbClr val="C00000"/>
                </a:solidFill>
              </a:rPr>
              <a:t>Excessive</a:t>
            </a:r>
            <a:r>
              <a:rPr spc="-20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Penetration </a:t>
            </a:r>
            <a:r>
              <a:rPr sz="3600" spc="-10" dirty="0"/>
              <a:t>Weld</a:t>
            </a:r>
            <a:r>
              <a:rPr sz="3600" spc="-135" dirty="0"/>
              <a:t> </a:t>
            </a:r>
            <a:r>
              <a:rPr sz="3600" dirty="0"/>
              <a:t>metal</a:t>
            </a:r>
            <a:r>
              <a:rPr sz="3600" spc="-65" dirty="0"/>
              <a:t> </a:t>
            </a:r>
            <a:r>
              <a:rPr sz="3600" dirty="0"/>
              <a:t>lying</a:t>
            </a:r>
            <a:r>
              <a:rPr sz="3600" spc="-85" dirty="0"/>
              <a:t> </a:t>
            </a:r>
            <a:r>
              <a:rPr sz="3600" dirty="0"/>
              <a:t>outside</a:t>
            </a:r>
            <a:r>
              <a:rPr sz="3600" spc="-105" dirty="0"/>
              <a:t> </a:t>
            </a:r>
            <a:r>
              <a:rPr sz="3600" dirty="0"/>
              <a:t>the</a:t>
            </a:r>
            <a:r>
              <a:rPr sz="3600" spc="-90" dirty="0"/>
              <a:t> </a:t>
            </a:r>
            <a:r>
              <a:rPr sz="3600" spc="-10" dirty="0"/>
              <a:t>plane joining</a:t>
            </a:r>
            <a:r>
              <a:rPr sz="3600" dirty="0"/>
              <a:t>	the</a:t>
            </a:r>
            <a:r>
              <a:rPr sz="3600" spc="-20" dirty="0"/>
              <a:t> toes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80363" y="1719783"/>
            <a:ext cx="7230109" cy="386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Cause:</a:t>
            </a:r>
            <a:endParaRPr sz="3600">
              <a:latin typeface="Microsoft Sans Serif"/>
              <a:cs typeface="Microsoft Sans Serif"/>
            </a:endParaRPr>
          </a:p>
          <a:p>
            <a:pPr marL="412115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412115" algn="l"/>
              </a:tabLst>
            </a:pPr>
            <a:r>
              <a:rPr sz="3200" spc="-195" dirty="0">
                <a:latin typeface="Microsoft Sans Serif"/>
                <a:cs typeface="Microsoft Sans Serif"/>
              </a:rPr>
              <a:t>Too</a:t>
            </a:r>
            <a:r>
              <a:rPr sz="3200" spc="-1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wide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root</a:t>
            </a:r>
            <a:r>
              <a:rPr sz="3200" spc="14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gap</a:t>
            </a:r>
            <a:endParaRPr sz="32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3200" spc="-195" dirty="0">
                <a:latin typeface="Microsoft Sans Serif"/>
                <a:cs typeface="Microsoft Sans Serif"/>
              </a:rPr>
              <a:t>Too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high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current</a:t>
            </a:r>
            <a:endParaRPr sz="32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Slow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travel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speeds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Prevention:</a:t>
            </a:r>
            <a:endParaRPr sz="3600">
              <a:latin typeface="Microsoft Sans Serif"/>
              <a:cs typeface="Microsoft Sans Serif"/>
            </a:endParaRPr>
          </a:p>
          <a:p>
            <a:pPr marL="411480" indent="-285750">
              <a:lnSpc>
                <a:spcPct val="100000"/>
              </a:lnSpc>
              <a:spcBef>
                <a:spcPts val="810"/>
              </a:spcBef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Correct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root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opening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root</a:t>
            </a:r>
            <a:r>
              <a:rPr sz="3200" spc="8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face</a:t>
            </a:r>
            <a:endParaRPr sz="3200">
              <a:latin typeface="Microsoft Sans Serif"/>
              <a:cs typeface="Microsoft Sans Serif"/>
            </a:endParaRPr>
          </a:p>
          <a:p>
            <a:pPr marL="412115" indent="-286385">
              <a:lnSpc>
                <a:spcPct val="100000"/>
              </a:lnSpc>
              <a:spcBef>
                <a:spcPts val="819"/>
              </a:spcBef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Reduce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wire-</a:t>
            </a:r>
            <a:r>
              <a:rPr sz="3200" dirty="0">
                <a:latin typeface="Microsoft Sans Serif"/>
                <a:cs typeface="Microsoft Sans Serif"/>
              </a:rPr>
              <a:t>feed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speed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057400"/>
            <a:ext cx="2362200" cy="2133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5720" y="6437617"/>
            <a:ext cx="110489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2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9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089" y="137617"/>
            <a:ext cx="5073015" cy="135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i="1" dirty="0">
                <a:solidFill>
                  <a:srgbClr val="C00000"/>
                </a:solidFill>
                <a:latin typeface="Arial"/>
                <a:cs typeface="Arial"/>
              </a:rPr>
              <a:t>INCOMPLETE</a:t>
            </a:r>
            <a:r>
              <a:rPr sz="2900" i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00" i="1" spc="-30" dirty="0">
                <a:solidFill>
                  <a:srgbClr val="C00000"/>
                </a:solidFill>
                <a:latin typeface="Arial"/>
                <a:cs typeface="Arial"/>
              </a:rPr>
              <a:t>PENETRATION</a:t>
            </a:r>
            <a:endParaRPr sz="2900" dirty="0">
              <a:solidFill>
                <a:srgbClr val="C00000"/>
              </a:solidFill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</a:pPr>
            <a:r>
              <a:rPr sz="2900" i="1" spc="-5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endParaRPr sz="29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900" i="1" spc="-10" dirty="0">
                <a:solidFill>
                  <a:srgbClr val="C00000"/>
                </a:solidFill>
                <a:latin typeface="Arial"/>
                <a:cs typeface="Arial"/>
              </a:rPr>
              <a:t>EXCESSIVE</a:t>
            </a:r>
            <a:r>
              <a:rPr sz="2900" i="1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900" i="1" spc="-10" dirty="0">
                <a:solidFill>
                  <a:srgbClr val="C00000"/>
                </a:solidFill>
                <a:latin typeface="Arial"/>
                <a:cs typeface="Arial"/>
              </a:rPr>
              <a:t>PENETRATION</a:t>
            </a:r>
            <a:endParaRPr sz="29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7315200" cy="2651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4575047"/>
            <a:ext cx="6400800" cy="22829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3561" y="83007"/>
            <a:ext cx="180911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</a:rPr>
              <a:t>Spatter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091" y="752932"/>
            <a:ext cx="8724900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crosoft Sans Serif"/>
                <a:cs typeface="Microsoft Sans Serif"/>
              </a:rPr>
              <a:t>Small</a:t>
            </a:r>
            <a:r>
              <a:rPr sz="3600" spc="26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globular</a:t>
            </a:r>
            <a:r>
              <a:rPr sz="3600" spc="28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metal</a:t>
            </a:r>
            <a:r>
              <a:rPr sz="3600" spc="250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drops</a:t>
            </a:r>
            <a:r>
              <a:rPr sz="3600" spc="270" dirty="0">
                <a:latin typeface="Microsoft Sans Serif"/>
                <a:cs typeface="Microsoft Sans Serif"/>
              </a:rPr>
              <a:t>  </a:t>
            </a:r>
            <a:r>
              <a:rPr sz="3600" b="1" dirty="0">
                <a:latin typeface="Arial"/>
                <a:cs typeface="Arial"/>
              </a:rPr>
              <a:t>/</a:t>
            </a:r>
            <a:r>
              <a:rPr sz="3600" b="1" spc="210" dirty="0">
                <a:latin typeface="Arial"/>
                <a:cs typeface="Arial"/>
              </a:rPr>
              <a:t>  </a:t>
            </a:r>
            <a:r>
              <a:rPr sz="3600" spc="-10" dirty="0">
                <a:latin typeface="Microsoft Sans Serif"/>
                <a:cs typeface="Microsoft Sans Serif"/>
              </a:rPr>
              <a:t>particles </a:t>
            </a:r>
            <a:r>
              <a:rPr sz="3600" dirty="0">
                <a:latin typeface="Microsoft Sans Serif"/>
                <a:cs typeface="Microsoft Sans Serif"/>
              </a:rPr>
              <a:t>thrown</a:t>
            </a:r>
            <a:r>
              <a:rPr sz="3600" spc="5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out</a:t>
            </a:r>
            <a:r>
              <a:rPr sz="3600" spc="56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during</a:t>
            </a:r>
            <a:r>
              <a:rPr sz="3600" spc="58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welding</a:t>
            </a:r>
            <a:r>
              <a:rPr sz="3600" spc="5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&amp;</a:t>
            </a:r>
            <a:r>
              <a:rPr sz="3600" spc="54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stick</a:t>
            </a:r>
            <a:r>
              <a:rPr sz="3600" spc="5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to</a:t>
            </a:r>
            <a:r>
              <a:rPr sz="3600" spc="505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the </a:t>
            </a:r>
            <a:r>
              <a:rPr sz="3600" dirty="0">
                <a:latin typeface="Microsoft Sans Serif"/>
                <a:cs typeface="Microsoft Sans Serif"/>
              </a:rPr>
              <a:t>base</a:t>
            </a:r>
            <a:r>
              <a:rPr sz="3600" spc="-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metal</a:t>
            </a:r>
            <a:r>
              <a:rPr sz="3600" spc="-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surfaces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along</a:t>
            </a:r>
            <a:r>
              <a:rPr sz="3600" spc="-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its</a:t>
            </a:r>
            <a:r>
              <a:rPr sz="3600" spc="-9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length</a:t>
            </a:r>
            <a:endParaRPr sz="3600" dirty="0">
              <a:latin typeface="Microsoft Sans Serif"/>
              <a:cs typeface="Microsoft Sans Serif"/>
            </a:endParaRPr>
          </a:p>
          <a:p>
            <a:pPr marL="411480" indent="-286385" algn="just">
              <a:lnSpc>
                <a:spcPct val="100000"/>
              </a:lnSpc>
              <a:spcBef>
                <a:spcPts val="815"/>
              </a:spcBef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Loss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metal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as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no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value</a:t>
            </a:r>
            <a:r>
              <a:rPr sz="3200" spc="10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addition</a:t>
            </a:r>
            <a:endParaRPr sz="3200" dirty="0">
              <a:latin typeface="Microsoft Sans Serif"/>
              <a:cs typeface="Microsoft Sans Serif"/>
            </a:endParaRPr>
          </a:p>
          <a:p>
            <a:pPr marL="411480" indent="-286385" algn="just">
              <a:lnSpc>
                <a:spcPct val="100000"/>
              </a:lnSpc>
              <a:spcBef>
                <a:spcPts val="795"/>
              </a:spcBef>
              <a:buChar char="–"/>
              <a:tabLst>
                <a:tab pos="41148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Excessive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spatters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aesthetically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unacceptable.</a:t>
            </a:r>
            <a:endParaRPr sz="32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3800855"/>
            <a:ext cx="3962400" cy="266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822191"/>
            <a:ext cx="4038600" cy="2667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961" y="-16052"/>
            <a:ext cx="180911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</a:rPr>
              <a:t>Spatter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763" y="426161"/>
            <a:ext cx="1470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Cause: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372" y="980643"/>
            <a:ext cx="7929880" cy="555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har char="–"/>
              <a:tabLst>
                <a:tab pos="298450" algn="l"/>
              </a:tabLst>
            </a:pPr>
            <a:r>
              <a:rPr sz="3200" dirty="0">
                <a:latin typeface="Microsoft Sans Serif"/>
                <a:cs typeface="Microsoft Sans Serif"/>
              </a:rPr>
              <a:t>Higher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current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than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recommended</a:t>
            </a:r>
            <a:endParaRPr sz="32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</a:tabLst>
            </a:pPr>
            <a:r>
              <a:rPr sz="3200" dirty="0">
                <a:latin typeface="Microsoft Sans Serif"/>
                <a:cs typeface="Microsoft Sans Serif"/>
              </a:rPr>
              <a:t>Improper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flux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ingredients</a:t>
            </a:r>
            <a:endParaRPr sz="32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299085" algn="l"/>
              </a:tabLst>
            </a:pPr>
            <a:r>
              <a:rPr sz="3200" dirty="0">
                <a:latin typeface="Microsoft Sans Serif"/>
                <a:cs typeface="Microsoft Sans Serif"/>
              </a:rPr>
              <a:t>Damp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electrodes</a:t>
            </a:r>
            <a:endParaRPr sz="3200">
              <a:latin typeface="Microsoft Sans Serif"/>
              <a:cs typeface="Microsoft Sans Serif"/>
            </a:endParaRPr>
          </a:p>
          <a:p>
            <a:pPr marL="12700" marR="4267200" indent="285750">
              <a:lnSpc>
                <a:spcPct val="100000"/>
              </a:lnSpc>
              <a:buChar char="–"/>
              <a:tabLst>
                <a:tab pos="29845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Excessive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long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arc </a:t>
            </a:r>
            <a:r>
              <a:rPr sz="32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Prevention:</a:t>
            </a:r>
            <a:endParaRPr sz="3200">
              <a:latin typeface="Microsoft Sans Serif"/>
              <a:cs typeface="Microsoft Sans Serif"/>
            </a:endParaRPr>
          </a:p>
          <a:p>
            <a:pPr marL="299085" marR="1638300" indent="-287020">
              <a:lnSpc>
                <a:spcPts val="3100"/>
              </a:lnSpc>
              <a:spcBef>
                <a:spcPts val="770"/>
              </a:spcBef>
              <a:buChar char="–"/>
              <a:tabLst>
                <a:tab pos="299085" algn="l"/>
                <a:tab pos="1231900" algn="l"/>
              </a:tabLst>
            </a:pPr>
            <a:r>
              <a:rPr sz="3200" dirty="0">
                <a:latin typeface="Microsoft Sans Serif"/>
                <a:cs typeface="Microsoft Sans Serif"/>
              </a:rPr>
              <a:t>Correct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current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for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type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&amp; </a:t>
            </a:r>
            <a:r>
              <a:rPr sz="3200" spc="-20" dirty="0">
                <a:latin typeface="Microsoft Sans Serif"/>
                <a:cs typeface="Microsoft Sans Serif"/>
              </a:rPr>
              <a:t>size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electrode</a:t>
            </a:r>
            <a:endParaRPr sz="3200">
              <a:latin typeface="Microsoft Sans Serif"/>
              <a:cs typeface="Microsoft Sans Serif"/>
            </a:endParaRPr>
          </a:p>
          <a:p>
            <a:pPr marL="298450" indent="-285750">
              <a:lnSpc>
                <a:spcPts val="3829"/>
              </a:lnSpc>
              <a:spcBef>
                <a:spcPts val="20"/>
              </a:spcBef>
              <a:buChar char="–"/>
              <a:tabLst>
                <a:tab pos="298450" algn="l"/>
              </a:tabLst>
            </a:pP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length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voltage</a:t>
            </a:r>
            <a:endParaRPr sz="3200">
              <a:latin typeface="Microsoft Sans Serif"/>
              <a:cs typeface="Microsoft Sans Serif"/>
            </a:endParaRPr>
          </a:p>
          <a:p>
            <a:pPr marL="299085" marR="934719" indent="-287020">
              <a:lnSpc>
                <a:spcPct val="80700"/>
              </a:lnSpc>
              <a:spcBef>
                <a:spcPts val="730"/>
              </a:spcBef>
              <a:buChar char="–"/>
              <a:tabLst>
                <a:tab pos="299085" algn="l"/>
                <a:tab pos="2159000" algn="l"/>
              </a:tabLst>
            </a:pPr>
            <a:r>
              <a:rPr sz="3200" dirty="0">
                <a:solidFill>
                  <a:srgbClr val="006EC0"/>
                </a:solidFill>
                <a:latin typeface="Microsoft Sans Serif"/>
                <a:cs typeface="Microsoft Sans Serif"/>
              </a:rPr>
              <a:t>Spatter</a:t>
            </a:r>
            <a:r>
              <a:rPr sz="32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EC0"/>
                </a:solidFill>
                <a:latin typeface="Microsoft Sans Serif"/>
                <a:cs typeface="Microsoft Sans Serif"/>
              </a:rPr>
              <a:t>cure</a:t>
            </a:r>
            <a:r>
              <a:rPr sz="3200" spc="-1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SC-07</a:t>
            </a:r>
            <a:r>
              <a:rPr sz="3200" spc="-45" dirty="0">
                <a:latin typeface="Microsoft Sans Serif"/>
                <a:cs typeface="Microsoft Sans Serif"/>
              </a:rPr>
              <a:t>(Non-</a:t>
            </a:r>
            <a:r>
              <a:rPr sz="3200" dirty="0">
                <a:latin typeface="Microsoft Sans Serif"/>
                <a:cs typeface="Microsoft Sans Serif"/>
              </a:rPr>
              <a:t>toxic,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non- </a:t>
            </a:r>
            <a:r>
              <a:rPr sz="3200" spc="-10" dirty="0">
                <a:latin typeface="Microsoft Sans Serif"/>
                <a:cs typeface="Microsoft Sans Serif"/>
              </a:rPr>
              <a:t>pollutant,</a:t>
            </a:r>
            <a:r>
              <a:rPr sz="3200" dirty="0">
                <a:latin typeface="Microsoft Sans Serif"/>
                <a:cs typeface="Microsoft Sans Serif"/>
              </a:rPr>
              <a:t>	water</a:t>
            </a:r>
            <a:r>
              <a:rPr sz="3200" spc="-1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based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inorganic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anti- </a:t>
            </a:r>
            <a:r>
              <a:rPr sz="3200" dirty="0">
                <a:latin typeface="Microsoft Sans Serif"/>
                <a:cs typeface="Microsoft Sans Serif"/>
              </a:rPr>
              <a:t>spatter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flux)</a:t>
            </a:r>
            <a:endParaRPr sz="3200">
              <a:latin typeface="Microsoft Sans Serif"/>
              <a:cs typeface="Microsoft Sans Serif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698500" algn="l"/>
              </a:tabLst>
            </a:pPr>
            <a:r>
              <a:rPr sz="2900" dirty="0">
                <a:latin typeface="Microsoft Sans Serif"/>
                <a:cs typeface="Microsoft Sans Serif"/>
              </a:rPr>
              <a:t>Easy</a:t>
            </a:r>
            <a:r>
              <a:rPr sz="2900" spc="-95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removal</a:t>
            </a:r>
            <a:r>
              <a:rPr sz="2900" spc="30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by</a:t>
            </a:r>
            <a:r>
              <a:rPr sz="2900" spc="-55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hair</a:t>
            </a:r>
            <a:r>
              <a:rPr sz="2900" spc="-40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brush</a:t>
            </a:r>
            <a:r>
              <a:rPr sz="2900" spc="-30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or</a:t>
            </a:r>
            <a:r>
              <a:rPr sz="2900" spc="-45" dirty="0">
                <a:latin typeface="Microsoft Sans Serif"/>
                <a:cs typeface="Microsoft Sans Serif"/>
              </a:rPr>
              <a:t> </a:t>
            </a:r>
            <a:r>
              <a:rPr sz="2900" dirty="0">
                <a:latin typeface="Microsoft Sans Serif"/>
                <a:cs typeface="Microsoft Sans Serif"/>
              </a:rPr>
              <a:t>by</a:t>
            </a:r>
            <a:r>
              <a:rPr sz="2900" spc="-90" dirty="0">
                <a:latin typeface="Microsoft Sans Serif"/>
                <a:cs typeface="Microsoft Sans Serif"/>
              </a:rPr>
              <a:t> </a:t>
            </a:r>
            <a:r>
              <a:rPr sz="2900" spc="-10" dirty="0">
                <a:latin typeface="Microsoft Sans Serif"/>
                <a:cs typeface="Microsoft Sans Serif"/>
              </a:rPr>
              <a:t>washing.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34615-AA9D-94D5-9B88-3775F72E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704"/>
            <a:ext cx="9144000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3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380" y="22098"/>
            <a:ext cx="22326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C00000"/>
                </a:solidFill>
              </a:rPr>
              <a:t>Inclusion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40" y="2514600"/>
            <a:ext cx="1633727" cy="3733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235" y="837641"/>
            <a:ext cx="7931784" cy="555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Microsoft Sans Serif"/>
                <a:cs typeface="Microsoft Sans Serif"/>
              </a:rPr>
              <a:t>Entrapment</a:t>
            </a:r>
            <a:r>
              <a:rPr sz="3200" spc="55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6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foreign</a:t>
            </a:r>
            <a:r>
              <a:rPr sz="3200" spc="5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solid</a:t>
            </a:r>
            <a:r>
              <a:rPr sz="3200" spc="7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matter</a:t>
            </a:r>
            <a:r>
              <a:rPr sz="3200" spc="50" dirty="0">
                <a:latin typeface="Microsoft Sans Serif"/>
                <a:cs typeface="Microsoft Sans Serif"/>
              </a:rPr>
              <a:t>  </a:t>
            </a:r>
            <a:r>
              <a:rPr sz="3200" spc="-10" dirty="0">
                <a:latin typeface="Microsoft Sans Serif"/>
                <a:cs typeface="Microsoft Sans Serif"/>
              </a:rPr>
              <a:t>(Slag, </a:t>
            </a:r>
            <a:r>
              <a:rPr sz="3200" dirty="0">
                <a:latin typeface="Microsoft Sans Serif"/>
                <a:cs typeface="Microsoft Sans Serif"/>
              </a:rPr>
              <a:t>Flux,</a:t>
            </a:r>
            <a:r>
              <a:rPr sz="3200" spc="690" dirty="0">
                <a:latin typeface="Microsoft Sans Serif"/>
                <a:cs typeface="Microsoft Sans Serif"/>
              </a:rPr>
              <a:t>  </a:t>
            </a:r>
            <a:r>
              <a:rPr sz="3200" dirty="0">
                <a:latin typeface="Microsoft Sans Serif"/>
                <a:cs typeface="Microsoft Sans Serif"/>
              </a:rPr>
              <a:t>Oxides,</a:t>
            </a:r>
            <a:r>
              <a:rPr sz="3200" spc="6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W)</a:t>
            </a:r>
            <a:r>
              <a:rPr sz="3200" spc="7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within</a:t>
            </a:r>
            <a:r>
              <a:rPr sz="3200" spc="7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weldment,</a:t>
            </a:r>
            <a:r>
              <a:rPr sz="3200" spc="6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either </a:t>
            </a:r>
            <a:r>
              <a:rPr sz="3200" dirty="0">
                <a:latin typeface="Microsoft Sans Serif"/>
                <a:cs typeface="Microsoft Sans Serif"/>
              </a:rPr>
              <a:t>between</a:t>
            </a:r>
            <a:r>
              <a:rPr sz="3200" spc="7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passes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or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between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WM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8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BM</a:t>
            </a:r>
            <a:endParaRPr sz="3200">
              <a:latin typeface="Microsoft Sans Serif"/>
              <a:cs typeface="Microsoft Sans Serif"/>
            </a:endParaRPr>
          </a:p>
          <a:p>
            <a:pPr marL="585470" marR="2781300" indent="-344805" algn="just">
              <a:lnSpc>
                <a:spcPct val="108200"/>
              </a:lnSpc>
              <a:spcBef>
                <a:spcPts val="1350"/>
              </a:spcBef>
              <a:buChar char="•"/>
              <a:tabLst>
                <a:tab pos="585470" algn="l"/>
              </a:tabLst>
            </a:pPr>
            <a:r>
              <a:rPr sz="2800" dirty="0">
                <a:latin typeface="Microsoft Sans Serif"/>
                <a:cs typeface="Microsoft Sans Serif"/>
              </a:rPr>
              <a:t>Inclusions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can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continuous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20" dirty="0">
                <a:latin typeface="Microsoft Sans Serif"/>
                <a:cs typeface="Microsoft Sans Serif"/>
              </a:rPr>
              <a:t>  </a:t>
            </a:r>
            <a:r>
              <a:rPr sz="2800" spc="-10" dirty="0">
                <a:latin typeface="Microsoft Sans Serif"/>
                <a:cs typeface="Microsoft Sans Serif"/>
              </a:rPr>
              <a:t>intermittent</a:t>
            </a:r>
            <a:r>
              <a:rPr sz="3200" spc="-10" dirty="0"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  <a:p>
            <a:pPr marL="984250" lvl="1" indent="-285750">
              <a:lnSpc>
                <a:spcPct val="100000"/>
              </a:lnSpc>
              <a:spcBef>
                <a:spcPts val="515"/>
              </a:spcBef>
              <a:buChar char="–"/>
              <a:tabLst>
                <a:tab pos="984250" algn="l"/>
              </a:tabLst>
            </a:pPr>
            <a:r>
              <a:rPr sz="2400" dirty="0">
                <a:latin typeface="Microsoft Sans Serif"/>
                <a:cs typeface="Microsoft Sans Serif"/>
              </a:rPr>
              <a:t>Impairs</a:t>
            </a:r>
            <a:r>
              <a:rPr sz="2400" spc="-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ductility of</a:t>
            </a:r>
            <a:r>
              <a:rPr sz="2400" spc="-1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welds</a:t>
            </a:r>
            <a:endParaRPr sz="2400">
              <a:latin typeface="Microsoft Sans Serif"/>
              <a:cs typeface="Microsoft Sans Serif"/>
            </a:endParaRPr>
          </a:p>
          <a:p>
            <a:pPr marL="585470" indent="-344170">
              <a:lnSpc>
                <a:spcPct val="100000"/>
              </a:lnSpc>
              <a:spcBef>
                <a:spcPts val="585"/>
              </a:spcBef>
              <a:buChar char="•"/>
              <a:tabLst>
                <a:tab pos="585470" algn="l"/>
              </a:tabLst>
            </a:pPr>
            <a:r>
              <a:rPr sz="2800" dirty="0">
                <a:latin typeface="Microsoft Sans Serif"/>
                <a:cs typeface="Microsoft Sans Serif"/>
              </a:rPr>
              <a:t>Non-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metallic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inclusion:-</a:t>
            </a:r>
            <a:endParaRPr sz="2800">
              <a:latin typeface="Microsoft Sans Serif"/>
              <a:cs typeface="Microsoft Sans Serif"/>
            </a:endParaRPr>
          </a:p>
          <a:p>
            <a:pPr marL="984885" lvl="1" indent="-286385">
              <a:lnSpc>
                <a:spcPct val="100000"/>
              </a:lnSpc>
              <a:spcBef>
                <a:spcPts val="720"/>
              </a:spcBef>
              <a:buChar char="–"/>
              <a:tabLst>
                <a:tab pos="984885" algn="l"/>
              </a:tabLst>
            </a:pPr>
            <a:r>
              <a:rPr sz="2800" dirty="0">
                <a:latin typeface="Microsoft Sans Serif"/>
                <a:cs typeface="Microsoft Sans Serif"/>
              </a:rPr>
              <a:t>Most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dangerous</a:t>
            </a:r>
            <a:endParaRPr sz="2800">
              <a:latin typeface="Microsoft Sans Serif"/>
              <a:cs typeface="Microsoft Sans Serif"/>
            </a:endParaRPr>
          </a:p>
          <a:p>
            <a:pPr marL="984885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984885" algn="l"/>
              </a:tabLst>
            </a:pPr>
            <a:r>
              <a:rPr sz="2800" dirty="0">
                <a:latin typeface="Microsoft Sans Serif"/>
                <a:cs typeface="Microsoft Sans Serif"/>
              </a:rPr>
              <a:t>May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Sulphide,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Oxide,</a:t>
            </a:r>
            <a:endParaRPr sz="2800">
              <a:latin typeface="Microsoft Sans Serif"/>
              <a:cs typeface="Microsoft Sans Serif"/>
            </a:endParaRPr>
          </a:p>
          <a:p>
            <a:pPr marL="984885">
              <a:lnSpc>
                <a:spcPct val="100000"/>
              </a:lnSpc>
              <a:spcBef>
                <a:spcPts val="5"/>
              </a:spcBef>
              <a:tabLst>
                <a:tab pos="2716530" algn="l"/>
              </a:tabLst>
            </a:pPr>
            <a:r>
              <a:rPr sz="2800" dirty="0">
                <a:latin typeface="Microsoft Sans Serif"/>
                <a:cs typeface="Microsoft Sans Serif"/>
              </a:rPr>
              <a:t>Silicate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or</a:t>
            </a:r>
            <a:r>
              <a:rPr sz="2800" dirty="0">
                <a:latin typeface="Microsoft Sans Serif"/>
                <a:cs typeface="Microsoft Sans Serif"/>
              </a:rPr>
              <a:t>	Alumina</a:t>
            </a:r>
            <a:r>
              <a:rPr sz="2800" spc="-16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type</a:t>
            </a:r>
            <a:endParaRPr sz="2800">
              <a:latin typeface="Microsoft Sans Serif"/>
              <a:cs typeface="Microsoft Sans Serif"/>
            </a:endParaRPr>
          </a:p>
          <a:p>
            <a:pPr marL="985519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985519" algn="l"/>
              </a:tabLst>
            </a:pPr>
            <a:r>
              <a:rPr sz="2800" dirty="0">
                <a:latin typeface="Microsoft Sans Serif"/>
                <a:cs typeface="Microsoft Sans Serif"/>
              </a:rPr>
              <a:t>Acts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stress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raiser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780" y="83007"/>
            <a:ext cx="22326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Inclusion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767029"/>
            <a:ext cx="5938520" cy="5951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b="1" spc="-10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39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auses:</a:t>
            </a:r>
            <a:endParaRPr sz="3900">
              <a:latin typeface="Microsoft Sans Serif"/>
              <a:cs typeface="Microsoft Sans Serif"/>
            </a:endParaRPr>
          </a:p>
          <a:p>
            <a:pPr marL="412115" marR="5080" indent="-287020">
              <a:lnSpc>
                <a:spcPts val="3360"/>
              </a:lnSpc>
              <a:spcBef>
                <a:spcPts val="969"/>
              </a:spcBef>
              <a:tabLst>
                <a:tab pos="1741170" algn="l"/>
              </a:tabLst>
            </a:pPr>
            <a:r>
              <a:rPr sz="3500" spc="100" dirty="0">
                <a:latin typeface="Microsoft Sans Serif"/>
                <a:cs typeface="Microsoft Sans Serif"/>
              </a:rPr>
              <a:t>–Inadequate</a:t>
            </a:r>
            <a:r>
              <a:rPr sz="3500" spc="-140" dirty="0">
                <a:latin typeface="Microsoft Sans Serif"/>
                <a:cs typeface="Microsoft Sans Serif"/>
              </a:rPr>
              <a:t> </a:t>
            </a:r>
            <a:r>
              <a:rPr sz="3500" dirty="0">
                <a:latin typeface="Microsoft Sans Serif"/>
                <a:cs typeface="Microsoft Sans Serif"/>
              </a:rPr>
              <a:t>cleaning</a:t>
            </a:r>
            <a:r>
              <a:rPr sz="3500" spc="-45" dirty="0">
                <a:latin typeface="Microsoft Sans Serif"/>
                <a:cs typeface="Microsoft Sans Serif"/>
              </a:rPr>
              <a:t> </a:t>
            </a:r>
            <a:r>
              <a:rPr sz="3500" dirty="0">
                <a:latin typeface="Microsoft Sans Serif"/>
                <a:cs typeface="Microsoft Sans Serif"/>
              </a:rPr>
              <a:t>of</a:t>
            </a:r>
            <a:r>
              <a:rPr sz="3500" spc="-25" dirty="0">
                <a:latin typeface="Microsoft Sans Serif"/>
                <a:cs typeface="Microsoft Sans Serif"/>
              </a:rPr>
              <a:t> </a:t>
            </a:r>
            <a:r>
              <a:rPr sz="3500" spc="-20" dirty="0">
                <a:latin typeface="Microsoft Sans Serif"/>
                <a:cs typeface="Microsoft Sans Serif"/>
              </a:rPr>
              <a:t>weld metal</a:t>
            </a:r>
            <a:r>
              <a:rPr sz="3500" dirty="0">
                <a:latin typeface="Microsoft Sans Serif"/>
                <a:cs typeface="Microsoft Sans Serif"/>
              </a:rPr>
              <a:t>	</a:t>
            </a:r>
            <a:r>
              <a:rPr sz="3500" spc="-10" dirty="0">
                <a:latin typeface="Microsoft Sans Serif"/>
                <a:cs typeface="Microsoft Sans Serif"/>
              </a:rPr>
              <a:t>between</a:t>
            </a:r>
            <a:r>
              <a:rPr sz="3500" spc="-180" dirty="0">
                <a:latin typeface="Microsoft Sans Serif"/>
                <a:cs typeface="Microsoft Sans Serif"/>
              </a:rPr>
              <a:t> </a:t>
            </a:r>
            <a:r>
              <a:rPr sz="3500" spc="-10" dirty="0">
                <a:latin typeface="Microsoft Sans Serif"/>
                <a:cs typeface="Microsoft Sans Serif"/>
              </a:rPr>
              <a:t>passes</a:t>
            </a:r>
            <a:endParaRPr sz="35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35"/>
              </a:spcBef>
            </a:pPr>
            <a:r>
              <a:rPr sz="3500" spc="180" dirty="0">
                <a:latin typeface="Microsoft Sans Serif"/>
                <a:cs typeface="Microsoft Sans Serif"/>
              </a:rPr>
              <a:t>–Rapid</a:t>
            </a:r>
            <a:r>
              <a:rPr sz="3500" spc="25" dirty="0">
                <a:latin typeface="Microsoft Sans Serif"/>
                <a:cs typeface="Microsoft Sans Serif"/>
              </a:rPr>
              <a:t> </a:t>
            </a:r>
            <a:r>
              <a:rPr sz="3500" dirty="0">
                <a:latin typeface="Microsoft Sans Serif"/>
                <a:cs typeface="Microsoft Sans Serif"/>
              </a:rPr>
              <a:t>rate</a:t>
            </a:r>
            <a:r>
              <a:rPr sz="3500" spc="-110" dirty="0">
                <a:latin typeface="Microsoft Sans Serif"/>
                <a:cs typeface="Microsoft Sans Serif"/>
              </a:rPr>
              <a:t> </a:t>
            </a:r>
            <a:r>
              <a:rPr sz="3500" dirty="0">
                <a:latin typeface="Microsoft Sans Serif"/>
                <a:cs typeface="Microsoft Sans Serif"/>
              </a:rPr>
              <a:t>of </a:t>
            </a:r>
            <a:r>
              <a:rPr sz="3500" spc="-10" dirty="0">
                <a:latin typeface="Microsoft Sans Serif"/>
                <a:cs typeface="Microsoft Sans Serif"/>
              </a:rPr>
              <a:t>welding</a:t>
            </a:r>
            <a:endParaRPr sz="35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</a:pPr>
            <a:r>
              <a:rPr sz="3500" spc="580" dirty="0">
                <a:latin typeface="Microsoft Sans Serif"/>
                <a:cs typeface="Microsoft Sans Serif"/>
              </a:rPr>
              <a:t>–</a:t>
            </a:r>
            <a:r>
              <a:rPr sz="3500" spc="-235" dirty="0">
                <a:latin typeface="Microsoft Sans Serif"/>
                <a:cs typeface="Microsoft Sans Serif"/>
              </a:rPr>
              <a:t>T</a:t>
            </a:r>
            <a:r>
              <a:rPr sz="3500" spc="125" dirty="0">
                <a:latin typeface="Microsoft Sans Serif"/>
                <a:cs typeface="Microsoft Sans Serif"/>
              </a:rPr>
              <a:t>o</a:t>
            </a:r>
            <a:r>
              <a:rPr sz="3500" spc="229" dirty="0">
                <a:latin typeface="Microsoft Sans Serif"/>
                <a:cs typeface="Microsoft Sans Serif"/>
              </a:rPr>
              <a:t>o</a:t>
            </a:r>
            <a:r>
              <a:rPr sz="3500" spc="-229" dirty="0">
                <a:latin typeface="Microsoft Sans Serif"/>
                <a:cs typeface="Microsoft Sans Serif"/>
              </a:rPr>
              <a:t> </a:t>
            </a:r>
            <a:r>
              <a:rPr sz="3500" dirty="0">
                <a:latin typeface="Microsoft Sans Serif"/>
                <a:cs typeface="Microsoft Sans Serif"/>
              </a:rPr>
              <a:t>large</a:t>
            </a:r>
            <a:r>
              <a:rPr sz="3500" spc="-25" dirty="0">
                <a:latin typeface="Microsoft Sans Serif"/>
                <a:cs typeface="Microsoft Sans Serif"/>
              </a:rPr>
              <a:t> </a:t>
            </a:r>
            <a:r>
              <a:rPr sz="3500" spc="-10" dirty="0">
                <a:latin typeface="Microsoft Sans Serif"/>
                <a:cs typeface="Microsoft Sans Serif"/>
              </a:rPr>
              <a:t>electrode</a:t>
            </a:r>
            <a:endParaRPr sz="35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</a:pPr>
            <a:r>
              <a:rPr sz="3500" spc="110" dirty="0">
                <a:latin typeface="Microsoft Sans Serif"/>
                <a:cs typeface="Microsoft Sans Serif"/>
              </a:rPr>
              <a:t>–improper</a:t>
            </a:r>
            <a:r>
              <a:rPr sz="3500" dirty="0">
                <a:latin typeface="Microsoft Sans Serif"/>
                <a:cs typeface="Microsoft Sans Serif"/>
              </a:rPr>
              <a:t> </a:t>
            </a:r>
            <a:r>
              <a:rPr sz="3500" spc="-10" dirty="0">
                <a:latin typeface="Microsoft Sans Serif"/>
                <a:cs typeface="Microsoft Sans Serif"/>
              </a:rPr>
              <a:t>current</a:t>
            </a:r>
            <a:endParaRPr sz="3500">
              <a:latin typeface="Microsoft Sans Serif"/>
              <a:cs typeface="Microsoft Sans Serif"/>
            </a:endParaRPr>
          </a:p>
          <a:p>
            <a:pPr marL="125730">
              <a:lnSpc>
                <a:spcPts val="4200"/>
              </a:lnSpc>
              <a:spcBef>
                <a:spcPts val="5"/>
              </a:spcBef>
            </a:pPr>
            <a:r>
              <a:rPr sz="3500" spc="220" dirty="0">
                <a:latin typeface="Microsoft Sans Serif"/>
                <a:cs typeface="Microsoft Sans Serif"/>
              </a:rPr>
              <a:t>–Long</a:t>
            </a:r>
            <a:r>
              <a:rPr sz="3500" spc="35" dirty="0">
                <a:latin typeface="Microsoft Sans Serif"/>
                <a:cs typeface="Microsoft Sans Serif"/>
              </a:rPr>
              <a:t> </a:t>
            </a:r>
            <a:r>
              <a:rPr sz="3500" spc="-20" dirty="0">
                <a:latin typeface="Microsoft Sans Serif"/>
                <a:cs typeface="Microsoft Sans Serif"/>
              </a:rPr>
              <a:t>arcs</a:t>
            </a:r>
            <a:endParaRPr sz="3500">
              <a:latin typeface="Microsoft Sans Serif"/>
              <a:cs typeface="Microsoft Sans Serif"/>
            </a:endParaRPr>
          </a:p>
          <a:p>
            <a:pPr marL="125730">
              <a:lnSpc>
                <a:spcPts val="4315"/>
              </a:lnSpc>
            </a:pPr>
            <a:r>
              <a:rPr sz="3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Prevention:</a:t>
            </a:r>
            <a:endParaRPr sz="3600">
              <a:latin typeface="Microsoft Sans Serif"/>
              <a:cs typeface="Microsoft Sans Serif"/>
            </a:endParaRPr>
          </a:p>
          <a:p>
            <a:pPr marL="412115" marR="90805" indent="-287020">
              <a:lnSpc>
                <a:spcPts val="3840"/>
              </a:lnSpc>
              <a:spcBef>
                <a:spcPts val="125"/>
              </a:spcBef>
              <a:buChar char="–"/>
              <a:tabLst>
                <a:tab pos="412115" algn="l"/>
              </a:tabLst>
            </a:pPr>
            <a:r>
              <a:rPr sz="3200" dirty="0">
                <a:latin typeface="Microsoft Sans Serif"/>
                <a:cs typeface="Microsoft Sans Serif"/>
              </a:rPr>
              <a:t>Maintain</a:t>
            </a:r>
            <a:r>
              <a:rPr sz="3200" spc="-1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current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heat </a:t>
            </a:r>
            <a:r>
              <a:rPr sz="3200" spc="-10" dirty="0">
                <a:latin typeface="Microsoft Sans Serif"/>
                <a:cs typeface="Microsoft Sans Serif"/>
              </a:rPr>
              <a:t>input</a:t>
            </a:r>
            <a:endParaRPr sz="3200">
              <a:latin typeface="Microsoft Sans Serif"/>
              <a:cs typeface="Microsoft Sans Serif"/>
            </a:endParaRPr>
          </a:p>
          <a:p>
            <a:pPr marL="411480" indent="-285750">
              <a:lnSpc>
                <a:spcPts val="3715"/>
              </a:lnSpc>
              <a:buChar char="–"/>
              <a:tabLst>
                <a:tab pos="411480" algn="l"/>
              </a:tabLst>
            </a:pP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cleaning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weld</a:t>
            </a:r>
            <a:endParaRPr sz="3200">
              <a:latin typeface="Microsoft Sans Serif"/>
              <a:cs typeface="Microsoft Sans Serif"/>
            </a:endParaRPr>
          </a:p>
          <a:p>
            <a:pPr marL="430530">
              <a:lnSpc>
                <a:spcPct val="100000"/>
              </a:lnSpc>
              <a:spcBef>
                <a:spcPts val="155"/>
              </a:spcBef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927817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302641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Inclusion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3568" y="1420367"/>
            <a:ext cx="4249420" cy="1887220"/>
            <a:chOff x="353568" y="1420367"/>
            <a:chExt cx="4249420" cy="1887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47799"/>
              <a:ext cx="4181855" cy="1819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7284" y="1434083"/>
              <a:ext cx="4221480" cy="1859280"/>
            </a:xfrm>
            <a:custGeom>
              <a:avLst/>
              <a:gdLst/>
              <a:ahLst/>
              <a:cxnLst/>
              <a:rect l="l" t="t" r="r" b="b"/>
              <a:pathLst>
                <a:path w="4221480" h="1859279">
                  <a:moveTo>
                    <a:pt x="0" y="1859280"/>
                  </a:moveTo>
                  <a:lnTo>
                    <a:pt x="4221480" y="1859280"/>
                  </a:lnTo>
                  <a:lnTo>
                    <a:pt x="4221480" y="0"/>
                  </a:lnTo>
                  <a:lnTo>
                    <a:pt x="0" y="0"/>
                  </a:lnTo>
                  <a:lnTo>
                    <a:pt x="0" y="1859280"/>
                  </a:lnTo>
                  <a:close/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1015" y="1371600"/>
            <a:ext cx="3453384" cy="1981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4191000"/>
            <a:ext cx="616305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926" y="136906"/>
            <a:ext cx="46653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5" dirty="0">
                <a:solidFill>
                  <a:srgbClr val="C00000"/>
                </a:solidFill>
              </a:rPr>
              <a:t>Tungsten</a:t>
            </a:r>
            <a:r>
              <a:rPr spc="-24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908" y="902375"/>
            <a:ext cx="8527415" cy="25888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Found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case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TIG</a:t>
            </a:r>
            <a:r>
              <a:rPr sz="3200" spc="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welding</a:t>
            </a:r>
            <a:endParaRPr sz="3200" dirty="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71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Spalling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off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Tungsten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electrode</a:t>
            </a:r>
            <a:endParaRPr sz="2800" dirty="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Appears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white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10" dirty="0">
                <a:latin typeface="Microsoft Sans Serif"/>
                <a:cs typeface="Microsoft Sans Serif"/>
              </a:rPr>
              <a:t> Radiograph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whereas</a:t>
            </a:r>
            <a:r>
              <a:rPr sz="2800" spc="-10" dirty="0">
                <a:latin typeface="Microsoft Sans Serif"/>
                <a:cs typeface="Microsoft Sans Serif"/>
              </a:rPr>
              <a:t> Porosities/ </a:t>
            </a:r>
            <a:r>
              <a:rPr sz="2800" dirty="0">
                <a:latin typeface="Microsoft Sans Serif"/>
                <a:cs typeface="Microsoft Sans Serif"/>
              </a:rPr>
              <a:t>Blow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holes/Slag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etc.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appears</a:t>
            </a:r>
            <a:r>
              <a:rPr sz="2800" spc="-18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black</a:t>
            </a:r>
            <a:endParaRPr sz="2800" dirty="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2-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3%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Thoriated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electrode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prevents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spalling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" y="3733800"/>
            <a:ext cx="6858000" cy="2298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37617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96" y="273507"/>
            <a:ext cx="81070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Classification</a:t>
            </a:r>
            <a:r>
              <a:rPr spc="-200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spc="-10" dirty="0"/>
              <a:t>Welding</a:t>
            </a:r>
            <a:r>
              <a:rPr spc="-155" dirty="0"/>
              <a:t> </a:t>
            </a:r>
            <a:r>
              <a:rPr spc="-10" dirty="0"/>
              <a:t>Defects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1298"/>
            <a:ext cx="7959725" cy="40735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756285" marR="5080" indent="-344805" algn="just">
              <a:lnSpc>
                <a:spcPct val="80400"/>
              </a:lnSpc>
              <a:spcBef>
                <a:spcPts val="765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Imperfect</a:t>
            </a:r>
            <a:r>
              <a:rPr sz="2800" spc="6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shape</a:t>
            </a:r>
            <a:r>
              <a:rPr sz="2800" spc="67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-</a:t>
            </a:r>
            <a:r>
              <a:rPr sz="2800" dirty="0">
                <a:latin typeface="Microsoft Sans Serif"/>
                <a:cs typeface="Microsoft Sans Serif"/>
              </a:rPr>
              <a:t>under</a:t>
            </a:r>
            <a:r>
              <a:rPr sz="2800" spc="6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cut,</a:t>
            </a:r>
            <a:r>
              <a:rPr sz="2800" spc="6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under</a:t>
            </a:r>
            <a:r>
              <a:rPr sz="2800" spc="6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fill,</a:t>
            </a:r>
            <a:r>
              <a:rPr sz="2800" spc="66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over </a:t>
            </a:r>
            <a:r>
              <a:rPr sz="2800" dirty="0">
                <a:latin typeface="Microsoft Sans Serif"/>
                <a:cs typeface="Microsoft Sans Serif"/>
              </a:rPr>
              <a:t>lap,</a:t>
            </a:r>
            <a:r>
              <a:rPr sz="2800" spc="215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excessive</a:t>
            </a:r>
            <a:r>
              <a:rPr sz="2800" spc="6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penetration,</a:t>
            </a:r>
            <a:r>
              <a:rPr sz="2800" spc="-2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improper</a:t>
            </a:r>
            <a:r>
              <a:rPr sz="2800" spc="68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bead </a:t>
            </a:r>
            <a:r>
              <a:rPr sz="2800" dirty="0">
                <a:latin typeface="Microsoft Sans Serif"/>
                <a:cs typeface="Microsoft Sans Serif"/>
              </a:rPr>
              <a:t>shape,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  <a:p>
            <a:pPr marL="756285" marR="49530" indent="-344805" algn="just">
              <a:lnSpc>
                <a:spcPct val="80000"/>
              </a:lnSpc>
              <a:spcBef>
                <a:spcPts val="700"/>
              </a:spcBef>
              <a:buFont typeface="Wingdings"/>
              <a:buChar char=""/>
              <a:tabLst>
                <a:tab pos="756285" algn="l"/>
              </a:tabLst>
            </a:pP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Miscellaneous</a:t>
            </a:r>
            <a:r>
              <a:rPr sz="2800" spc="5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00000"/>
                </a:solidFill>
                <a:latin typeface="Microsoft Sans Serif"/>
                <a:cs typeface="Microsoft Sans Serif"/>
              </a:rPr>
              <a:t>defects</a:t>
            </a:r>
            <a:r>
              <a:rPr sz="2800" spc="49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3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includes</a:t>
            </a:r>
            <a:r>
              <a:rPr sz="2800" spc="4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arc</a:t>
            </a:r>
            <a:r>
              <a:rPr sz="2800" spc="459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strike, </a:t>
            </a:r>
            <a:r>
              <a:rPr sz="2800" dirty="0">
                <a:latin typeface="Microsoft Sans Serif"/>
                <a:cs typeface="Microsoft Sans Serif"/>
              </a:rPr>
              <a:t>excessive</a:t>
            </a:r>
            <a:r>
              <a:rPr sz="2800" spc="27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spatter,</a:t>
            </a:r>
            <a:r>
              <a:rPr sz="2800" spc="254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rough</a:t>
            </a:r>
            <a:r>
              <a:rPr sz="2800" spc="27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surface,</a:t>
            </a:r>
            <a:r>
              <a:rPr sz="2800" spc="265" dirty="0">
                <a:latin typeface="Microsoft Sans Serif"/>
                <a:cs typeface="Microsoft Sans Serif"/>
              </a:rPr>
              <a:t>  </a:t>
            </a:r>
            <a:r>
              <a:rPr sz="2800" spc="-10" dirty="0">
                <a:latin typeface="Microsoft Sans Serif"/>
                <a:cs typeface="Microsoft Sans Serif"/>
              </a:rPr>
              <a:t>uneven </a:t>
            </a:r>
            <a:r>
              <a:rPr sz="2800" dirty="0">
                <a:latin typeface="Microsoft Sans Serif"/>
                <a:cs typeface="Microsoft Sans Serif"/>
              </a:rPr>
              <a:t>ripples,</a:t>
            </a:r>
            <a:r>
              <a:rPr sz="2800" spc="-20" dirty="0">
                <a:latin typeface="Microsoft Sans Serif"/>
                <a:cs typeface="Microsoft Sans Serif"/>
              </a:rPr>
              <a:t>  </a:t>
            </a:r>
            <a:r>
              <a:rPr sz="2800" spc="-25" dirty="0">
                <a:latin typeface="Microsoft Sans Serif"/>
                <a:cs typeface="Microsoft Sans Serif"/>
              </a:rPr>
              <a:t>etc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All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these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defects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can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be</a:t>
            </a:r>
            <a:endParaRPr sz="3200">
              <a:latin typeface="Microsoft Sans Serif"/>
              <a:cs typeface="Microsoft Sans Serif"/>
            </a:endParaRPr>
          </a:p>
          <a:p>
            <a:pPr marL="755650" lvl="1" indent="-34417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755650" algn="l"/>
              </a:tabLst>
            </a:pPr>
            <a:r>
              <a:rPr sz="2800" dirty="0">
                <a:latin typeface="Microsoft Sans Serif"/>
                <a:cs typeface="Microsoft Sans Serif"/>
              </a:rPr>
              <a:t>Open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surface</a:t>
            </a:r>
            <a:endParaRPr sz="2800">
              <a:latin typeface="Microsoft Sans Serif"/>
              <a:cs typeface="Microsoft Sans Serif"/>
            </a:endParaRPr>
          </a:p>
          <a:p>
            <a:pPr marL="755650" lvl="1" indent="-344170">
              <a:lnSpc>
                <a:spcPct val="100000"/>
              </a:lnSpc>
              <a:buFont typeface="Wingdings"/>
              <a:buChar char=""/>
              <a:tabLst>
                <a:tab pos="755650" algn="l"/>
              </a:tabLst>
            </a:pPr>
            <a:r>
              <a:rPr sz="2800" dirty="0">
                <a:latin typeface="Microsoft Sans Serif"/>
                <a:cs typeface="Microsoft Sans Serif"/>
              </a:rPr>
              <a:t>Hidden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(Sub-</a:t>
            </a:r>
            <a:r>
              <a:rPr sz="2800" dirty="0">
                <a:latin typeface="Microsoft Sans Serif"/>
                <a:cs typeface="Microsoft Sans Serif"/>
              </a:rPr>
              <a:t>surface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Internal)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210" y="121107"/>
            <a:ext cx="2437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Arc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Strike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16848"/>
            <a:ext cx="7856855" cy="299529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90"/>
              </a:spcBef>
              <a:buChar char="•"/>
              <a:tabLst>
                <a:tab pos="356870" algn="l"/>
              </a:tabLst>
            </a:pPr>
            <a:r>
              <a:rPr sz="3600" dirty="0">
                <a:latin typeface="Microsoft Sans Serif"/>
                <a:cs typeface="Microsoft Sans Serif"/>
              </a:rPr>
              <a:t>Localised</a:t>
            </a:r>
            <a:r>
              <a:rPr sz="3600" spc="-16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HAZ</a:t>
            </a:r>
            <a:endParaRPr sz="3600" dirty="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ct val="100000"/>
              </a:lnSpc>
              <a:spcBef>
                <a:spcPts val="890"/>
              </a:spcBef>
              <a:buChar char="•"/>
              <a:tabLst>
                <a:tab pos="356870" algn="l"/>
                <a:tab pos="2332990" algn="l"/>
              </a:tabLst>
            </a:pPr>
            <a:r>
              <a:rPr sz="3600" dirty="0">
                <a:latin typeface="Microsoft Sans Serif"/>
                <a:cs typeface="Microsoft Sans Serif"/>
              </a:rPr>
              <a:t>striking</a:t>
            </a:r>
            <a:r>
              <a:rPr sz="3600" spc="-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-4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electrode</a:t>
            </a:r>
            <a:r>
              <a:rPr sz="3600" spc="-10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or</a:t>
            </a:r>
            <a:r>
              <a:rPr sz="3600" spc="-4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-3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electrode </a:t>
            </a:r>
            <a:r>
              <a:rPr sz="3600" dirty="0">
                <a:latin typeface="Microsoft Sans Serif"/>
                <a:cs typeface="Microsoft Sans Serif"/>
              </a:rPr>
              <a:t>holder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against</a:t>
            </a:r>
            <a:r>
              <a:rPr sz="3600" spc="-4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-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work,</a:t>
            </a:r>
            <a:r>
              <a:rPr sz="3600" spc="-4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usually adjacent</a:t>
            </a:r>
            <a:r>
              <a:rPr sz="3600" dirty="0">
                <a:latin typeface="Microsoft Sans Serif"/>
                <a:cs typeface="Microsoft Sans Serif"/>
              </a:rPr>
              <a:t>	to</a:t>
            </a:r>
            <a:r>
              <a:rPr sz="3600" spc="-7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-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weld,</a:t>
            </a:r>
            <a:r>
              <a:rPr sz="3600" spc="-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causing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an </a:t>
            </a:r>
            <a:r>
              <a:rPr sz="3600" dirty="0">
                <a:latin typeface="Microsoft Sans Serif"/>
                <a:cs typeface="Microsoft Sans Serif"/>
              </a:rPr>
              <a:t>unwanted</a:t>
            </a:r>
            <a:r>
              <a:rPr sz="3600" spc="-204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arc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3210" y="5655970"/>
            <a:ext cx="2020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</a:t>
            </a:r>
            <a:r>
              <a:rPr sz="18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OF</a:t>
            </a:r>
            <a:r>
              <a:rPr sz="1800" spc="-11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ARC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STRIKE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645408"/>
            <a:ext cx="5071872" cy="1981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6443074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spc="-50" dirty="0"/>
              <a:t>3</a:t>
            </a:r>
          </a:p>
          <a:p>
            <a:pPr marL="38100">
              <a:lnSpc>
                <a:spcPct val="100000"/>
              </a:lnSpc>
            </a:pPr>
            <a:r>
              <a:rPr spc="-50" dirty="0"/>
              <a:t>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96" y="449021"/>
            <a:ext cx="78568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Shrinkage</a:t>
            </a:r>
            <a:r>
              <a:rPr spc="-23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or</a:t>
            </a:r>
            <a:r>
              <a:rPr spc="-21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Contraction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Cavity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363" y="1537157"/>
            <a:ext cx="3554095" cy="30892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35"/>
              </a:spcBef>
              <a:tabLst>
                <a:tab pos="2426970" algn="l"/>
                <a:tab pos="3082925" algn="l"/>
              </a:tabLst>
            </a:pPr>
            <a:r>
              <a:rPr sz="3600" dirty="0">
                <a:latin typeface="Microsoft Sans Serif"/>
                <a:cs typeface="Microsoft Sans Serif"/>
              </a:rPr>
              <a:t>A</a:t>
            </a:r>
            <a:r>
              <a:rPr sz="3600" spc="265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cavity</a:t>
            </a:r>
            <a:r>
              <a:rPr sz="3600" spc="320" dirty="0">
                <a:latin typeface="Microsoft Sans Serif"/>
                <a:cs typeface="Microsoft Sans Serif"/>
              </a:rPr>
              <a:t>  </a:t>
            </a:r>
            <a:r>
              <a:rPr sz="3600" spc="-25" dirty="0">
                <a:latin typeface="Microsoft Sans Serif"/>
                <a:cs typeface="Microsoft Sans Serif"/>
              </a:rPr>
              <a:t>formed </a:t>
            </a:r>
            <a:r>
              <a:rPr sz="3600" dirty="0">
                <a:latin typeface="Microsoft Sans Serif"/>
                <a:cs typeface="Microsoft Sans Serif"/>
              </a:rPr>
              <a:t>by</a:t>
            </a:r>
            <a:r>
              <a:rPr sz="3600" spc="815" dirty="0">
                <a:latin typeface="Microsoft Sans Serif"/>
                <a:cs typeface="Microsoft Sans Serif"/>
              </a:rPr>
              <a:t>  </a:t>
            </a:r>
            <a:r>
              <a:rPr sz="3600" dirty="0">
                <a:latin typeface="Microsoft Sans Serif"/>
                <a:cs typeface="Microsoft Sans Serif"/>
              </a:rPr>
              <a:t>shrinkage</a:t>
            </a:r>
            <a:r>
              <a:rPr sz="3600" spc="81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of </a:t>
            </a:r>
            <a:r>
              <a:rPr sz="3600" spc="-20" dirty="0">
                <a:latin typeface="Microsoft Sans Serif"/>
                <a:cs typeface="Microsoft Sans Serif"/>
              </a:rPr>
              <a:t>weld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25" dirty="0">
                <a:latin typeface="Microsoft Sans Serif"/>
                <a:cs typeface="Microsoft Sans Serif"/>
              </a:rPr>
              <a:t>metal </a:t>
            </a:r>
            <a:r>
              <a:rPr sz="3600" spc="-10" dirty="0">
                <a:latin typeface="Microsoft Sans Serif"/>
                <a:cs typeface="Microsoft Sans Serif"/>
              </a:rPr>
              <a:t>during</a:t>
            </a:r>
            <a:r>
              <a:rPr sz="3600" dirty="0">
                <a:latin typeface="Microsoft Sans Serif"/>
                <a:cs typeface="Microsoft Sans Serif"/>
              </a:rPr>
              <a:t>		</a:t>
            </a:r>
            <a:r>
              <a:rPr sz="3600" spc="-25" dirty="0">
                <a:latin typeface="Microsoft Sans Serif"/>
                <a:cs typeface="Microsoft Sans Serif"/>
              </a:rPr>
              <a:t>its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ts val="3890"/>
              </a:lnSpc>
            </a:pPr>
            <a:r>
              <a:rPr sz="3600" spc="-10" dirty="0">
                <a:latin typeface="Microsoft Sans Serif"/>
                <a:cs typeface="Microsoft Sans Serif"/>
              </a:rPr>
              <a:t>solidification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400"/>
              </a:spcBef>
            </a:pPr>
            <a:r>
              <a:rPr sz="3200" spc="830" dirty="0">
                <a:latin typeface="Microsoft Sans Serif"/>
                <a:cs typeface="Microsoft Sans Serif"/>
              </a:rPr>
              <a:t>–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Seldom</a:t>
            </a:r>
            <a:r>
              <a:rPr sz="3200" spc="-4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occurs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1371600"/>
            <a:ext cx="4133088" cy="4453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22467" y="5966256"/>
            <a:ext cx="28346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0AE50"/>
                </a:solidFill>
                <a:latin typeface="Arial"/>
                <a:cs typeface="Arial"/>
              </a:rPr>
              <a:t>Shrinkage</a:t>
            </a:r>
            <a:r>
              <a:rPr sz="2800" b="1" spc="-12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AE50"/>
                </a:solidFill>
                <a:latin typeface="Arial"/>
                <a:cs typeface="Arial"/>
              </a:rPr>
              <a:t>cavity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6443074"/>
            <a:ext cx="6165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spc="-50" dirty="0"/>
              <a:t>3</a:t>
            </a:r>
          </a:p>
          <a:p>
            <a:pPr marL="38100">
              <a:lnSpc>
                <a:spcPct val="100000"/>
              </a:lnSpc>
            </a:pPr>
            <a:r>
              <a:rPr spc="-50" dirty="0"/>
              <a:t>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927817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176276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C00000"/>
                </a:solidFill>
                <a:latin typeface="Arial"/>
                <a:cs typeface="Arial"/>
              </a:rPr>
              <a:t>UNDERFILL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8344" y="1295400"/>
            <a:ext cx="7315200" cy="2103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3657600"/>
            <a:ext cx="7315200" cy="265480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1604926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1517015" marR="508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C00000"/>
                </a:solidFill>
                <a:latin typeface="Arial"/>
                <a:cs typeface="Arial"/>
              </a:rPr>
              <a:t>EXCESSIVE </a:t>
            </a:r>
            <a:r>
              <a:rPr i="1" spc="-40" dirty="0">
                <a:solidFill>
                  <a:srgbClr val="C00000"/>
                </a:solidFill>
                <a:latin typeface="Arial"/>
                <a:cs typeface="Arial"/>
              </a:rPr>
              <a:t>CONVEXITY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7315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01"/>
            <a:ext cx="5785485" cy="1604926"/>
          </a:xfrm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1507490" marR="5080">
              <a:lnSpc>
                <a:spcPct val="100000"/>
              </a:lnSpc>
              <a:spcBef>
                <a:spcPts val="95"/>
              </a:spcBef>
            </a:pPr>
            <a:r>
              <a:rPr i="1" spc="-10" dirty="0">
                <a:solidFill>
                  <a:srgbClr val="C00000"/>
                </a:solidFill>
                <a:latin typeface="Arial"/>
                <a:cs typeface="Arial"/>
              </a:rPr>
              <a:t>EXCESSIVE </a:t>
            </a:r>
            <a:r>
              <a:rPr i="1" spc="-60" dirty="0">
                <a:solidFill>
                  <a:srgbClr val="C00000"/>
                </a:solidFill>
                <a:latin typeface="Arial"/>
                <a:cs typeface="Arial"/>
              </a:rPr>
              <a:t>CONCAVITY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980432" cy="20543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114800"/>
            <a:ext cx="7315200" cy="210616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16153"/>
            <a:ext cx="810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0" dirty="0">
                <a:solidFill>
                  <a:srgbClr val="C00000"/>
                </a:solidFill>
                <a:latin typeface="Arial"/>
                <a:cs typeface="Arial"/>
              </a:rPr>
              <a:t>EXCESSIVE</a:t>
            </a:r>
            <a:r>
              <a:rPr sz="3600" i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C00000"/>
                </a:solidFill>
                <a:latin typeface="Arial"/>
                <a:cs typeface="Arial"/>
              </a:rPr>
              <a:t>WELD</a:t>
            </a:r>
            <a:r>
              <a:rPr sz="3600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i="1" spc="-20" dirty="0">
                <a:solidFill>
                  <a:srgbClr val="C00000"/>
                </a:solidFill>
                <a:latin typeface="Arial"/>
                <a:cs typeface="Arial"/>
              </a:rPr>
              <a:t>REINFORCEMENT</a:t>
            </a:r>
            <a:endParaRPr sz="3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0" y="1143000"/>
            <a:ext cx="7315200" cy="4815840"/>
            <a:chOff x="990600" y="1143000"/>
            <a:chExt cx="7315200" cy="4815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143000"/>
              <a:ext cx="6675120" cy="3017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3124200"/>
              <a:ext cx="7315200" cy="2834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058" y="349707"/>
            <a:ext cx="707974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Defects/Causes/Remed</a:t>
            </a:r>
            <a:r>
              <a:rPr lang="en-US" spc="-25" dirty="0"/>
              <a:t>ies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19758" y="1086087"/>
            <a:ext cx="70929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0"/>
              </a:lnSpc>
            </a:pPr>
            <a:r>
              <a:rPr sz="4400" spc="-45" dirty="0">
                <a:latin typeface="Microsoft Sans Serif"/>
                <a:cs typeface="Microsoft Sans Serif"/>
              </a:rPr>
              <a:t>ies</a:t>
            </a:r>
            <a:endParaRPr sz="44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0700" y="1206500"/>
          <a:ext cx="8153400" cy="5734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Defect/Definition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Remedies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LACK</a:t>
                      </a:r>
                      <a:r>
                        <a:rPr sz="1800" b="1" i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i="1" u="heavy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FUSION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250190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spc="29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discontinuity</a:t>
                      </a:r>
                      <a:r>
                        <a:rPr sz="1800" spc="28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800" spc="29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a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40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between</a:t>
                      </a:r>
                      <a:r>
                        <a:rPr sz="1800" spc="20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metal</a:t>
                      </a:r>
                      <a:r>
                        <a:rPr sz="1800" spc="47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800" spc="48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parent metal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Dirty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surface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Improper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cleaning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low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Excess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welding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speed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Unfavorable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heat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678180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987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Clean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edge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to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be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welded.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 marR="5715" indent="-17716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875" algn="l"/>
                          <a:tab pos="32194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	Proper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cleaning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each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bead.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Maintain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speed.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LACK</a:t>
                      </a:r>
                      <a:r>
                        <a:rPr sz="1800" b="1" i="1" u="heavy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PENETRATION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28702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metal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fails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fill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up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root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fails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fuse</a:t>
                      </a:r>
                      <a:r>
                        <a:rPr sz="1800" spc="43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completely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root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face</a:t>
                      </a:r>
                      <a:r>
                        <a:rPr sz="1800" spc="4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parent metal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1274445" indent="-172720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6606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Inadequate 	joint 	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preparation.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Wrong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size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Low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heat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input.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welding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speed.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joint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preparation.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Suitable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size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8605" marR="435609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87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heat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input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800" spc="4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welding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speed.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OVER</a:t>
                      </a:r>
                      <a:r>
                        <a:rPr sz="1800" b="1" i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1993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imperfection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toe</a:t>
                      </a:r>
                      <a:r>
                        <a:rPr sz="1800" spc="4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 the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caused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sz="1800" spc="4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overflow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metal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surface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parent</a:t>
                      </a:r>
                      <a:r>
                        <a:rPr sz="1800" spc="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metal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without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4795" marR="931544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606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Wrong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angle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 	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large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deposit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spc="48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single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run.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Faulty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6065">
                        <a:lnSpc>
                          <a:spcPts val="134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305435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987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Keep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correct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angle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 	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size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449021"/>
            <a:ext cx="66078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Defects/Caused/Remedies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136650"/>
          <a:ext cx="8229600" cy="571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Defect/Definition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Remedies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UNDER</a:t>
                      </a:r>
                      <a:r>
                        <a:rPr sz="1800" b="1" i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CUT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366395" indent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groove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parent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metal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along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48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Higher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dia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Wrong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angle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502920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987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800" spc="4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polarity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incase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DC.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Correct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size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angle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of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SLAG</a:t>
                      </a:r>
                      <a:r>
                        <a:rPr sz="1800" b="1" i="1" u="heavy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INCLUSION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545465" indent="5143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Non-metallic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substance</a:t>
                      </a:r>
                      <a:r>
                        <a:rPr sz="1800" spc="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that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enter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metal.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Bad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cleaning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Faulty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Wrong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Rapid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rate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welding.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Defective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design.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heat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input.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design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and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technique.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cleaning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POROSITIES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Entrapment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gases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4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metal.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Contamination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BM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excessive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moisture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in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flux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Welding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during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drizzle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Long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arc.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5430" indent="-172720">
                        <a:lnSpc>
                          <a:spcPct val="100000"/>
                        </a:lnSpc>
                        <a:buChar char="•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Excessive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Clean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joint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area.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8605" marR="640080" indent="-172720">
                        <a:lnSpc>
                          <a:spcPct val="100000"/>
                        </a:lnSpc>
                        <a:buChar char="•"/>
                        <a:tabLst>
                          <a:tab pos="26987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store</a:t>
                      </a: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electrodes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properly.</a:t>
                      </a:r>
                      <a:r>
                        <a:rPr sz="1800" spc="20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Follow 	manufacturer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re-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baking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procedure.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Change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058" y="-1701"/>
            <a:ext cx="7003542" cy="6875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Defects/Causes/Remed</a:t>
            </a:r>
            <a:r>
              <a:rPr lang="en-US" spc="-25" dirty="0"/>
              <a:t>ies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19758" y="734678"/>
            <a:ext cx="70929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0"/>
              </a:lnSpc>
            </a:pPr>
            <a:r>
              <a:rPr sz="4400" spc="-45" dirty="0">
                <a:latin typeface="Microsoft Sans Serif"/>
                <a:cs typeface="Microsoft Sans Serif"/>
              </a:rPr>
              <a:t>ies</a:t>
            </a:r>
            <a:endParaRPr sz="44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0700" y="901700"/>
          <a:ext cx="8153400" cy="588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Defect/Definition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Remedies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LONGITUDINAL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CRACKS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rigidity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joint.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CE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BM.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‘S’</a:t>
                      </a:r>
                      <a:r>
                        <a:rPr sz="1800" spc="-1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content</a:t>
                      </a:r>
                      <a:r>
                        <a:rPr sz="1800" spc="-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BM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Higher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hardenability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Hydrogen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pick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up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Thick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Job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residual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stresses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Job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preheating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PWHT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‘Mn’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Increase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heat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input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Minimise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joint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restraints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low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sz="1800" baseline="-16203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800" spc="232" baseline="-16203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Follow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WPS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and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welding</a:t>
                      </a:r>
                      <a:r>
                        <a:rPr sz="1800" spc="3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sequence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7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TRANSVERSE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CRACKS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Improper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Rapid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cooling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marR="706755" indent="-172720">
                        <a:lnSpc>
                          <a:spcPct val="100000"/>
                        </a:lnSpc>
                        <a:buChar char="•"/>
                        <a:tabLst>
                          <a:tab pos="26606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Welds</a:t>
                      </a: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small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for 	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800" spc="4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parts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be 	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joined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Reduce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cooling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rate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larger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weld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POOR</a:t>
                      </a:r>
                      <a:r>
                        <a:rPr sz="1800" b="1" i="1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Amperage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too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low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Improper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Technique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Faulty</a:t>
                      </a:r>
                      <a:r>
                        <a:rPr sz="18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electrode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Irregular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travel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speed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specified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current.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Provide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welding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TRAINING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EXCESSIVE</a:t>
                      </a:r>
                      <a:r>
                        <a:rPr sz="1800" b="1" i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SPATTER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4795" indent="-1727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Arc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Blow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Amperage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8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voltage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4795" indent="-172720">
                        <a:lnSpc>
                          <a:spcPct val="100000"/>
                        </a:lnSpc>
                        <a:buChar char="•"/>
                        <a:tabLst>
                          <a:tab pos="264795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Long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arc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269240" indent="-17272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Use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Transformer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current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8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voltage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269240" indent="-172720">
                        <a:lnSpc>
                          <a:spcPct val="100000"/>
                        </a:lnSpc>
                        <a:buChar char="•"/>
                        <a:tabLst>
                          <a:tab pos="269240" algn="l"/>
                        </a:tabLst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Proper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arc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length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8" y="2602992"/>
            <a:ext cx="6888479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88816" y="5962294"/>
            <a:ext cx="937894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Cold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lap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961" y="212801"/>
            <a:ext cx="17437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</a:rPr>
              <a:t>Cracks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330" y="904112"/>
            <a:ext cx="25222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905510" algn="l"/>
                <a:tab pos="1878330" algn="l"/>
              </a:tabLst>
            </a:pPr>
            <a:r>
              <a:rPr sz="3200" spc="-50" dirty="0">
                <a:latin typeface="Microsoft Sans Serif"/>
                <a:cs typeface="Microsoft Sans Serif"/>
              </a:rPr>
              <a:t>A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hair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line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1209" y="904112"/>
            <a:ext cx="45713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80590" algn="l"/>
                <a:tab pos="2796540" algn="l"/>
                <a:tab pos="3656329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separation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in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the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45" dirty="0">
                <a:latin typeface="Microsoft Sans Serif"/>
                <a:cs typeface="Microsoft Sans Serif"/>
              </a:rPr>
              <a:t>Weld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059" y="1297000"/>
            <a:ext cx="46482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651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metal/</a:t>
            </a:r>
            <a:r>
              <a:rPr sz="3200" dirty="0">
                <a:latin typeface="Microsoft Sans Serif"/>
                <a:cs typeface="Microsoft Sans Serif"/>
              </a:rPr>
              <a:t>	Parent</a:t>
            </a:r>
            <a:r>
              <a:rPr sz="3200" spc="-1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metal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/HAZ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330" y="1785061"/>
            <a:ext cx="33350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1844675" algn="l"/>
              </a:tabLst>
            </a:pPr>
            <a:r>
              <a:rPr sz="3200" spc="-20" dirty="0">
                <a:latin typeface="Microsoft Sans Serif"/>
                <a:cs typeface="Microsoft Sans Serif"/>
              </a:rPr>
              <a:t>Most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dreaded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9604" y="1785061"/>
            <a:ext cx="40144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9644" algn="l"/>
                <a:tab pos="1997075" algn="l"/>
                <a:tab pos="3173730" algn="l"/>
              </a:tabLst>
            </a:pPr>
            <a:r>
              <a:rPr sz="3200" spc="-25" dirty="0">
                <a:latin typeface="Microsoft Sans Serif"/>
                <a:cs typeface="Microsoft Sans Serif"/>
              </a:rPr>
              <a:t>of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all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the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weld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230" y="2272995"/>
            <a:ext cx="7261859" cy="355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>
              <a:lnSpc>
                <a:spcPts val="3815"/>
              </a:lnSpc>
              <a:spcBef>
                <a:spcPts val="95"/>
              </a:spcBef>
            </a:pPr>
            <a:r>
              <a:rPr sz="3200" spc="-10" dirty="0">
                <a:latin typeface="Microsoft Sans Serif"/>
                <a:cs typeface="Microsoft Sans Serif"/>
              </a:rPr>
              <a:t>discontinuities</a:t>
            </a:r>
            <a:endParaRPr sz="3200">
              <a:latin typeface="Microsoft Sans Serif"/>
              <a:cs typeface="Microsoft Sans Serif"/>
            </a:endParaRPr>
          </a:p>
          <a:p>
            <a:pPr marL="394970" marR="95885" indent="-344805" algn="just">
              <a:lnSpc>
                <a:spcPct val="81000"/>
              </a:lnSpc>
              <a:spcBef>
                <a:spcPts val="705"/>
              </a:spcBef>
              <a:buChar char="•"/>
              <a:tabLst>
                <a:tab pos="394970" algn="l"/>
              </a:tabLst>
            </a:pPr>
            <a:r>
              <a:rPr sz="3200" dirty="0">
                <a:latin typeface="Microsoft Sans Serif"/>
                <a:cs typeface="Microsoft Sans Serif"/>
              </a:rPr>
              <a:t>Occurs</a:t>
            </a:r>
            <a:r>
              <a:rPr sz="3200" spc="370" dirty="0">
                <a:latin typeface="Microsoft Sans Serif"/>
                <a:cs typeface="Microsoft Sans Serif"/>
              </a:rPr>
              <a:t>  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375" dirty="0">
                <a:latin typeface="Microsoft Sans Serif"/>
                <a:cs typeface="Microsoft Sans Serif"/>
              </a:rPr>
              <a:t>  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370" dirty="0">
                <a:latin typeface="Microsoft Sans Serif"/>
                <a:cs typeface="Microsoft Sans Serif"/>
              </a:rPr>
              <a:t>   </a:t>
            </a:r>
            <a:r>
              <a:rPr sz="3200" dirty="0">
                <a:latin typeface="Microsoft Sans Serif"/>
                <a:cs typeface="Microsoft Sans Serif"/>
              </a:rPr>
              <a:t>weldment</a:t>
            </a:r>
            <a:r>
              <a:rPr sz="3200" spc="375" dirty="0">
                <a:latin typeface="Microsoft Sans Serif"/>
                <a:cs typeface="Microsoft Sans Serif"/>
              </a:rPr>
              <a:t>   </a:t>
            </a:r>
            <a:r>
              <a:rPr sz="3200" spc="-20" dirty="0">
                <a:latin typeface="Microsoft Sans Serif"/>
                <a:cs typeface="Microsoft Sans Serif"/>
              </a:rPr>
              <a:t>when </a:t>
            </a:r>
            <a:r>
              <a:rPr sz="3200" dirty="0">
                <a:latin typeface="Microsoft Sans Serif"/>
                <a:cs typeface="Microsoft Sans Serif"/>
              </a:rPr>
              <a:t>localized</a:t>
            </a:r>
            <a:r>
              <a:rPr sz="3200" spc="7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stresses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exceed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UTS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of </a:t>
            </a:r>
            <a:r>
              <a:rPr sz="3200" dirty="0">
                <a:latin typeface="Microsoft Sans Serif"/>
                <a:cs typeface="Microsoft Sans Serif"/>
              </a:rPr>
              <a:t>base</a:t>
            </a:r>
            <a:r>
              <a:rPr sz="3200" spc="114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metal</a:t>
            </a:r>
            <a:endParaRPr sz="3200">
              <a:latin typeface="Microsoft Sans Serif"/>
              <a:cs typeface="Microsoft Sans Serif"/>
            </a:endParaRPr>
          </a:p>
          <a:p>
            <a:pPr marL="394970" indent="-344170" algn="just">
              <a:lnSpc>
                <a:spcPts val="3835"/>
              </a:lnSpc>
              <a:buChar char="•"/>
              <a:tabLst>
                <a:tab pos="394970" algn="l"/>
              </a:tabLst>
            </a:pP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reason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can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varied,</a:t>
            </a:r>
            <a:r>
              <a:rPr sz="3200" spc="1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mainly</a:t>
            </a:r>
            <a:endParaRPr sz="3200">
              <a:latin typeface="Microsoft Sans Serif"/>
              <a:cs typeface="Microsoft Sans Serif"/>
            </a:endParaRPr>
          </a:p>
          <a:p>
            <a:pPr marL="794385" lvl="1" indent="-286385">
              <a:lnSpc>
                <a:spcPts val="3354"/>
              </a:lnSpc>
              <a:buChar char="–"/>
              <a:tabLst>
                <a:tab pos="794385" algn="l"/>
              </a:tabLst>
            </a:pPr>
            <a:r>
              <a:rPr sz="2800" dirty="0">
                <a:latin typeface="Microsoft Sans Serif"/>
                <a:cs typeface="Microsoft Sans Serif"/>
              </a:rPr>
              <a:t>Martensite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formation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due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rapid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cooling</a:t>
            </a:r>
            <a:endParaRPr sz="2800">
              <a:latin typeface="Microsoft Sans Serif"/>
              <a:cs typeface="Microsoft Sans Serif"/>
            </a:endParaRPr>
          </a:p>
          <a:p>
            <a:pPr marL="795020" lvl="1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95020" algn="l"/>
              </a:tabLst>
            </a:pPr>
            <a:r>
              <a:rPr sz="2800" dirty="0">
                <a:latin typeface="Microsoft Sans Serif"/>
                <a:cs typeface="Microsoft Sans Serif"/>
              </a:rPr>
              <a:t>H</a:t>
            </a:r>
            <a:r>
              <a:rPr sz="2775" baseline="-16516" dirty="0">
                <a:latin typeface="Microsoft Sans Serif"/>
                <a:cs typeface="Microsoft Sans Serif"/>
              </a:rPr>
              <a:t>2</a:t>
            </a:r>
            <a:r>
              <a:rPr sz="2775" spc="7" baseline="-16516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induced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stress</a:t>
            </a:r>
            <a:r>
              <a:rPr sz="2800" spc="-27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etc.</a:t>
            </a:r>
            <a:endParaRPr sz="2800">
              <a:latin typeface="Microsoft Sans Serif"/>
              <a:cs typeface="Microsoft Sans Serif"/>
            </a:endParaRPr>
          </a:p>
          <a:p>
            <a:pPr marL="795020" lvl="1" indent="-287020">
              <a:lnSpc>
                <a:spcPct val="100000"/>
              </a:lnSpc>
              <a:buChar char="–"/>
              <a:tabLst>
                <a:tab pos="79502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Improper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welding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practices.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450592"/>
            <a:ext cx="7985759" cy="29016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93160" y="5954369"/>
            <a:ext cx="175513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Cluster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porosity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58336" y="5733999"/>
            <a:ext cx="16090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Slag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inclusions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14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61922" y="5650179"/>
            <a:ext cx="61645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Incomplete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penetration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(IP)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lack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10" dirty="0">
                <a:latin typeface="Times New Roman"/>
                <a:cs typeface="Times New Roman"/>
              </a:rPr>
              <a:t> penetration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(LOP)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14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11448" y="5878474"/>
            <a:ext cx="1946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Incomplete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fusion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04185" y="5802274"/>
            <a:ext cx="3422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Internal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concavity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suck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back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68295"/>
            <a:ext cx="8229600" cy="2996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9126" y="6107684"/>
            <a:ext cx="27165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Internal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root</a:t>
            </a:r>
            <a:r>
              <a:rPr sz="2000" b="1" spc="-1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undercut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602992"/>
            <a:ext cx="6937248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26104" y="5802274"/>
            <a:ext cx="30035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External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crown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undercut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68295"/>
            <a:ext cx="8229600" cy="2996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88816" y="5962294"/>
            <a:ext cx="205993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Offset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mismatch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2456688"/>
            <a:ext cx="7970520" cy="2791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40838" y="5878474"/>
            <a:ext cx="33661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Inadequate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weld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reinforcement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2535935"/>
            <a:ext cx="8135111" cy="2657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33826" y="5810199"/>
            <a:ext cx="2853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Excess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weld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reinforcement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726" y="321005"/>
            <a:ext cx="37382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C00000"/>
                </a:solidFill>
              </a:rPr>
              <a:t>Welding</a:t>
            </a:r>
            <a:r>
              <a:rPr spc="-24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cracks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3741"/>
            <a:ext cx="7637780" cy="585978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</a:tabLst>
            </a:pPr>
            <a:r>
              <a:rPr sz="3200" spc="-20" dirty="0">
                <a:latin typeface="Microsoft Sans Serif"/>
                <a:cs typeface="Microsoft Sans Serif"/>
              </a:rPr>
              <a:t>Weldability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related</a:t>
            </a:r>
            <a:r>
              <a:rPr sz="3200" spc="-1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crack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may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be</a:t>
            </a:r>
            <a:endParaRPr sz="3200">
              <a:latin typeface="Microsoft Sans Serif"/>
              <a:cs typeface="Microsoft Sans Serif"/>
            </a:endParaRPr>
          </a:p>
          <a:p>
            <a:pPr marL="756285" marR="1230630" lvl="1" indent="-287020">
              <a:lnSpc>
                <a:spcPct val="100000"/>
              </a:lnSpc>
              <a:spcBef>
                <a:spcPts val="715"/>
              </a:spcBef>
              <a:buChar char="–"/>
              <a:tabLst>
                <a:tab pos="756285" algn="l"/>
                <a:tab pos="2983230" algn="l"/>
              </a:tabLst>
            </a:pPr>
            <a:r>
              <a:rPr sz="2800" dirty="0">
                <a:latin typeface="Microsoft Sans Serif"/>
                <a:cs typeface="Microsoft Sans Serif"/>
              </a:rPr>
              <a:t>Hot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Cracks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during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welding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early solidification,</a:t>
            </a:r>
            <a:r>
              <a:rPr sz="2800" dirty="0">
                <a:latin typeface="Microsoft Sans Serif"/>
                <a:cs typeface="Microsoft Sans Serif"/>
              </a:rPr>
              <a:t>	normally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WM</a:t>
            </a:r>
            <a:endParaRPr sz="2800">
              <a:latin typeface="Microsoft Sans Serif"/>
              <a:cs typeface="Microsoft Sans Serif"/>
            </a:endParaRPr>
          </a:p>
          <a:p>
            <a:pPr marL="756285" marR="1692275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285" algn="l"/>
                <a:tab pos="1942464" algn="l"/>
              </a:tabLst>
            </a:pPr>
            <a:r>
              <a:rPr sz="2800" dirty="0">
                <a:latin typeface="Microsoft Sans Serif"/>
                <a:cs typeface="Microsoft Sans Serif"/>
              </a:rPr>
              <a:t>Cold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cracks/Solidification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crack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680" dirty="0">
                <a:latin typeface="Microsoft Sans Serif"/>
                <a:cs typeface="Microsoft Sans Serif"/>
              </a:rPr>
              <a:t>– </a:t>
            </a:r>
            <a:r>
              <a:rPr sz="2800" spc="-10" dirty="0">
                <a:latin typeface="Microsoft Sans Serif"/>
                <a:cs typeface="Microsoft Sans Serif"/>
              </a:rPr>
              <a:t>during</a:t>
            </a:r>
            <a:r>
              <a:rPr sz="2800" dirty="0">
                <a:latin typeface="Microsoft Sans Serif"/>
                <a:cs typeface="Microsoft Sans Serif"/>
              </a:rPr>
              <a:t>	contraction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body, </a:t>
            </a:r>
            <a:r>
              <a:rPr sz="2800" dirty="0">
                <a:latin typeface="Microsoft Sans Serif"/>
                <a:cs typeface="Microsoft Sans Serif"/>
              </a:rPr>
              <a:t>mostly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P/M</a:t>
            </a:r>
            <a:endParaRPr sz="28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285" algn="l"/>
                <a:tab pos="7346950" algn="l"/>
              </a:tabLst>
            </a:pPr>
            <a:r>
              <a:rPr sz="2800" dirty="0">
                <a:latin typeface="Microsoft Sans Serif"/>
                <a:cs typeface="Microsoft Sans Serif"/>
              </a:rPr>
              <a:t>Delayed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crack/HIC(Hydrogen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Induced </a:t>
            </a:r>
            <a:r>
              <a:rPr sz="2800" dirty="0">
                <a:latin typeface="Microsoft Sans Serif"/>
                <a:cs typeface="Microsoft Sans Serif"/>
              </a:rPr>
              <a:t>Cracking)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-2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Much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after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welding,</a:t>
            </a:r>
            <a:r>
              <a:rPr sz="2800" spc="-10" dirty="0">
                <a:latin typeface="Microsoft Sans Serif"/>
                <a:cs typeface="Microsoft Sans Serif"/>
              </a:rPr>
              <a:t> normally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in </a:t>
            </a:r>
            <a:r>
              <a:rPr sz="2800" dirty="0">
                <a:latin typeface="Microsoft Sans Serif"/>
                <a:cs typeface="Microsoft Sans Serif"/>
              </a:rPr>
              <a:t>service,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both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P/M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&amp;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W/M</a:t>
            </a:r>
            <a:endParaRPr sz="2800">
              <a:latin typeface="Microsoft Sans Serif"/>
              <a:cs typeface="Microsoft Sans Serif"/>
            </a:endParaRPr>
          </a:p>
          <a:p>
            <a:pPr marL="356870" marR="1337310" indent="-344805">
              <a:lnSpc>
                <a:spcPct val="100000"/>
              </a:lnSpc>
              <a:spcBef>
                <a:spcPts val="780"/>
              </a:spcBef>
              <a:buChar char="•"/>
              <a:tabLst>
                <a:tab pos="356870" algn="l"/>
                <a:tab pos="2098040" algn="l"/>
              </a:tabLst>
            </a:pPr>
            <a:r>
              <a:rPr sz="3200" dirty="0">
                <a:latin typeface="Microsoft Sans Serif"/>
                <a:cs typeface="Microsoft Sans Serif"/>
              </a:rPr>
              <a:t>Improper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selection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welding process,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40" dirty="0">
                <a:latin typeface="Microsoft Sans Serif"/>
                <a:cs typeface="Microsoft Sans Serif"/>
              </a:rPr>
              <a:t>parameters,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spc="-95" dirty="0">
                <a:latin typeface="Microsoft Sans Serif"/>
                <a:cs typeface="Microsoft Sans Serif"/>
              </a:rPr>
              <a:t>welder’s</a:t>
            </a:r>
            <a:r>
              <a:rPr sz="3200" spc="-175" dirty="0">
                <a:latin typeface="Microsoft Sans Serif"/>
                <a:cs typeface="Microsoft Sans Serif"/>
              </a:rPr>
              <a:t> </a:t>
            </a:r>
            <a:r>
              <a:rPr sz="3200" spc="-60" dirty="0">
                <a:latin typeface="Microsoft Sans Serif"/>
                <a:cs typeface="Microsoft Sans Serif"/>
              </a:rPr>
              <a:t>skill </a:t>
            </a:r>
            <a:r>
              <a:rPr sz="3200" spc="-10" dirty="0">
                <a:latin typeface="Microsoft Sans Serif"/>
                <a:cs typeface="Microsoft Sans Serif"/>
              </a:rPr>
              <a:t>affects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9729" y="6412179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583" y="2429255"/>
            <a:ext cx="7824216" cy="28712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86276" y="6184188"/>
            <a:ext cx="7950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Cracks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0760" y="5810199"/>
            <a:ext cx="21151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65" dirty="0">
                <a:latin typeface="Times New Roman"/>
                <a:cs typeface="Times New Roman"/>
              </a:rPr>
              <a:t>Tungsten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inclusions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2602992"/>
            <a:ext cx="6858000" cy="25267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6521" y="6038494"/>
            <a:ext cx="17919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Oxide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inclusions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36" y="2667000"/>
            <a:ext cx="5565648" cy="21214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7313" y="5650179"/>
            <a:ext cx="16262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Burn-Through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98" rIns="0" bIns="0" rtlCol="0">
            <a:spAutoFit/>
          </a:bodyPr>
          <a:lstStyle/>
          <a:p>
            <a:pPr marL="65659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Arial"/>
                <a:cs typeface="Arial"/>
              </a:rPr>
              <a:t>General</a:t>
            </a:r>
            <a:r>
              <a:rPr sz="4000" b="1" spc="-19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Welding </a:t>
            </a:r>
            <a:r>
              <a:rPr sz="4000" b="1" spc="-10" dirty="0">
                <a:latin typeface="Arial"/>
                <a:cs typeface="Arial"/>
              </a:rPr>
              <a:t>Discontinuities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68" y="2410967"/>
            <a:ext cx="7876032" cy="28620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01009" y="5581903"/>
            <a:ext cx="9144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Porosity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600200"/>
            <a:ext cx="7467600" cy="25070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lang="en-IN" sz="5400" b="1" spc="-75" dirty="0">
                <a:latin typeface="Arial"/>
                <a:cs typeface="Arial"/>
              </a:rPr>
              <a:t>     </a:t>
            </a:r>
            <a:r>
              <a:rPr sz="5400" b="1" spc="-75" dirty="0">
                <a:latin typeface="Arial"/>
                <a:cs typeface="Arial"/>
              </a:rPr>
              <a:t>EVALUATION</a:t>
            </a:r>
            <a:r>
              <a:rPr sz="5400" b="1" spc="-170" dirty="0">
                <a:latin typeface="Arial"/>
                <a:cs typeface="Arial"/>
              </a:rPr>
              <a:t> </a:t>
            </a:r>
            <a:br>
              <a:rPr lang="en-IN" sz="5400" b="1" spc="-170" dirty="0">
                <a:latin typeface="Arial"/>
                <a:cs typeface="Arial"/>
              </a:rPr>
            </a:br>
            <a:r>
              <a:rPr lang="en-IN" sz="5400" b="1" spc="-170" dirty="0">
                <a:latin typeface="Arial"/>
                <a:cs typeface="Arial"/>
              </a:rPr>
              <a:t>                 </a:t>
            </a:r>
            <a:r>
              <a:rPr sz="5400" b="1" dirty="0">
                <a:latin typeface="Arial"/>
                <a:cs typeface="Arial"/>
              </a:rPr>
              <a:t>OF</a:t>
            </a:r>
            <a:r>
              <a:rPr sz="5400" b="1" spc="10" dirty="0">
                <a:latin typeface="Arial"/>
                <a:cs typeface="Arial"/>
              </a:rPr>
              <a:t> </a:t>
            </a:r>
            <a:br>
              <a:rPr lang="en-IN" sz="5400" b="1" spc="10" dirty="0">
                <a:latin typeface="Arial"/>
                <a:cs typeface="Arial"/>
              </a:rPr>
            </a:br>
            <a:r>
              <a:rPr sz="5400" b="1" spc="-10" dirty="0">
                <a:latin typeface="Arial"/>
                <a:cs typeface="Arial"/>
              </a:rPr>
              <a:t>WELDING</a:t>
            </a:r>
            <a:r>
              <a:rPr lang="en-IN" sz="5400" b="1" spc="-10" dirty="0">
                <a:latin typeface="Arial"/>
                <a:cs typeface="Arial"/>
              </a:rPr>
              <a:t> </a:t>
            </a:r>
            <a:r>
              <a:rPr sz="5400" b="1" spc="-10" dirty="0">
                <a:latin typeface="Arial"/>
                <a:cs typeface="Arial"/>
              </a:rPr>
              <a:t>DEFECTS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796" y="59893"/>
            <a:ext cx="59099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Defects</a:t>
            </a:r>
            <a:r>
              <a:rPr spc="-12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Its</a:t>
            </a:r>
            <a:r>
              <a:rPr spc="15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035" y="757173"/>
            <a:ext cx="7872095" cy="608139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6870" marR="308610" indent="-344805">
              <a:lnSpc>
                <a:spcPts val="3910"/>
              </a:lnSpc>
              <a:spcBef>
                <a:spcPts val="570"/>
              </a:spcBef>
              <a:buChar char="•"/>
              <a:tabLst>
                <a:tab pos="356870" algn="l"/>
                <a:tab pos="1015365" algn="l"/>
              </a:tabLst>
            </a:pPr>
            <a:r>
              <a:rPr sz="3600" dirty="0">
                <a:latin typeface="Microsoft Sans Serif"/>
                <a:cs typeface="Microsoft Sans Serif"/>
              </a:rPr>
              <a:t>Performance</a:t>
            </a:r>
            <a:r>
              <a:rPr sz="3600" spc="-1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depends</a:t>
            </a:r>
            <a:r>
              <a:rPr sz="3600" spc="-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on</a:t>
            </a:r>
            <a:r>
              <a:rPr sz="3600" spc="-9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presence </a:t>
            </a:r>
            <a:r>
              <a:rPr sz="3600" spc="-25" dirty="0">
                <a:latin typeface="Microsoft Sans Serif"/>
                <a:cs typeface="Microsoft Sans Serif"/>
              </a:rPr>
              <a:t>or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dirty="0">
                <a:solidFill>
                  <a:srgbClr val="00AE50"/>
                </a:solidFill>
                <a:latin typeface="Microsoft Sans Serif"/>
                <a:cs typeface="Microsoft Sans Serif"/>
              </a:rPr>
              <a:t>absence</a:t>
            </a:r>
            <a:r>
              <a:rPr sz="3600" spc="-5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of</a:t>
            </a:r>
            <a:r>
              <a:rPr sz="3600" spc="-5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defects</a:t>
            </a:r>
            <a:r>
              <a:rPr sz="3600" spc="-1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in</a:t>
            </a:r>
            <a:r>
              <a:rPr sz="3600" spc="-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weld</a:t>
            </a:r>
            <a:r>
              <a:rPr sz="3600" spc="-6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joints</a:t>
            </a:r>
            <a:endParaRPr sz="36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229"/>
              </a:spcBef>
              <a:buChar char="•"/>
              <a:tabLst>
                <a:tab pos="356870" algn="l"/>
              </a:tabLst>
            </a:pPr>
            <a:r>
              <a:rPr sz="3600" dirty="0">
                <a:latin typeface="Microsoft Sans Serif"/>
                <a:cs typeface="Microsoft Sans Serif"/>
              </a:rPr>
              <a:t>Defects</a:t>
            </a:r>
            <a:r>
              <a:rPr sz="3600" spc="-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impair</a:t>
            </a:r>
            <a:r>
              <a:rPr sz="3600" spc="-5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the</a:t>
            </a:r>
            <a:r>
              <a:rPr sz="3600" spc="-6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mechanical</a:t>
            </a:r>
            <a:endParaRPr sz="3600">
              <a:latin typeface="Microsoft Sans Serif"/>
              <a:cs typeface="Microsoft Sans Serif"/>
            </a:endParaRPr>
          </a:p>
          <a:p>
            <a:pPr marL="356870" marR="1175385">
              <a:lnSpc>
                <a:spcPts val="4800"/>
              </a:lnSpc>
              <a:spcBef>
                <a:spcPts val="245"/>
              </a:spcBef>
              <a:tabLst>
                <a:tab pos="2631440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properties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dirty="0">
                <a:solidFill>
                  <a:srgbClr val="FF0000"/>
                </a:solidFill>
                <a:latin typeface="Microsoft Sans Serif"/>
                <a:cs typeface="Microsoft Sans Serif"/>
              </a:rPr>
              <a:t>Definition</a:t>
            </a:r>
            <a:r>
              <a:rPr sz="3600" spc="-1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FF0000"/>
                </a:solidFill>
                <a:latin typeface="Microsoft Sans Serif"/>
                <a:cs typeface="Microsoft Sans Serif"/>
              </a:rPr>
              <a:t>of</a:t>
            </a:r>
            <a:r>
              <a:rPr sz="36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welding </a:t>
            </a:r>
            <a:r>
              <a:rPr sz="3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defects:-</a:t>
            </a:r>
            <a:endParaRPr sz="3600">
              <a:latin typeface="Microsoft Sans Serif"/>
              <a:cs typeface="Microsoft Sans Serif"/>
            </a:endParaRPr>
          </a:p>
          <a:p>
            <a:pPr marL="356870" marR="5080">
              <a:lnSpc>
                <a:spcPts val="3890"/>
              </a:lnSpc>
              <a:spcBef>
                <a:spcPts val="805"/>
              </a:spcBef>
              <a:tabLst>
                <a:tab pos="2094864" algn="l"/>
                <a:tab pos="3268345" algn="l"/>
              </a:tabLst>
            </a:pPr>
            <a:r>
              <a:rPr sz="3600" dirty="0">
                <a:solidFill>
                  <a:srgbClr val="006EC0"/>
                </a:solidFill>
                <a:latin typeface="Microsoft Sans Serif"/>
                <a:cs typeface="Microsoft Sans Serif"/>
              </a:rPr>
              <a:t>“</a:t>
            </a:r>
            <a:r>
              <a:rPr sz="3600" dirty="0">
                <a:latin typeface="Microsoft Sans Serif"/>
                <a:cs typeface="Microsoft Sans Serif"/>
              </a:rPr>
              <a:t>Defects</a:t>
            </a:r>
            <a:r>
              <a:rPr sz="3600" spc="6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introduced</a:t>
            </a:r>
            <a:r>
              <a:rPr sz="3600" spc="-7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during</a:t>
            </a:r>
            <a:r>
              <a:rPr sz="3600" spc="-2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welding beyond</a:t>
            </a:r>
            <a:r>
              <a:rPr sz="3600" dirty="0">
                <a:latin typeface="Microsoft Sans Serif"/>
                <a:cs typeface="Microsoft Sans Serif"/>
              </a:rPr>
              <a:t>	the</a:t>
            </a:r>
            <a:r>
              <a:rPr sz="3600" spc="-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acceptance</a:t>
            </a:r>
            <a:r>
              <a:rPr sz="3600" spc="-9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limit</a:t>
            </a:r>
            <a:r>
              <a:rPr sz="3600" spc="-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that</a:t>
            </a:r>
            <a:r>
              <a:rPr sz="3600" spc="-5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can </a:t>
            </a:r>
            <a:r>
              <a:rPr sz="3600" dirty="0">
                <a:latin typeface="Microsoft Sans Serif"/>
                <a:cs typeface="Microsoft Sans Serif"/>
              </a:rPr>
              <a:t>cause</a:t>
            </a:r>
            <a:r>
              <a:rPr sz="3600" spc="-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</a:t>
            </a:r>
            <a:r>
              <a:rPr sz="3600" spc="25" dirty="0">
                <a:latin typeface="Microsoft Sans Serif"/>
                <a:cs typeface="Microsoft Sans Serif"/>
              </a:rPr>
              <a:t> </a:t>
            </a:r>
            <a:r>
              <a:rPr sz="3600" spc="-20" dirty="0">
                <a:latin typeface="Microsoft Sans Serif"/>
                <a:cs typeface="Microsoft Sans Serif"/>
              </a:rPr>
              <a:t>weld</a:t>
            </a:r>
            <a:r>
              <a:rPr sz="3600" dirty="0">
                <a:latin typeface="Microsoft Sans Serif"/>
                <a:cs typeface="Microsoft Sans Serif"/>
              </a:rPr>
              <a:t>	to</a:t>
            </a:r>
            <a:r>
              <a:rPr sz="3600" spc="-11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fail”.</a:t>
            </a:r>
            <a:endParaRPr sz="3600">
              <a:latin typeface="Microsoft Sans Serif"/>
              <a:cs typeface="Microsoft Sans Serif"/>
            </a:endParaRPr>
          </a:p>
          <a:p>
            <a:pPr marL="356870" marR="389890" indent="-344805">
              <a:lnSpc>
                <a:spcPts val="3890"/>
              </a:lnSpc>
              <a:spcBef>
                <a:spcPts val="910"/>
              </a:spcBef>
              <a:buChar char="•"/>
              <a:tabLst>
                <a:tab pos="356870" algn="l"/>
                <a:tab pos="1469390" algn="l"/>
              </a:tabLst>
            </a:pPr>
            <a:r>
              <a:rPr sz="3600" dirty="0">
                <a:latin typeface="Microsoft Sans Serif"/>
                <a:cs typeface="Microsoft Sans Serif"/>
              </a:rPr>
              <a:t>All</a:t>
            </a:r>
            <a:r>
              <a:rPr sz="3600" spc="-5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discontinuities</a:t>
            </a:r>
            <a:r>
              <a:rPr sz="3600" spc="-1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are</a:t>
            </a:r>
            <a:r>
              <a:rPr sz="3600" spc="-7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not</a:t>
            </a:r>
            <a:r>
              <a:rPr sz="3600" spc="-55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defects. Discontinuities</a:t>
            </a:r>
            <a:r>
              <a:rPr sz="3600" spc="-12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are</a:t>
            </a:r>
            <a:r>
              <a:rPr sz="3600" spc="-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rejectable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only</a:t>
            </a:r>
            <a:r>
              <a:rPr sz="3600" spc="-8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if </a:t>
            </a:r>
            <a:r>
              <a:rPr sz="3600" spc="-20" dirty="0">
                <a:latin typeface="Microsoft Sans Serif"/>
                <a:cs typeface="Microsoft Sans Serif"/>
              </a:rPr>
              <a:t>they</a:t>
            </a:r>
            <a:r>
              <a:rPr sz="3600" dirty="0">
                <a:latin typeface="Microsoft Sans Serif"/>
                <a:cs typeface="Microsoft Sans Serif"/>
              </a:rPr>
              <a:t>	exceed</a:t>
            </a:r>
            <a:r>
              <a:rPr sz="3600" spc="-5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spec</a:t>
            </a:r>
            <a:r>
              <a:rPr sz="3600" spc="-10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requirements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596" y="449021"/>
            <a:ext cx="59067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Defects</a:t>
            </a:r>
            <a:r>
              <a:rPr spc="-125" dirty="0"/>
              <a:t> </a:t>
            </a:r>
            <a:r>
              <a:rPr dirty="0"/>
              <a:t>&amp;</a:t>
            </a:r>
            <a:r>
              <a:rPr spc="-45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4568"/>
            <a:ext cx="7801609" cy="42748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231140">
              <a:lnSpc>
                <a:spcPts val="3190"/>
              </a:lnSpc>
              <a:spcBef>
                <a:spcPts val="860"/>
              </a:spcBef>
            </a:pPr>
            <a:r>
              <a:rPr sz="3300" dirty="0">
                <a:solidFill>
                  <a:srgbClr val="FF0000"/>
                </a:solidFill>
                <a:latin typeface="Microsoft Sans Serif"/>
                <a:cs typeface="Microsoft Sans Serif"/>
              </a:rPr>
              <a:t>Radiographic</a:t>
            </a:r>
            <a:r>
              <a:rPr sz="3300" spc="-10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300" dirty="0">
                <a:solidFill>
                  <a:srgbClr val="FF0000"/>
                </a:solidFill>
                <a:latin typeface="Microsoft Sans Serif"/>
                <a:cs typeface="Microsoft Sans Serif"/>
              </a:rPr>
              <a:t>Standards</a:t>
            </a:r>
            <a:r>
              <a:rPr sz="3300" spc="-1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for</a:t>
            </a:r>
            <a:r>
              <a:rPr sz="3300" spc="-110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evaluation</a:t>
            </a:r>
            <a:r>
              <a:rPr sz="3300" spc="-170" dirty="0">
                <a:latin typeface="Microsoft Sans Serif"/>
                <a:cs typeface="Microsoft Sans Serif"/>
              </a:rPr>
              <a:t> </a:t>
            </a:r>
            <a:r>
              <a:rPr sz="3300" spc="-25" dirty="0">
                <a:latin typeface="Microsoft Sans Serif"/>
                <a:cs typeface="Microsoft Sans Serif"/>
              </a:rPr>
              <a:t>of </a:t>
            </a:r>
            <a:r>
              <a:rPr sz="3300" spc="-10" dirty="0">
                <a:latin typeface="Microsoft Sans Serif"/>
                <a:cs typeface="Microsoft Sans Serif"/>
              </a:rPr>
              <a:t>defects:-</a:t>
            </a:r>
            <a:endParaRPr sz="3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25"/>
              </a:spcBef>
              <a:buChar char="•"/>
              <a:tabLst>
                <a:tab pos="356870" algn="l"/>
              </a:tabLst>
            </a:pPr>
            <a:r>
              <a:rPr sz="3300" dirty="0">
                <a:solidFill>
                  <a:srgbClr val="00AE50"/>
                </a:solidFill>
                <a:latin typeface="Microsoft Sans Serif"/>
                <a:cs typeface="Microsoft Sans Serif"/>
              </a:rPr>
              <a:t>IIW</a:t>
            </a:r>
            <a:r>
              <a:rPr sz="3300" spc="-2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standards</a:t>
            </a:r>
            <a:endParaRPr sz="3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</a:tabLst>
            </a:pPr>
            <a:r>
              <a:rPr sz="3300" dirty="0">
                <a:solidFill>
                  <a:srgbClr val="00AE50"/>
                </a:solidFill>
                <a:latin typeface="Microsoft Sans Serif"/>
                <a:cs typeface="Microsoft Sans Serif"/>
              </a:rPr>
              <a:t>ASTM</a:t>
            </a:r>
            <a:r>
              <a:rPr sz="3300" spc="-5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standards</a:t>
            </a:r>
            <a:endParaRPr sz="3300">
              <a:latin typeface="Microsoft Sans Serif"/>
              <a:cs typeface="Microsoft Sans Serif"/>
            </a:endParaRPr>
          </a:p>
          <a:p>
            <a:pPr marL="356870" marR="111760" indent="-344805">
              <a:lnSpc>
                <a:spcPts val="319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300" dirty="0">
                <a:latin typeface="Microsoft Sans Serif"/>
                <a:cs typeface="Microsoft Sans Serif"/>
              </a:rPr>
              <a:t>Acceptance</a:t>
            </a:r>
            <a:r>
              <a:rPr sz="3300" spc="-12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standards</a:t>
            </a:r>
            <a:r>
              <a:rPr sz="3300" spc="-9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vary</a:t>
            </a:r>
            <a:r>
              <a:rPr sz="3300" spc="-9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with</a:t>
            </a:r>
            <a:r>
              <a:rPr sz="3300" spc="-140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service requirements</a:t>
            </a:r>
            <a:endParaRPr sz="33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870" algn="l"/>
              </a:tabLst>
            </a:pPr>
            <a:r>
              <a:rPr sz="3300" dirty="0">
                <a:latin typeface="Microsoft Sans Serif"/>
                <a:cs typeface="Microsoft Sans Serif"/>
              </a:rPr>
              <a:t>None</a:t>
            </a:r>
            <a:r>
              <a:rPr sz="3300" spc="-2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of</a:t>
            </a:r>
            <a:r>
              <a:rPr sz="3300" spc="-1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the</a:t>
            </a:r>
            <a:r>
              <a:rPr sz="3300" spc="-1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standards</a:t>
            </a:r>
            <a:r>
              <a:rPr sz="3300" spc="-25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allow</a:t>
            </a:r>
            <a:r>
              <a:rPr sz="3300" spc="-210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cracks!</a:t>
            </a:r>
            <a:endParaRPr sz="330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ts val="319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300" dirty="0">
                <a:latin typeface="Microsoft Sans Serif"/>
                <a:cs typeface="Microsoft Sans Serif"/>
              </a:rPr>
              <a:t>The</a:t>
            </a:r>
            <a:r>
              <a:rPr sz="3300" spc="-2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Radiograph</a:t>
            </a:r>
            <a:r>
              <a:rPr sz="3300" spc="-70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of</a:t>
            </a:r>
            <a:r>
              <a:rPr sz="3300" spc="-1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the</a:t>
            </a:r>
            <a:r>
              <a:rPr sz="3300" spc="1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joint</a:t>
            </a:r>
            <a:r>
              <a:rPr sz="3300" spc="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is</a:t>
            </a:r>
            <a:r>
              <a:rPr sz="3300" spc="-190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compared </a:t>
            </a:r>
            <a:r>
              <a:rPr sz="3300" dirty="0">
                <a:latin typeface="Microsoft Sans Serif"/>
                <a:cs typeface="Microsoft Sans Serif"/>
              </a:rPr>
              <a:t>against</a:t>
            </a:r>
            <a:r>
              <a:rPr sz="3300" spc="-105" dirty="0">
                <a:latin typeface="Microsoft Sans Serif"/>
                <a:cs typeface="Microsoft Sans Serif"/>
              </a:rPr>
              <a:t> </a:t>
            </a:r>
            <a:r>
              <a:rPr sz="3300" dirty="0">
                <a:latin typeface="Microsoft Sans Serif"/>
                <a:cs typeface="Microsoft Sans Serif"/>
              </a:rPr>
              <a:t>the</a:t>
            </a:r>
            <a:r>
              <a:rPr sz="3300" spc="-55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standard</a:t>
            </a:r>
            <a:r>
              <a:rPr sz="3300" spc="-150" dirty="0">
                <a:latin typeface="Microsoft Sans Serif"/>
                <a:cs typeface="Microsoft Sans Serif"/>
              </a:rPr>
              <a:t> </a:t>
            </a:r>
            <a:r>
              <a:rPr sz="3300" spc="-10" dirty="0">
                <a:latin typeface="Microsoft Sans Serif"/>
                <a:cs typeface="Microsoft Sans Serif"/>
              </a:rPr>
              <a:t>Radiographs</a:t>
            </a:r>
            <a:endParaRPr sz="3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726" y="267665"/>
            <a:ext cx="32372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IIW</a:t>
            </a:r>
            <a:r>
              <a:rPr sz="4000" spc="-30" dirty="0"/>
              <a:t> </a:t>
            </a:r>
            <a:r>
              <a:rPr sz="4000" spc="-10" dirty="0"/>
              <a:t>Standards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80363" y="1210513"/>
            <a:ext cx="4732020" cy="443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88565" algn="l"/>
              </a:tabLst>
            </a:pPr>
            <a:r>
              <a:rPr sz="3600" dirty="0">
                <a:latin typeface="Microsoft Sans Serif"/>
                <a:cs typeface="Microsoft Sans Serif"/>
              </a:rPr>
              <a:t>Five</a:t>
            </a:r>
            <a:r>
              <a:rPr sz="3600" spc="-80" dirty="0"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AE50"/>
                </a:solidFill>
                <a:latin typeface="Microsoft Sans Serif"/>
                <a:cs typeface="Microsoft Sans Serif"/>
              </a:rPr>
              <a:t>IIW</a:t>
            </a:r>
            <a:r>
              <a:rPr sz="3600" spc="-8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standards</a:t>
            </a:r>
            <a:r>
              <a:rPr sz="3600" spc="-8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with </a:t>
            </a:r>
            <a:r>
              <a:rPr sz="3600" spc="-10" dirty="0">
                <a:latin typeface="Microsoft Sans Serif"/>
                <a:cs typeface="Microsoft Sans Serif"/>
              </a:rPr>
              <a:t>decreasing</a:t>
            </a:r>
            <a:r>
              <a:rPr sz="3600" dirty="0">
                <a:latin typeface="Microsoft Sans Serif"/>
                <a:cs typeface="Microsoft Sans Serif"/>
              </a:rPr>
              <a:t>	</a:t>
            </a:r>
            <a:r>
              <a:rPr sz="3600" spc="-10" dirty="0">
                <a:latin typeface="Microsoft Sans Serif"/>
                <a:cs typeface="Microsoft Sans Serif"/>
              </a:rPr>
              <a:t>severity: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895"/>
              </a:spcBef>
            </a:pPr>
            <a:r>
              <a:rPr sz="3600" spc="170" dirty="0">
                <a:latin typeface="Microsoft Sans Serif"/>
                <a:cs typeface="Microsoft Sans Serif"/>
              </a:rPr>
              <a:t>–Black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915"/>
              </a:spcBef>
            </a:pPr>
            <a:r>
              <a:rPr sz="3600" spc="200" dirty="0">
                <a:latin typeface="Microsoft Sans Serif"/>
                <a:cs typeface="Microsoft Sans Serif"/>
              </a:rPr>
              <a:t>–Blue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890"/>
              </a:spcBef>
            </a:pPr>
            <a:r>
              <a:rPr sz="3600" spc="155" dirty="0">
                <a:latin typeface="Microsoft Sans Serif"/>
                <a:cs typeface="Microsoft Sans Serif"/>
              </a:rPr>
              <a:t>–Green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915"/>
              </a:spcBef>
            </a:pPr>
            <a:r>
              <a:rPr sz="3600" spc="140" dirty="0">
                <a:latin typeface="Microsoft Sans Serif"/>
                <a:cs typeface="Microsoft Sans Serif"/>
              </a:rPr>
              <a:t>–Brown</a:t>
            </a:r>
            <a:endParaRPr sz="3600">
              <a:latin typeface="Microsoft Sans Serif"/>
              <a:cs typeface="Microsoft Sans Serif"/>
            </a:endParaRPr>
          </a:p>
          <a:p>
            <a:pPr marL="125730">
              <a:lnSpc>
                <a:spcPct val="100000"/>
              </a:lnSpc>
              <a:spcBef>
                <a:spcPts val="890"/>
              </a:spcBef>
            </a:pPr>
            <a:r>
              <a:rPr sz="3600" spc="240" dirty="0">
                <a:latin typeface="Microsoft Sans Serif"/>
                <a:cs typeface="Microsoft Sans Serif"/>
              </a:rPr>
              <a:t>–Red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428638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5720" y="6428638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6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5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126" y="36398"/>
            <a:ext cx="35318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IIW</a:t>
            </a:r>
            <a:r>
              <a:rPr spc="-110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20764"/>
            <a:ext cx="7585075" cy="55587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60375" indent="-447675">
              <a:lnSpc>
                <a:spcPct val="100000"/>
              </a:lnSpc>
              <a:spcBef>
                <a:spcPts val="750"/>
              </a:spcBef>
              <a:buChar char="•"/>
              <a:tabLst>
                <a:tab pos="460375" algn="l"/>
              </a:tabLst>
            </a:pPr>
            <a:r>
              <a:rPr sz="3600" spc="-10" dirty="0">
                <a:latin typeface="Microsoft Sans Serif"/>
                <a:cs typeface="Microsoft Sans Serif"/>
              </a:rPr>
              <a:t>Black</a:t>
            </a:r>
            <a:endParaRPr sz="3600">
              <a:latin typeface="Microsoft Sans Serif"/>
              <a:cs typeface="Microsoft Sans Serif"/>
            </a:endParaRPr>
          </a:p>
          <a:p>
            <a:pPr marL="756285" marR="45085" lvl="1" indent="-287020">
              <a:lnSpc>
                <a:spcPts val="3500"/>
              </a:lnSpc>
              <a:spcBef>
                <a:spcPts val="969"/>
              </a:spcBef>
              <a:buChar char="–"/>
              <a:tabLst>
                <a:tab pos="756285" algn="l"/>
                <a:tab pos="1591945" algn="l"/>
              </a:tabLst>
            </a:pP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2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homogeneous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or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a </a:t>
            </a:r>
            <a:r>
              <a:rPr sz="3200" spc="-25" dirty="0">
                <a:latin typeface="Microsoft Sans Serif"/>
                <a:cs typeface="Microsoft Sans Serif"/>
              </a:rPr>
              <a:t>few</a:t>
            </a:r>
            <a:r>
              <a:rPr sz="3200" dirty="0">
                <a:latin typeface="Microsoft Sans Serif"/>
                <a:cs typeface="Microsoft Sans Serif"/>
              </a:rPr>
              <a:t>	small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scattered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gas</a:t>
            </a:r>
            <a:r>
              <a:rPr sz="3200" spc="-10" dirty="0">
                <a:latin typeface="Microsoft Sans Serif"/>
                <a:cs typeface="Microsoft Sans Serif"/>
              </a:rPr>
              <a:t> cavities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Char char="•"/>
              <a:tabLst>
                <a:tab pos="356870" algn="l"/>
              </a:tabLst>
            </a:pPr>
            <a:r>
              <a:rPr sz="36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Blue</a:t>
            </a:r>
            <a:endParaRPr sz="3600">
              <a:latin typeface="Microsoft Sans Serif"/>
              <a:cs typeface="Microsoft Sans Serif"/>
            </a:endParaRPr>
          </a:p>
          <a:p>
            <a:pPr marL="755015" marR="5080" lvl="1" indent="-285750">
              <a:lnSpc>
                <a:spcPct val="91000"/>
              </a:lnSpc>
              <a:spcBef>
                <a:spcPts val="919"/>
              </a:spcBef>
              <a:buChar char="–"/>
              <a:tabLst>
                <a:tab pos="756285" algn="l"/>
                <a:tab pos="1515110" algn="l"/>
              </a:tabLst>
            </a:pPr>
            <a:r>
              <a:rPr sz="3200" spc="-75" dirty="0">
                <a:solidFill>
                  <a:srgbClr val="0033CC"/>
                </a:solidFill>
                <a:latin typeface="Microsoft Sans Serif"/>
                <a:cs typeface="Microsoft Sans Serif"/>
              </a:rPr>
              <a:t>Very</a:t>
            </a:r>
            <a:r>
              <a:rPr sz="3200" spc="-14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slight</a:t>
            </a:r>
            <a:r>
              <a:rPr sz="3200" spc="-114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variation</a:t>
            </a:r>
            <a:r>
              <a:rPr sz="3200" spc="-114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from</a:t>
            </a:r>
            <a:r>
              <a:rPr sz="3200" spc="-7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homogeneity 	</a:t>
            </a:r>
            <a:r>
              <a:rPr sz="3200" spc="-25" dirty="0">
                <a:solidFill>
                  <a:srgbClr val="0033CC"/>
                </a:solidFill>
                <a:latin typeface="Microsoft Sans Serif"/>
                <a:cs typeface="Microsoft Sans Serif"/>
              </a:rPr>
              <a:t>wrt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	one</a:t>
            </a:r>
            <a:r>
              <a:rPr sz="32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or</a:t>
            </a:r>
            <a:r>
              <a:rPr sz="3200" spc="-2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more</a:t>
            </a:r>
            <a:r>
              <a:rPr sz="3200" spc="-4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of</a:t>
            </a:r>
            <a:r>
              <a:rPr sz="3200" spc="-3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33CC"/>
                </a:solidFill>
                <a:latin typeface="Microsoft Sans Serif"/>
                <a:cs typeface="Microsoft Sans Serif"/>
              </a:rPr>
              <a:t>the</a:t>
            </a:r>
            <a:r>
              <a:rPr sz="3200" spc="-1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following 	defects:</a:t>
            </a:r>
            <a:endParaRPr sz="32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3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Shrinkage</a:t>
            </a:r>
            <a:r>
              <a:rPr sz="2800" spc="-140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0033CC"/>
                </a:solidFill>
                <a:latin typeface="Microsoft Sans Serif"/>
                <a:cs typeface="Microsoft Sans Serif"/>
              </a:rPr>
              <a:t>Slag</a:t>
            </a:r>
            <a:r>
              <a:rPr sz="2800" spc="-45" dirty="0">
                <a:solidFill>
                  <a:srgbClr val="0033CC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inclusion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33CC"/>
                </a:solidFill>
                <a:latin typeface="Microsoft Sans Serif"/>
                <a:cs typeface="Microsoft Sans Serif"/>
              </a:rPr>
              <a:t>Undercut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996" y="449021"/>
            <a:ext cx="54997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Hot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Crack</a:t>
            </a:r>
            <a:r>
              <a:rPr spc="-13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512" y="1206611"/>
            <a:ext cx="7781290" cy="453580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Occurs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plastic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stage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Also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known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as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solidification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cracking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Can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occur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all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steels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high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5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P</a:t>
            </a:r>
            <a:endParaRPr sz="320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ct val="100000"/>
              </a:lnSpc>
              <a:spcBef>
                <a:spcPts val="815"/>
              </a:spcBef>
              <a:buChar char="•"/>
              <a:tabLst>
                <a:tab pos="356870" algn="l"/>
                <a:tab pos="1661795" algn="l"/>
                <a:tab pos="3622675" algn="l"/>
                <a:tab pos="4198620" algn="l"/>
                <a:tab pos="5039995" algn="l"/>
                <a:tab pos="6793230" algn="l"/>
                <a:tab pos="749744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Gross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mismatch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of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MP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between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5" dirty="0">
                <a:latin typeface="Microsoft Sans Serif"/>
                <a:cs typeface="Microsoft Sans Serif"/>
              </a:rPr>
              <a:t>Fe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0" dirty="0">
                <a:latin typeface="Microsoft Sans Serif"/>
                <a:cs typeface="Microsoft Sans Serif"/>
              </a:rPr>
              <a:t>&amp; </a:t>
            </a:r>
            <a:r>
              <a:rPr sz="3200" spc="-25" dirty="0">
                <a:latin typeface="Microsoft Sans Serif"/>
                <a:cs typeface="Microsoft Sans Serif"/>
              </a:rPr>
              <a:t>FeS</a:t>
            </a:r>
            <a:endParaRPr sz="3200">
              <a:latin typeface="Microsoft Sans Serif"/>
              <a:cs typeface="Microsoft Sans Serif"/>
            </a:endParaRPr>
          </a:p>
          <a:p>
            <a:pPr marL="356870" marR="3175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Other</a:t>
            </a:r>
            <a:r>
              <a:rPr sz="3200" spc="1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causes</a:t>
            </a:r>
            <a:r>
              <a:rPr sz="3200" spc="2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too</a:t>
            </a:r>
            <a:r>
              <a:rPr sz="3200" spc="1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high</a:t>
            </a:r>
            <a:r>
              <a:rPr sz="3200" spc="2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current,</a:t>
            </a:r>
            <a:r>
              <a:rPr sz="3200" spc="20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poor</a:t>
            </a:r>
            <a:r>
              <a:rPr sz="3200" spc="19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joint </a:t>
            </a:r>
            <a:r>
              <a:rPr sz="3200" dirty="0">
                <a:latin typeface="Microsoft Sans Serif"/>
                <a:cs typeface="Microsoft Sans Serif"/>
              </a:rPr>
              <a:t>design,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speed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too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fast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long</a:t>
            </a:r>
            <a:r>
              <a:rPr sz="3200" spc="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arcs.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Use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low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S+P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(0.03%)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filler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material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927" y="449021"/>
            <a:ext cx="35344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IIW</a:t>
            </a:r>
            <a:r>
              <a:rPr spc="-8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4644"/>
            <a:ext cx="7178040" cy="44335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</a:tabLst>
            </a:pP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Green</a:t>
            </a:r>
            <a:endParaRPr sz="3600">
              <a:latin typeface="Microsoft Sans Serif"/>
              <a:cs typeface="Microsoft Sans Serif"/>
            </a:endParaRPr>
          </a:p>
          <a:p>
            <a:pPr marL="755015" marR="5080" lvl="1" indent="-285750">
              <a:lnSpc>
                <a:spcPts val="3510"/>
              </a:lnSpc>
              <a:spcBef>
                <a:spcPts val="965"/>
              </a:spcBef>
              <a:buChar char="–"/>
              <a:tabLst>
                <a:tab pos="756285" algn="l"/>
                <a:tab pos="1543050" algn="l"/>
                <a:tab pos="2538095" algn="l"/>
              </a:tabLst>
            </a:pP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Slight</a:t>
            </a:r>
            <a:r>
              <a:rPr sz="3200" spc="-11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variation</a:t>
            </a:r>
            <a:r>
              <a:rPr sz="3200" spc="-14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from</a:t>
            </a:r>
            <a:r>
              <a:rPr sz="3200" spc="-9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homogeneity</a:t>
            </a:r>
            <a:r>
              <a:rPr sz="3200" spc="-13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00AE50"/>
                </a:solidFill>
                <a:latin typeface="Microsoft Sans Serif"/>
                <a:cs typeface="Microsoft Sans Serif"/>
              </a:rPr>
              <a:t>in 	the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	form</a:t>
            </a:r>
            <a:r>
              <a:rPr sz="3200" spc="-5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of</a:t>
            </a:r>
            <a:r>
              <a:rPr sz="3200" spc="-3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one</a:t>
            </a:r>
            <a:r>
              <a:rPr sz="3200" spc="-6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or</a:t>
            </a:r>
            <a:r>
              <a:rPr sz="3200" spc="-2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more</a:t>
            </a:r>
            <a:r>
              <a:rPr sz="3200" spc="-5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of</a:t>
            </a:r>
            <a:r>
              <a:rPr sz="3200" spc="-3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00AE50"/>
                </a:solidFill>
                <a:latin typeface="Microsoft Sans Serif"/>
                <a:cs typeface="Microsoft Sans Serif"/>
              </a:rPr>
              <a:t>the 	</a:t>
            </a:r>
            <a:r>
              <a:rPr sz="32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following</a:t>
            </a:r>
            <a:r>
              <a:rPr sz="3200" dirty="0">
                <a:solidFill>
                  <a:srgbClr val="00AE50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defects:-</a:t>
            </a:r>
            <a:endParaRPr sz="32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35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00AE50"/>
                </a:solidFill>
                <a:latin typeface="Microsoft Sans Serif"/>
                <a:cs typeface="Microsoft Sans Serif"/>
              </a:rPr>
              <a:t>Gas</a:t>
            </a:r>
            <a:r>
              <a:rPr sz="2800" spc="-7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Shrinkage</a:t>
            </a:r>
            <a:r>
              <a:rPr sz="2800" spc="-14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00AE50"/>
                </a:solidFill>
                <a:latin typeface="Microsoft Sans Serif"/>
                <a:cs typeface="Microsoft Sans Serif"/>
              </a:rPr>
              <a:t>Slag</a:t>
            </a:r>
            <a:r>
              <a:rPr sz="2800" spc="-45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inclusion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Undercut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Incomplete</a:t>
            </a:r>
            <a:r>
              <a:rPr sz="2800" spc="-15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penetration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726" y="449021"/>
            <a:ext cx="35344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IIW</a:t>
            </a:r>
            <a:r>
              <a:rPr spc="-8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4644"/>
            <a:ext cx="7169150" cy="48971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750"/>
              </a:spcBef>
              <a:buSzPct val="88888"/>
              <a:buChar char="•"/>
              <a:tabLst>
                <a:tab pos="448309" algn="l"/>
              </a:tabLst>
            </a:pPr>
            <a:r>
              <a:rPr sz="36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Brown</a:t>
            </a:r>
            <a:endParaRPr sz="3600">
              <a:latin typeface="Microsoft Sans Serif"/>
              <a:cs typeface="Microsoft Sans Serif"/>
            </a:endParaRPr>
          </a:p>
          <a:p>
            <a:pPr marL="755015" marR="5080" lvl="1" indent="-285750">
              <a:lnSpc>
                <a:spcPts val="3510"/>
              </a:lnSpc>
              <a:spcBef>
                <a:spcPts val="965"/>
              </a:spcBef>
              <a:buChar char="–"/>
              <a:tabLst>
                <a:tab pos="756285" algn="l"/>
                <a:tab pos="1515110" algn="l"/>
              </a:tabLst>
            </a:pP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Marked</a:t>
            </a:r>
            <a:r>
              <a:rPr sz="3200" spc="-16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deviation</a:t>
            </a:r>
            <a:r>
              <a:rPr sz="3200" spc="-19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from</a:t>
            </a:r>
            <a:r>
              <a:rPr sz="3200" spc="-12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homogeneity 	</a:t>
            </a:r>
            <a:r>
              <a:rPr sz="3200" spc="-25" dirty="0">
                <a:solidFill>
                  <a:srgbClr val="990000"/>
                </a:solidFill>
                <a:latin typeface="Microsoft Sans Serif"/>
                <a:cs typeface="Microsoft Sans Serif"/>
              </a:rPr>
              <a:t>wrt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	one</a:t>
            </a:r>
            <a:r>
              <a:rPr sz="3200" spc="-1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or</a:t>
            </a:r>
            <a:r>
              <a:rPr sz="3200" spc="-2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more</a:t>
            </a:r>
            <a:r>
              <a:rPr sz="3200" spc="-4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of</a:t>
            </a:r>
            <a:r>
              <a:rPr sz="3200" spc="-1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990000"/>
                </a:solidFill>
                <a:latin typeface="Microsoft Sans Serif"/>
                <a:cs typeface="Microsoft Sans Serif"/>
              </a:rPr>
              <a:t>the</a:t>
            </a:r>
            <a:r>
              <a:rPr sz="3200" spc="-1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following 	defects:-</a:t>
            </a:r>
            <a:endParaRPr sz="32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35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>Gas</a:t>
            </a:r>
            <a:r>
              <a:rPr sz="2800" spc="-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Shrinkage</a:t>
            </a:r>
            <a:r>
              <a:rPr sz="2800" spc="-14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>Slag</a:t>
            </a:r>
            <a:r>
              <a:rPr sz="2800" spc="-4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inclusion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Undercut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Incomplete</a:t>
            </a:r>
            <a:r>
              <a:rPr sz="2800" spc="-15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penetration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>Lack</a:t>
            </a:r>
            <a:r>
              <a:rPr sz="2800" spc="-15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>of</a:t>
            </a:r>
            <a:r>
              <a:rPr sz="2800" spc="10" dirty="0">
                <a:solidFill>
                  <a:srgbClr val="99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Microsoft Sans Serif"/>
                <a:cs typeface="Microsoft Sans Serif"/>
              </a:rPr>
              <a:t>fusion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327" y="449021"/>
            <a:ext cx="35344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IIW</a:t>
            </a:r>
            <a:r>
              <a:rPr spc="-8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4644"/>
            <a:ext cx="7545070" cy="44551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50"/>
              </a:spcBef>
              <a:buChar char="•"/>
              <a:tabLst>
                <a:tab pos="356870" algn="l"/>
              </a:tabLst>
            </a:pPr>
            <a:r>
              <a:rPr sz="3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Red</a:t>
            </a:r>
            <a:endParaRPr sz="3600">
              <a:latin typeface="Microsoft Sans Serif"/>
              <a:cs typeface="Microsoft Sans Serif"/>
            </a:endParaRPr>
          </a:p>
          <a:p>
            <a:pPr marL="755015" marR="5080" lvl="1" indent="-285750">
              <a:lnSpc>
                <a:spcPts val="3510"/>
              </a:lnSpc>
              <a:spcBef>
                <a:spcPts val="965"/>
              </a:spcBef>
              <a:buChar char="–"/>
              <a:tabLst>
                <a:tab pos="756285" algn="l"/>
                <a:tab pos="1652905" algn="l"/>
              </a:tabLst>
            </a:pP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Gross</a:t>
            </a:r>
            <a:r>
              <a:rPr sz="3200" spc="-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deviation</a:t>
            </a:r>
            <a:r>
              <a:rPr sz="3200" spc="-1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from</a:t>
            </a:r>
            <a:r>
              <a:rPr sz="3200" spc="-10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homogeneity</a:t>
            </a:r>
            <a:r>
              <a:rPr sz="3200" spc="-1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wrt 	one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	or</a:t>
            </a:r>
            <a:r>
              <a:rPr sz="3200" spc="-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more</a:t>
            </a:r>
            <a:r>
              <a:rPr sz="3200" spc="-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of</a:t>
            </a:r>
            <a:r>
              <a:rPr sz="32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the</a:t>
            </a:r>
            <a:r>
              <a:rPr sz="3200" spc="-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following</a:t>
            </a:r>
            <a:r>
              <a:rPr sz="32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defects:-</a:t>
            </a:r>
            <a:endParaRPr sz="32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35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Gas</a:t>
            </a: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Shrinkage</a:t>
            </a:r>
            <a:r>
              <a:rPr sz="2800" spc="-11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cavity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Slag</a:t>
            </a:r>
            <a:r>
              <a:rPr sz="2800" spc="-9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inclusion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Undercut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1155700" algn="l"/>
              </a:tabLst>
            </a:pP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Incomplete</a:t>
            </a:r>
            <a:r>
              <a:rPr sz="2800" spc="-1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penetration</a:t>
            </a:r>
            <a:endParaRPr sz="2800">
              <a:latin typeface="Microsoft Sans Serif"/>
              <a:cs typeface="Microsoft Sans Serif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1155700" algn="l"/>
              </a:tabLst>
            </a:pPr>
            <a:r>
              <a:rPr sz="2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Cracks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327" y="136093"/>
            <a:ext cx="42449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ASTM</a:t>
            </a:r>
            <a:r>
              <a:rPr spc="-16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963" y="1265631"/>
            <a:ext cx="7054215" cy="35159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5"/>
              </a:spcBef>
              <a:tabLst>
                <a:tab pos="902335" algn="l"/>
              </a:tabLst>
            </a:pPr>
            <a:r>
              <a:rPr sz="3600" dirty="0">
                <a:latin typeface="Microsoft Sans Serif"/>
                <a:cs typeface="Microsoft Sans Serif"/>
              </a:rPr>
              <a:t>Specified</a:t>
            </a:r>
            <a:r>
              <a:rPr sz="3600" spc="-13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welding</a:t>
            </a:r>
            <a:r>
              <a:rPr sz="3600" spc="-4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defects</a:t>
            </a:r>
            <a:r>
              <a:rPr sz="3600" spc="-8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levels</a:t>
            </a:r>
            <a:r>
              <a:rPr sz="3600" spc="-150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as per</a:t>
            </a:r>
            <a:r>
              <a:rPr sz="3600" dirty="0">
                <a:latin typeface="Microsoft Sans Serif"/>
                <a:cs typeface="Microsoft Sans Serif"/>
              </a:rPr>
              <a:t>	ASTM</a:t>
            </a:r>
            <a:r>
              <a:rPr sz="3600" spc="-35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E-</a:t>
            </a:r>
            <a:r>
              <a:rPr sz="3600" spc="-1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390</a:t>
            </a:r>
            <a:r>
              <a:rPr sz="3600" spc="45" dirty="0">
                <a:latin typeface="Microsoft Sans Serif"/>
                <a:cs typeface="Microsoft Sans Serif"/>
              </a:rPr>
              <a:t> </a:t>
            </a:r>
            <a:r>
              <a:rPr sz="3600" spc="-90" dirty="0">
                <a:latin typeface="Microsoft Sans Serif"/>
                <a:cs typeface="Microsoft Sans Serif"/>
              </a:rPr>
              <a:t>Vol-</a:t>
            </a:r>
            <a:r>
              <a:rPr sz="3600" spc="-25" dirty="0">
                <a:latin typeface="Microsoft Sans Serif"/>
                <a:cs typeface="Microsoft Sans Serif"/>
              </a:rPr>
              <a:t>II</a:t>
            </a:r>
            <a:endParaRPr sz="3600">
              <a:latin typeface="Microsoft Sans Serif"/>
              <a:cs typeface="Microsoft Sans Serif"/>
            </a:endParaRPr>
          </a:p>
          <a:p>
            <a:pPr marL="125095">
              <a:lnSpc>
                <a:spcPct val="100000"/>
              </a:lnSpc>
              <a:spcBef>
                <a:spcPts val="25"/>
              </a:spcBef>
            </a:pPr>
            <a:r>
              <a:rPr sz="3600" spc="130" dirty="0">
                <a:solidFill>
                  <a:srgbClr val="FF0000"/>
                </a:solidFill>
                <a:latin typeface="Microsoft Sans Serif"/>
                <a:cs typeface="Microsoft Sans Serif"/>
              </a:rPr>
              <a:t>–Defects</a:t>
            </a:r>
            <a:r>
              <a:rPr sz="36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FF0000"/>
                </a:solidFill>
                <a:latin typeface="Microsoft Sans Serif"/>
                <a:cs typeface="Microsoft Sans Serif"/>
              </a:rPr>
              <a:t>not </a:t>
            </a:r>
            <a:r>
              <a:rPr sz="3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allowed:-</a:t>
            </a:r>
            <a:endParaRPr sz="3600">
              <a:latin typeface="Microsoft Sans Serif"/>
              <a:cs typeface="Microsoft Sans Serif"/>
            </a:endParaRPr>
          </a:p>
          <a:p>
            <a:pPr marL="810895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810895" algn="l"/>
              </a:tabLst>
            </a:pPr>
            <a:r>
              <a:rPr sz="3200" dirty="0">
                <a:latin typeface="Microsoft Sans Serif"/>
                <a:cs typeface="Microsoft Sans Serif"/>
              </a:rPr>
              <a:t>Shrinkage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/Crack</a:t>
            </a:r>
            <a:endParaRPr sz="3200">
              <a:latin typeface="Microsoft Sans Serif"/>
              <a:cs typeface="Microsoft Sans Serif"/>
            </a:endParaRPr>
          </a:p>
          <a:p>
            <a:pPr marL="810895" indent="-227965">
              <a:lnSpc>
                <a:spcPct val="100000"/>
              </a:lnSpc>
              <a:buChar char="•"/>
              <a:tabLst>
                <a:tab pos="810895" algn="l"/>
              </a:tabLst>
            </a:pPr>
            <a:r>
              <a:rPr sz="3200" dirty="0">
                <a:latin typeface="Microsoft Sans Serif"/>
                <a:cs typeface="Microsoft Sans Serif"/>
              </a:rPr>
              <a:t>Lack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Fusion</a:t>
            </a:r>
            <a:endParaRPr sz="3200">
              <a:latin typeface="Microsoft Sans Serif"/>
              <a:cs typeface="Microsoft Sans Serif"/>
            </a:endParaRPr>
          </a:p>
          <a:p>
            <a:pPr marL="81089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810895" algn="l"/>
              </a:tabLst>
            </a:pPr>
            <a:r>
              <a:rPr sz="3200" dirty="0">
                <a:latin typeface="Microsoft Sans Serif"/>
                <a:cs typeface="Microsoft Sans Serif"/>
              </a:rPr>
              <a:t>Burn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through</a:t>
            </a:r>
            <a:endParaRPr sz="3200">
              <a:latin typeface="Microsoft Sans Serif"/>
              <a:cs typeface="Microsoft Sans Serif"/>
            </a:endParaRPr>
          </a:p>
          <a:p>
            <a:pPr marL="810895" indent="-227965">
              <a:lnSpc>
                <a:spcPct val="100000"/>
              </a:lnSpc>
              <a:buChar char="•"/>
              <a:tabLst>
                <a:tab pos="810895" algn="l"/>
              </a:tabLst>
            </a:pPr>
            <a:r>
              <a:rPr sz="3200" dirty="0">
                <a:latin typeface="Microsoft Sans Serif"/>
                <a:cs typeface="Microsoft Sans Serif"/>
              </a:rPr>
              <a:t>Elongated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Porosity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428638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1/9/2020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5720" y="6428638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7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878787"/>
                </a:solidFill>
                <a:latin typeface="Microsoft Sans Serif"/>
                <a:cs typeface="Microsoft Sans Serif"/>
              </a:rPr>
              <a:t>0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127" y="449021"/>
            <a:ext cx="42449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ASTM</a:t>
            </a:r>
            <a:r>
              <a:rPr spc="-16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4231"/>
            <a:ext cx="7502525" cy="496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sz="3600" dirty="0">
                <a:solidFill>
                  <a:srgbClr val="00AE50"/>
                </a:solidFill>
                <a:latin typeface="Microsoft Sans Serif"/>
                <a:cs typeface="Microsoft Sans Serif"/>
              </a:rPr>
              <a:t>Defects</a:t>
            </a:r>
            <a:r>
              <a:rPr sz="3600" spc="-150" dirty="0">
                <a:solidFill>
                  <a:srgbClr val="00AE50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00AE50"/>
                </a:solidFill>
                <a:latin typeface="Microsoft Sans Serif"/>
                <a:cs typeface="Microsoft Sans Serif"/>
              </a:rPr>
              <a:t>allowed:-</a:t>
            </a:r>
            <a:endParaRPr sz="36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28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Incomplete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Penetration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8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level-</a:t>
            </a:r>
            <a:r>
              <a:rPr sz="3200" spc="-25" dirty="0">
                <a:latin typeface="Microsoft Sans Serif"/>
                <a:cs typeface="Microsoft Sans Serif"/>
              </a:rPr>
              <a:t>II</a:t>
            </a:r>
            <a:endParaRPr sz="32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3200" dirty="0">
                <a:latin typeface="Microsoft Sans Serif"/>
                <a:cs typeface="Microsoft Sans Serif"/>
              </a:rPr>
              <a:t>Slag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Inclusion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Level-</a:t>
            </a:r>
            <a:r>
              <a:rPr sz="3200" spc="-25" dirty="0">
                <a:latin typeface="Microsoft Sans Serif"/>
                <a:cs typeface="Microsoft Sans Serif"/>
              </a:rPr>
              <a:t>III</a:t>
            </a:r>
            <a:endParaRPr sz="32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buChar char="–"/>
              <a:tabLst>
                <a:tab pos="755650" algn="l"/>
              </a:tabLst>
            </a:pPr>
            <a:r>
              <a:rPr sz="3200" dirty="0">
                <a:latin typeface="Microsoft Sans Serif"/>
                <a:cs typeface="Microsoft Sans Serif"/>
              </a:rPr>
              <a:t>Undercut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level-</a:t>
            </a:r>
            <a:r>
              <a:rPr sz="3200" spc="-25" dirty="0">
                <a:latin typeface="Microsoft Sans Serif"/>
                <a:cs typeface="Microsoft Sans Serif"/>
              </a:rPr>
              <a:t>IV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28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Porosity:</a:t>
            </a:r>
            <a:endParaRPr sz="3200">
              <a:latin typeface="Microsoft Sans Serif"/>
              <a:cs typeface="Microsoft Sans Serif"/>
            </a:endParaRPr>
          </a:p>
          <a:p>
            <a:pPr marL="1155700" marR="734695" lvl="2" indent="-228600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3200" dirty="0">
                <a:latin typeface="Microsoft Sans Serif"/>
                <a:cs typeface="Microsoft Sans Serif"/>
              </a:rPr>
              <a:t>Coarse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scattered</a:t>
            </a:r>
            <a:r>
              <a:rPr sz="3200" spc="-15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Porosity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to </a:t>
            </a:r>
            <a:r>
              <a:rPr sz="3200" spc="-20" dirty="0">
                <a:latin typeface="Microsoft Sans Serif"/>
                <a:cs typeface="Microsoft Sans Serif"/>
              </a:rPr>
              <a:t>level-</a:t>
            </a:r>
            <a:r>
              <a:rPr sz="3200" spc="-25" dirty="0">
                <a:latin typeface="Microsoft Sans Serif"/>
                <a:cs typeface="Microsoft Sans Serif"/>
              </a:rPr>
              <a:t>II</a:t>
            </a:r>
            <a:endParaRPr sz="32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1155065" algn="l"/>
              </a:tabLst>
            </a:pPr>
            <a:r>
              <a:rPr sz="3200" dirty="0">
                <a:latin typeface="Microsoft Sans Serif"/>
                <a:cs typeface="Microsoft Sans Serif"/>
              </a:rPr>
              <a:t>Cluster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Porosity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Level-</a:t>
            </a:r>
            <a:r>
              <a:rPr sz="3200" spc="-25" dirty="0">
                <a:latin typeface="Microsoft Sans Serif"/>
                <a:cs typeface="Microsoft Sans Serif"/>
              </a:rPr>
              <a:t>III</a:t>
            </a:r>
            <a:endParaRPr sz="3200">
              <a:latin typeface="Microsoft Sans Serif"/>
              <a:cs typeface="Microsoft Sans Serif"/>
            </a:endParaRPr>
          </a:p>
          <a:p>
            <a:pPr marL="1155700" marR="5080" lvl="2" indent="-228600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3200" dirty="0">
                <a:latin typeface="Microsoft Sans Serif"/>
                <a:cs typeface="Microsoft Sans Serif"/>
              </a:rPr>
              <a:t>Fine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scattered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Porosity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up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Level- </a:t>
            </a:r>
            <a:r>
              <a:rPr sz="3200" spc="-25" dirty="0">
                <a:latin typeface="Microsoft Sans Serif"/>
                <a:cs typeface="Microsoft Sans Serif"/>
              </a:rPr>
              <a:t>IV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41706"/>
            <a:ext cx="73431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Metallurgical</a:t>
            </a:r>
            <a:r>
              <a:rPr spc="-185" dirty="0"/>
              <a:t> </a:t>
            </a:r>
            <a:r>
              <a:rPr dirty="0"/>
              <a:t>problem</a:t>
            </a:r>
            <a:r>
              <a:rPr spc="-135" dirty="0"/>
              <a:t> </a:t>
            </a:r>
            <a:r>
              <a:rPr dirty="0"/>
              <a:t>with</a:t>
            </a:r>
            <a:r>
              <a:rPr spc="1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03375"/>
            <a:ext cx="7423150" cy="4104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595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sz="3000" dirty="0">
                <a:latin typeface="Microsoft Sans Serif"/>
                <a:cs typeface="Microsoft Sans Serif"/>
              </a:rPr>
              <a:t>Sigma</a:t>
            </a:r>
            <a:r>
              <a:rPr sz="3000" spc="-15" dirty="0">
                <a:latin typeface="Microsoft Sans Serif"/>
                <a:cs typeface="Microsoft Sans Serif"/>
              </a:rPr>
              <a:t> </a:t>
            </a:r>
            <a:r>
              <a:rPr sz="3000" spc="-125" dirty="0">
                <a:latin typeface="Microsoft Sans Serif"/>
                <a:cs typeface="Microsoft Sans Serif"/>
              </a:rPr>
              <a:t>(</a:t>
            </a:r>
            <a:r>
              <a:rPr sz="3000" spc="-125" dirty="0">
                <a:latin typeface="Cambria Math"/>
                <a:cs typeface="Cambria Math"/>
              </a:rPr>
              <a:t>𝜎</a:t>
            </a:r>
            <a:r>
              <a:rPr sz="3000" spc="-125" dirty="0">
                <a:latin typeface="Microsoft Sans Serif"/>
                <a:cs typeface="Microsoft Sans Serif"/>
              </a:rPr>
              <a:t>)</a:t>
            </a:r>
            <a:r>
              <a:rPr sz="3000" spc="-30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phase</a:t>
            </a:r>
            <a:r>
              <a:rPr sz="3000" spc="10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formation</a:t>
            </a:r>
            <a:endParaRPr sz="3000">
              <a:latin typeface="Microsoft Sans Serif"/>
              <a:cs typeface="Microsoft Sans Serif"/>
            </a:endParaRPr>
          </a:p>
          <a:p>
            <a:pPr marL="754380" marR="5080" lvl="1" indent="-285115">
              <a:lnSpc>
                <a:spcPct val="80000"/>
              </a:lnSpc>
              <a:spcBef>
                <a:spcPts val="620"/>
              </a:spcBef>
              <a:buChar char="–"/>
              <a:tabLst>
                <a:tab pos="756285" algn="l"/>
                <a:tab pos="1210945" algn="l"/>
              </a:tabLst>
            </a:pPr>
            <a:r>
              <a:rPr sz="2600" dirty="0">
                <a:latin typeface="Microsoft Sans Serif"/>
                <a:cs typeface="Microsoft Sans Serif"/>
              </a:rPr>
              <a:t>A</a:t>
            </a:r>
            <a:r>
              <a:rPr sz="2600" spc="-1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very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hard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and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brittle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intermetallic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compound 	</a:t>
            </a:r>
            <a:r>
              <a:rPr sz="2600" spc="-25" dirty="0">
                <a:latin typeface="Microsoft Sans Serif"/>
                <a:cs typeface="Microsoft Sans Serif"/>
              </a:rPr>
              <a:t>of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95" dirty="0">
                <a:latin typeface="Microsoft Sans Serif"/>
                <a:cs typeface="Microsoft Sans Serif"/>
              </a:rPr>
              <a:t>30</a:t>
            </a:r>
            <a:r>
              <a:rPr sz="2600" spc="-170" dirty="0">
                <a:latin typeface="Microsoft Sans Serif"/>
                <a:cs typeface="Microsoft Sans Serif"/>
              </a:rPr>
              <a:t> </a:t>
            </a:r>
            <a:r>
              <a:rPr sz="2600" spc="-120" dirty="0">
                <a:latin typeface="Microsoft Sans Serif"/>
                <a:cs typeface="Microsoft Sans Serif"/>
              </a:rPr>
              <a:t>wt.%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130" dirty="0">
                <a:latin typeface="Microsoft Sans Serif"/>
                <a:cs typeface="Microsoft Sans Serif"/>
              </a:rPr>
              <a:t>~50</a:t>
            </a:r>
            <a:r>
              <a:rPr sz="2600" spc="-270" dirty="0">
                <a:latin typeface="Microsoft Sans Serif"/>
                <a:cs typeface="Microsoft Sans Serif"/>
              </a:rPr>
              <a:t> </a:t>
            </a:r>
            <a:r>
              <a:rPr sz="2600" spc="-120" dirty="0">
                <a:latin typeface="Microsoft Sans Serif"/>
                <a:cs typeface="Microsoft Sans Serif"/>
              </a:rPr>
              <a:t>wt.%</a:t>
            </a:r>
            <a:r>
              <a:rPr sz="2600" spc="-175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Cr</a:t>
            </a:r>
            <a:endParaRPr sz="2600">
              <a:latin typeface="Microsoft Sans Serif"/>
              <a:cs typeface="Microsoft Sans Serif"/>
            </a:endParaRPr>
          </a:p>
          <a:p>
            <a:pPr marL="755015" lvl="1" indent="-285115">
              <a:lnSpc>
                <a:spcPct val="100000"/>
              </a:lnSpc>
              <a:spcBef>
                <a:spcPts val="5"/>
              </a:spcBef>
              <a:buChar char="–"/>
              <a:tabLst>
                <a:tab pos="755015" algn="l"/>
              </a:tabLst>
            </a:pPr>
            <a:r>
              <a:rPr sz="2600" spc="-65" dirty="0">
                <a:latin typeface="Microsoft Sans Serif"/>
                <a:cs typeface="Microsoft Sans Serif"/>
              </a:rPr>
              <a:t>Tetragonal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crystal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structure</a:t>
            </a:r>
            <a:endParaRPr sz="2600">
              <a:latin typeface="Microsoft Sans Serif"/>
              <a:cs typeface="Microsoft Sans Serif"/>
            </a:endParaRPr>
          </a:p>
          <a:p>
            <a:pPr marL="755015" lvl="1" indent="-285115">
              <a:lnSpc>
                <a:spcPct val="100000"/>
              </a:lnSpc>
              <a:buChar char="–"/>
              <a:tabLst>
                <a:tab pos="755015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Precipitates</a:t>
            </a:r>
            <a:r>
              <a:rPr sz="2600" spc="-1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between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600°C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and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1000°C</a:t>
            </a:r>
            <a:endParaRPr sz="26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ts val="3110"/>
              </a:lnSpc>
              <a:buFont typeface="Microsoft Sans Serif"/>
              <a:buChar char="–"/>
              <a:tabLst>
                <a:tab pos="755650" algn="l"/>
              </a:tabLst>
            </a:pPr>
            <a:r>
              <a:rPr sz="2600" spc="-10" dirty="0">
                <a:latin typeface="Cambria Math"/>
                <a:cs typeface="Cambria Math"/>
              </a:rPr>
              <a:t>𝜎</a:t>
            </a:r>
            <a:r>
              <a:rPr sz="2600" spc="-10" dirty="0">
                <a:latin typeface="Microsoft Sans Serif"/>
                <a:cs typeface="Microsoft Sans Serif"/>
              </a:rPr>
              <a:t>phase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decreases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toughness</a:t>
            </a:r>
            <a:r>
              <a:rPr sz="2600" spc="-1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and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elongation</a:t>
            </a:r>
            <a:endParaRPr sz="2600">
              <a:latin typeface="Microsoft Sans Serif"/>
              <a:cs typeface="Microsoft Sans Serif"/>
            </a:endParaRPr>
          </a:p>
          <a:p>
            <a:pPr marL="754380" marR="393700" lvl="1" indent="-285115">
              <a:lnSpc>
                <a:spcPct val="80000"/>
              </a:lnSpc>
              <a:spcBef>
                <a:spcPts val="615"/>
              </a:spcBef>
              <a:buChar char="–"/>
              <a:tabLst>
                <a:tab pos="756285" algn="l"/>
                <a:tab pos="218948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Promotes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hot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cracking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along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the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𝛾</a:t>
            </a:r>
            <a:r>
              <a:rPr sz="2600" spc="-25" dirty="0">
                <a:latin typeface="Microsoft Sans Serif"/>
                <a:cs typeface="Microsoft Sans Serif"/>
              </a:rPr>
              <a:t>/</a:t>
            </a:r>
            <a:r>
              <a:rPr sz="2600" spc="-25" dirty="0">
                <a:latin typeface="Cambria Math"/>
                <a:cs typeface="Cambria Math"/>
              </a:rPr>
              <a:t>𝜎 	</a:t>
            </a:r>
            <a:r>
              <a:rPr sz="2600" spc="-10" dirty="0">
                <a:latin typeface="Microsoft Sans Serif"/>
                <a:cs typeface="Microsoft Sans Serif"/>
              </a:rPr>
              <a:t>interface</a:t>
            </a:r>
            <a:r>
              <a:rPr sz="2600" dirty="0">
                <a:latin typeface="Microsoft Sans Serif"/>
                <a:cs typeface="Microsoft Sans Serif"/>
              </a:rPr>
              <a:t>	boundaries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due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low</a:t>
            </a:r>
            <a:r>
              <a:rPr sz="2600" spc="-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elongation</a:t>
            </a:r>
            <a:endParaRPr sz="2600">
              <a:latin typeface="Microsoft Sans Serif"/>
              <a:cs typeface="Microsoft Sans Serif"/>
            </a:endParaRPr>
          </a:p>
          <a:p>
            <a:pPr marL="755015" lvl="1" indent="-285115">
              <a:lnSpc>
                <a:spcPts val="3010"/>
              </a:lnSpc>
              <a:buChar char="–"/>
              <a:tabLst>
                <a:tab pos="755015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Formation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depleted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Cr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region</a:t>
            </a:r>
            <a:endParaRPr sz="2600">
              <a:latin typeface="Microsoft Sans Serif"/>
              <a:cs typeface="Microsoft Sans Serif"/>
            </a:endParaRPr>
          </a:p>
          <a:p>
            <a:pPr marL="1219835" lvl="2" indent="-292735">
              <a:lnSpc>
                <a:spcPts val="2410"/>
              </a:lnSpc>
              <a:buChar char="•"/>
              <a:tabLst>
                <a:tab pos="1219835" algn="l"/>
              </a:tabLst>
            </a:pPr>
            <a:r>
              <a:rPr sz="2200" dirty="0">
                <a:latin typeface="Microsoft Sans Serif"/>
                <a:cs typeface="Microsoft Sans Serif"/>
              </a:rPr>
              <a:t>Reduced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resistance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to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inter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45" dirty="0">
                <a:latin typeface="Microsoft Sans Serif"/>
                <a:cs typeface="Microsoft Sans Serif"/>
              </a:rPr>
              <a:t>grannular,</a:t>
            </a:r>
            <a:r>
              <a:rPr sz="2200" spc="-10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pitting,</a:t>
            </a:r>
            <a:r>
              <a:rPr sz="2200" spc="-11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and</a:t>
            </a:r>
            <a:endParaRPr sz="2200">
              <a:latin typeface="Microsoft Sans Serif"/>
              <a:cs typeface="Microsoft Sans Serif"/>
            </a:endParaRPr>
          </a:p>
          <a:p>
            <a:pPr marL="1155700">
              <a:lnSpc>
                <a:spcPts val="2520"/>
              </a:lnSpc>
            </a:pPr>
            <a:r>
              <a:rPr sz="2200" dirty="0">
                <a:latin typeface="Microsoft Sans Serif"/>
                <a:cs typeface="Microsoft Sans Serif"/>
              </a:rPr>
              <a:t>crevice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corrosion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996" y="449021"/>
            <a:ext cx="71577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Metallurgical</a:t>
            </a:r>
            <a:r>
              <a:rPr spc="-190" dirty="0"/>
              <a:t> </a:t>
            </a:r>
            <a:r>
              <a:rPr dirty="0"/>
              <a:t>Problems</a:t>
            </a:r>
            <a:r>
              <a:rPr spc="-8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0259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402590" algn="l"/>
              </a:tabLst>
            </a:pPr>
            <a:r>
              <a:rPr dirty="0"/>
              <a:t>Issue</a:t>
            </a:r>
            <a:r>
              <a:rPr spc="-8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>
                <a:latin typeface="Cambria Math"/>
                <a:cs typeface="Cambria Math"/>
              </a:rPr>
              <a:t>𝜎</a:t>
            </a:r>
            <a:r>
              <a:rPr dirty="0"/>
              <a:t>phase</a:t>
            </a:r>
            <a:r>
              <a:rPr spc="-90" dirty="0"/>
              <a:t> </a:t>
            </a:r>
            <a:r>
              <a:rPr dirty="0"/>
              <a:t>more</a:t>
            </a:r>
            <a:r>
              <a:rPr spc="-90" dirty="0"/>
              <a:t> </a:t>
            </a:r>
            <a:r>
              <a:rPr dirty="0"/>
              <a:t>severe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high</a:t>
            </a:r>
            <a:r>
              <a:rPr spc="90" dirty="0"/>
              <a:t> </a:t>
            </a:r>
            <a:r>
              <a:rPr spc="-25" dirty="0"/>
              <a:t>Cr</a:t>
            </a:r>
          </a:p>
          <a:p>
            <a:pPr marL="402590" marR="1778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402590" algn="l"/>
                <a:tab pos="1289685" algn="l"/>
                <a:tab pos="1976120" algn="l"/>
                <a:tab pos="3427095" algn="l"/>
                <a:tab pos="4406265" algn="l"/>
                <a:tab pos="5887720" algn="l"/>
                <a:tab pos="6689725" algn="l"/>
                <a:tab pos="7820659" algn="l"/>
              </a:tabLst>
            </a:pPr>
            <a:r>
              <a:rPr spc="-25" dirty="0"/>
              <a:t>Not</a:t>
            </a:r>
            <a:r>
              <a:rPr dirty="0"/>
              <a:t>	</a:t>
            </a:r>
            <a:r>
              <a:rPr spc="-25" dirty="0"/>
              <a:t>so</a:t>
            </a:r>
            <a:r>
              <a:rPr dirty="0"/>
              <a:t>	</a:t>
            </a:r>
            <a:r>
              <a:rPr spc="-10" dirty="0"/>
              <a:t>severe</a:t>
            </a:r>
            <a:r>
              <a:rPr dirty="0"/>
              <a:t>	</a:t>
            </a:r>
            <a:r>
              <a:rPr spc="-20" dirty="0"/>
              <a:t>with</a:t>
            </a:r>
            <a:r>
              <a:rPr dirty="0"/>
              <a:t>	</a:t>
            </a:r>
            <a:r>
              <a:rPr spc="-10" dirty="0"/>
              <a:t>Ferritic</a:t>
            </a:r>
            <a:r>
              <a:rPr dirty="0"/>
              <a:t>	</a:t>
            </a:r>
            <a:r>
              <a:rPr spc="-25" dirty="0"/>
              <a:t>SS</a:t>
            </a:r>
            <a:r>
              <a:rPr dirty="0"/>
              <a:t>	</a:t>
            </a:r>
            <a:r>
              <a:rPr spc="-20" dirty="0"/>
              <a:t>used</a:t>
            </a:r>
            <a:r>
              <a:rPr dirty="0"/>
              <a:t>	</a:t>
            </a:r>
            <a:r>
              <a:rPr spc="-25" dirty="0"/>
              <a:t>in </a:t>
            </a:r>
            <a:r>
              <a:rPr spc="-10" dirty="0"/>
              <a:t>Rlys.</a:t>
            </a:r>
          </a:p>
          <a:p>
            <a:pPr marL="402590" indent="-344170">
              <a:lnSpc>
                <a:spcPct val="100000"/>
              </a:lnSpc>
              <a:spcBef>
                <a:spcPts val="795"/>
              </a:spcBef>
              <a:buChar char="•"/>
              <a:tabLst>
                <a:tab pos="402590" algn="l"/>
              </a:tabLst>
            </a:pPr>
            <a:r>
              <a:rPr dirty="0"/>
              <a:t>Remedial</a:t>
            </a:r>
            <a:r>
              <a:rPr spc="-135" dirty="0"/>
              <a:t> </a:t>
            </a:r>
            <a:r>
              <a:rPr spc="-10" dirty="0"/>
              <a:t>actions</a:t>
            </a:r>
          </a:p>
          <a:p>
            <a:pPr marL="802005" marR="53975" lvl="1" indent="-287020">
              <a:lnSpc>
                <a:spcPct val="100000"/>
              </a:lnSpc>
              <a:spcBef>
                <a:spcPts val="715"/>
              </a:spcBef>
              <a:buChar char="–"/>
              <a:tabLst>
                <a:tab pos="802005" algn="l"/>
                <a:tab pos="1920875" algn="l"/>
                <a:tab pos="2576195" algn="l"/>
                <a:tab pos="2884170" algn="l"/>
                <a:tab pos="4262120" algn="l"/>
                <a:tab pos="4784090" algn="l"/>
                <a:tab pos="5525135" algn="l"/>
                <a:tab pos="6662420" algn="l"/>
                <a:tab pos="780542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Avoid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slow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cooling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in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the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temp.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range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" dirty="0">
                <a:latin typeface="Microsoft Sans Serif"/>
                <a:cs typeface="Microsoft Sans Serif"/>
              </a:rPr>
              <a:t>of </a:t>
            </a:r>
            <a:r>
              <a:rPr sz="2800" dirty="0">
                <a:latin typeface="Microsoft Sans Serif"/>
                <a:cs typeface="Microsoft Sans Serif"/>
              </a:rPr>
              <a:t>1000°C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to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600°C</a:t>
            </a:r>
            <a:endParaRPr sz="2800">
              <a:latin typeface="Microsoft Sans Serif"/>
              <a:cs typeface="Microsoft Sans Serif"/>
            </a:endParaRPr>
          </a:p>
          <a:p>
            <a:pPr marL="802005" lvl="1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802005" algn="l"/>
              </a:tabLst>
            </a:pPr>
            <a:r>
              <a:rPr sz="2800" dirty="0">
                <a:latin typeface="Microsoft Sans Serif"/>
                <a:cs typeface="Microsoft Sans Serif"/>
              </a:rPr>
              <a:t>Solution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annealing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treatment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above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1050</a:t>
            </a:r>
            <a:r>
              <a:rPr sz="2775" spc="-15" baseline="21021" dirty="0">
                <a:latin typeface="Microsoft Sans Serif"/>
                <a:cs typeface="Microsoft Sans Serif"/>
              </a:rPr>
              <a:t>0</a:t>
            </a:r>
            <a:r>
              <a:rPr sz="2800" spc="-10" dirty="0">
                <a:latin typeface="Microsoft Sans Serif"/>
                <a:cs typeface="Microsoft Sans Serif"/>
              </a:rPr>
              <a:t>C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37617"/>
            <a:ext cx="6076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11/24/14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241" y="479806"/>
            <a:ext cx="71577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Metallurgical</a:t>
            </a:r>
            <a:r>
              <a:rPr spc="-185" dirty="0"/>
              <a:t> </a:t>
            </a:r>
            <a:r>
              <a:rPr dirty="0"/>
              <a:t>Problems</a:t>
            </a:r>
            <a:r>
              <a:rPr spc="-7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225" y="1671269"/>
            <a:ext cx="7400925" cy="380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indent="-344170">
              <a:lnSpc>
                <a:spcPts val="3600"/>
              </a:lnSpc>
              <a:spcBef>
                <a:spcPts val="100"/>
              </a:spcBef>
              <a:buChar char="•"/>
              <a:tabLst>
                <a:tab pos="382270" algn="l"/>
              </a:tabLst>
            </a:pPr>
            <a:r>
              <a:rPr sz="3000" spc="-10" dirty="0">
                <a:latin typeface="Microsoft Sans Serif"/>
                <a:cs typeface="Microsoft Sans Serif"/>
              </a:rPr>
              <a:t>Sensitisation</a:t>
            </a:r>
            <a:r>
              <a:rPr sz="3000" spc="-75" dirty="0">
                <a:latin typeface="Microsoft Sans Serif"/>
                <a:cs typeface="Microsoft Sans Serif"/>
              </a:rPr>
              <a:t> </a:t>
            </a:r>
            <a:r>
              <a:rPr sz="3000" dirty="0">
                <a:latin typeface="Microsoft Sans Serif"/>
                <a:cs typeface="Microsoft Sans Serif"/>
              </a:rPr>
              <a:t>or </a:t>
            </a:r>
            <a:r>
              <a:rPr sz="3000" spc="-25" dirty="0">
                <a:latin typeface="Microsoft Sans Serif"/>
                <a:cs typeface="Microsoft Sans Serif"/>
              </a:rPr>
              <a:t>IGC</a:t>
            </a:r>
            <a:endParaRPr sz="3000">
              <a:latin typeface="Microsoft Sans Serif"/>
              <a:cs typeface="Microsoft Sans Serif"/>
            </a:endParaRPr>
          </a:p>
          <a:p>
            <a:pPr marL="780415" marR="772160" lvl="1" indent="-285750">
              <a:lnSpc>
                <a:spcPct val="80000"/>
              </a:lnSpc>
              <a:spcBef>
                <a:spcPts val="620"/>
              </a:spcBef>
              <a:buChar char="–"/>
              <a:tabLst>
                <a:tab pos="781685" algn="l"/>
                <a:tab pos="2162810" algn="l"/>
              </a:tabLst>
            </a:pPr>
            <a:r>
              <a:rPr sz="2600" dirty="0">
                <a:latin typeface="Microsoft Sans Serif"/>
                <a:cs typeface="Microsoft Sans Serif"/>
              </a:rPr>
              <a:t>Slow</a:t>
            </a:r>
            <a:r>
              <a:rPr sz="2600" spc="-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heating/cooling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or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holding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at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temp. 	</a:t>
            </a:r>
            <a:r>
              <a:rPr sz="2600" dirty="0">
                <a:latin typeface="Microsoft Sans Serif"/>
                <a:cs typeface="Microsoft Sans Serif"/>
              </a:rPr>
              <a:t>range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of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5" dirty="0">
                <a:latin typeface="Microsoft Sans Serif"/>
                <a:cs typeface="Microsoft Sans Serif"/>
              </a:rPr>
              <a:t>500-</a:t>
            </a:r>
            <a:r>
              <a:rPr sz="2600" spc="-10" dirty="0">
                <a:latin typeface="Microsoft Sans Serif"/>
                <a:cs typeface="Microsoft Sans Serif"/>
              </a:rPr>
              <a:t>800</a:t>
            </a:r>
            <a:r>
              <a:rPr sz="2550" spc="-15" baseline="21241" dirty="0">
                <a:latin typeface="Microsoft Sans Serif"/>
                <a:cs typeface="Microsoft Sans Serif"/>
              </a:rPr>
              <a:t>0</a:t>
            </a:r>
            <a:r>
              <a:rPr sz="2600" spc="-10" dirty="0">
                <a:latin typeface="Microsoft Sans Serif"/>
                <a:cs typeface="Microsoft Sans Serif"/>
              </a:rPr>
              <a:t>C,</a:t>
            </a:r>
            <a:endParaRPr sz="2600">
              <a:latin typeface="Microsoft Sans Serif"/>
              <a:cs typeface="Microsoft Sans Serif"/>
            </a:endParaRPr>
          </a:p>
          <a:p>
            <a:pPr marL="781050" lvl="1" indent="-285750">
              <a:lnSpc>
                <a:spcPct val="100000"/>
              </a:lnSpc>
              <a:spcBef>
                <a:spcPts val="5"/>
              </a:spcBef>
              <a:buChar char="–"/>
              <a:tabLst>
                <a:tab pos="781050" algn="l"/>
              </a:tabLst>
            </a:pPr>
            <a:r>
              <a:rPr sz="2600" dirty="0">
                <a:latin typeface="Microsoft Sans Serif"/>
                <a:cs typeface="Microsoft Sans Serif"/>
              </a:rPr>
              <a:t>Chromium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Carbide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precipitates</a:t>
            </a:r>
            <a:r>
              <a:rPr sz="2600" spc="-1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along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GB</a:t>
            </a:r>
            <a:endParaRPr sz="2600">
              <a:latin typeface="Microsoft Sans Serif"/>
              <a:cs typeface="Microsoft Sans Serif"/>
            </a:endParaRPr>
          </a:p>
          <a:p>
            <a:pPr marL="781050" lvl="1" indent="-285750">
              <a:lnSpc>
                <a:spcPts val="3110"/>
              </a:lnSpc>
              <a:buChar char="–"/>
              <a:tabLst>
                <a:tab pos="7810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Depletion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chromium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in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neighborhood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area.</a:t>
            </a:r>
            <a:endParaRPr sz="2600">
              <a:latin typeface="Microsoft Sans Serif"/>
              <a:cs typeface="Microsoft Sans Serif"/>
            </a:endParaRPr>
          </a:p>
          <a:p>
            <a:pPr marL="780415" marR="1306195" lvl="1" indent="-285750">
              <a:lnSpc>
                <a:spcPct val="80000"/>
              </a:lnSpc>
              <a:spcBef>
                <a:spcPts val="615"/>
              </a:spcBef>
              <a:buChar char="–"/>
              <a:tabLst>
                <a:tab pos="781685" algn="l"/>
                <a:tab pos="162052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Corrosion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resistance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property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that 	area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destroyed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or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decayed</a:t>
            </a:r>
            <a:endParaRPr sz="2600">
              <a:latin typeface="Microsoft Sans Serif"/>
              <a:cs typeface="Microsoft Sans Serif"/>
            </a:endParaRPr>
          </a:p>
          <a:p>
            <a:pPr marL="781050" lvl="1" indent="-285750">
              <a:lnSpc>
                <a:spcPts val="3110"/>
              </a:lnSpc>
              <a:buChar char="–"/>
              <a:tabLst>
                <a:tab pos="7810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Corrosion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at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GB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in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corrosive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atmosphere.</a:t>
            </a:r>
            <a:endParaRPr sz="2600">
              <a:latin typeface="Microsoft Sans Serif"/>
              <a:cs typeface="Microsoft Sans Serif"/>
            </a:endParaRPr>
          </a:p>
          <a:p>
            <a:pPr marL="780415" marR="625475" lvl="1" indent="-285750">
              <a:lnSpc>
                <a:spcPct val="80000"/>
              </a:lnSpc>
              <a:spcBef>
                <a:spcPts val="615"/>
              </a:spcBef>
              <a:buChar char="–"/>
              <a:tabLst>
                <a:tab pos="781685" algn="l"/>
                <a:tab pos="2184400" algn="l"/>
              </a:tabLst>
            </a:pPr>
            <a:r>
              <a:rPr sz="2600" dirty="0">
                <a:latin typeface="Microsoft Sans Serif"/>
                <a:cs typeface="Microsoft Sans Serif"/>
              </a:rPr>
              <a:t>Also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known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as</a:t>
            </a:r>
            <a:r>
              <a:rPr sz="2600" spc="-6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Weld</a:t>
            </a:r>
            <a:r>
              <a:rPr sz="2600" spc="-1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Decay</a:t>
            </a:r>
            <a:r>
              <a:rPr sz="2600" spc="-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or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Knife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edge 	</a:t>
            </a:r>
            <a:r>
              <a:rPr sz="2600" spc="-10" dirty="0">
                <a:latin typeface="Microsoft Sans Serif"/>
                <a:cs typeface="Microsoft Sans Serif"/>
              </a:rPr>
              <a:t>cracking</a:t>
            </a:r>
            <a:r>
              <a:rPr sz="2600" dirty="0">
                <a:latin typeface="Microsoft Sans Serif"/>
                <a:cs typeface="Microsoft Sans Serif"/>
              </a:rPr>
              <a:t>	in</a:t>
            </a:r>
            <a:r>
              <a:rPr sz="2600" spc="-50" dirty="0">
                <a:latin typeface="Microsoft Sans Serif"/>
                <a:cs typeface="Microsoft Sans Serif"/>
              </a:rPr>
              <a:t> </a:t>
            </a:r>
            <a:r>
              <a:rPr sz="2600" spc="-20" dirty="0">
                <a:latin typeface="Microsoft Sans Serif"/>
                <a:cs typeface="Microsoft Sans Serif"/>
              </a:rPr>
              <a:t>reference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welding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091" y="449021"/>
            <a:ext cx="66440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Chromium</a:t>
            </a:r>
            <a:r>
              <a:rPr spc="-105" dirty="0"/>
              <a:t> </a:t>
            </a:r>
            <a:r>
              <a:rPr dirty="0"/>
              <a:t>Depletion</a:t>
            </a:r>
            <a:r>
              <a:rPr spc="-200" dirty="0"/>
              <a:t> </a:t>
            </a:r>
            <a:r>
              <a:rPr dirty="0"/>
              <a:t>in</a:t>
            </a:r>
            <a:r>
              <a:rPr spc="-140" dirty="0"/>
              <a:t> </a:t>
            </a:r>
            <a:r>
              <a:rPr spc="-25" dirty="0"/>
              <a:t>GB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5608320" cy="45323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527" y="267665"/>
            <a:ext cx="59499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SENSETIZATION</a:t>
            </a:r>
            <a:r>
              <a:rPr sz="4000" spc="-110" dirty="0"/>
              <a:t> </a:t>
            </a:r>
            <a:r>
              <a:rPr sz="4000" dirty="0"/>
              <a:t>OR</a:t>
            </a:r>
            <a:r>
              <a:rPr sz="4000" spc="-110" dirty="0"/>
              <a:t> </a:t>
            </a:r>
            <a:r>
              <a:rPr sz="4000" spc="-25" dirty="0"/>
              <a:t>IGC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0835" y="917194"/>
            <a:ext cx="7153275" cy="817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</a:tabLst>
            </a:pPr>
            <a:r>
              <a:rPr sz="2600" dirty="0">
                <a:latin typeface="Microsoft Sans Serif"/>
                <a:cs typeface="Microsoft Sans Serif"/>
              </a:rPr>
              <a:t>Chromium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depletion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at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the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grain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boundaries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or </a:t>
            </a:r>
            <a:r>
              <a:rPr sz="2600" spc="-10" dirty="0">
                <a:latin typeface="Microsoft Sans Serif"/>
                <a:cs typeface="Microsoft Sans Serif"/>
              </a:rPr>
              <a:t>sensitization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1359408"/>
            <a:ext cx="8193024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43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996" y="449021"/>
            <a:ext cx="60540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Cold</a:t>
            </a:r>
            <a:r>
              <a:rPr spc="-114" dirty="0"/>
              <a:t> </a:t>
            </a:r>
            <a:r>
              <a:rPr dirty="0"/>
              <a:t>Cracks</a:t>
            </a:r>
            <a:r>
              <a:rPr spc="-185" dirty="0"/>
              <a:t> </a:t>
            </a:r>
            <a:r>
              <a:rPr spc="-10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8269"/>
            <a:ext cx="7325995" cy="49320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Later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stage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cooling,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 </a:t>
            </a:r>
            <a:r>
              <a:rPr sz="3200" spc="-25" dirty="0">
                <a:latin typeface="Microsoft Sans Serif"/>
                <a:cs typeface="Microsoft Sans Serif"/>
              </a:rPr>
              <a:t>HAZ</a:t>
            </a:r>
            <a:endParaRPr sz="3200">
              <a:latin typeface="Microsoft Sans Serif"/>
              <a:cs typeface="Microsoft Sans Serif"/>
            </a:endParaRPr>
          </a:p>
          <a:p>
            <a:pPr marL="356870" marR="809625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Occurs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with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combination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factors present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715"/>
              </a:spcBef>
              <a:buChar char="–"/>
              <a:tabLst>
                <a:tab pos="756285" algn="l"/>
              </a:tabLst>
            </a:pPr>
            <a:r>
              <a:rPr sz="2800" spc="-160" dirty="0">
                <a:latin typeface="Microsoft Sans Serif"/>
                <a:cs typeface="Microsoft Sans Serif"/>
              </a:rPr>
              <a:t>Too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high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Residual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stresses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695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High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restraint</a:t>
            </a:r>
            <a:endParaRPr sz="28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Formation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martensite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cools</a:t>
            </a:r>
            <a:endParaRPr sz="28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Low</a:t>
            </a:r>
            <a:r>
              <a:rPr sz="2800" spc="-25" dirty="0">
                <a:latin typeface="Microsoft Sans Serif"/>
                <a:cs typeface="Microsoft Sans Serif"/>
              </a:rPr>
              <a:t> temperature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environment</a:t>
            </a:r>
            <a:endParaRPr sz="2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800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Heat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input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should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limited,</a:t>
            </a:r>
            <a:endParaRPr sz="32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790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Proper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welding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sequence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955" y="267411"/>
            <a:ext cx="79387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TIME</a:t>
            </a:r>
            <a:r>
              <a:rPr sz="4000" spc="-30" dirty="0"/>
              <a:t> </a:t>
            </a:r>
            <a:r>
              <a:rPr sz="4000" spc="-25" dirty="0"/>
              <a:t>TEMPERATURE</a:t>
            </a:r>
            <a:r>
              <a:rPr sz="4000" spc="-140" dirty="0"/>
              <a:t> </a:t>
            </a:r>
            <a:r>
              <a:rPr sz="4000" spc="-10" dirty="0"/>
              <a:t>CARBON%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0835" y="923290"/>
            <a:ext cx="81857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Time-</a:t>
            </a:r>
            <a:r>
              <a:rPr sz="1800" spc="-30" dirty="0">
                <a:latin typeface="Microsoft Sans Serif"/>
                <a:cs typeface="Microsoft Sans Serif"/>
              </a:rPr>
              <a:t>temperature-</a:t>
            </a:r>
            <a:r>
              <a:rPr sz="1800" spc="-10" dirty="0">
                <a:latin typeface="Microsoft Sans Serif"/>
                <a:cs typeface="Microsoft Sans Serif"/>
              </a:rPr>
              <a:t>sensitization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curves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Type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304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alloys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function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carbon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content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05800" cy="500176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596" y="92151"/>
            <a:ext cx="63150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TEMP</a:t>
            </a:r>
            <a:r>
              <a:rPr sz="4000" spc="-15" dirty="0"/>
              <a:t> </a:t>
            </a:r>
            <a:r>
              <a:rPr sz="4000" spc="-40" dirty="0"/>
              <a:t>V/S</a:t>
            </a:r>
            <a:r>
              <a:rPr sz="4000" spc="-180" dirty="0"/>
              <a:t> </a:t>
            </a:r>
            <a:r>
              <a:rPr sz="4000" spc="-40" dirty="0"/>
              <a:t>PRECIPITATION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28600" y="838200"/>
            <a:ext cx="8686800" cy="5715000"/>
            <a:chOff x="228600" y="838200"/>
            <a:chExt cx="8686800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59" y="3093720"/>
              <a:ext cx="1914143" cy="12923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838200"/>
              <a:ext cx="8686800" cy="5715000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8069" y="830579"/>
          <a:ext cx="8598535" cy="552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800" spc="-30" dirty="0">
                          <a:latin typeface="Verdana"/>
                          <a:cs typeface="Verdana"/>
                        </a:rPr>
                        <a:t>Temperature</a:t>
                      </a:r>
                      <a:r>
                        <a:rPr sz="2800" spc="-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800" spc="-10" dirty="0">
                          <a:latin typeface="Verdana"/>
                          <a:cs typeface="Verdana"/>
                        </a:rPr>
                        <a:t>Range</a:t>
                      </a:r>
                      <a:endParaRPr sz="2800">
                        <a:latin typeface="Verdana"/>
                        <a:cs typeface="Verdana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3100"/>
                        </a:lnSpc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Precipitation</a:t>
                      </a:r>
                      <a:r>
                        <a:rPr sz="2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Reactions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0">
                <a:tc>
                  <a:txBody>
                    <a:bodyPr/>
                    <a:lstStyle/>
                    <a:p>
                      <a:pPr marL="31750" marR="711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Melting</a:t>
                      </a:r>
                      <a:r>
                        <a:rPr sz="2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point</a:t>
                      </a:r>
                      <a:r>
                        <a:rPr sz="2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73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2250</a:t>
                      </a:r>
                      <a:r>
                        <a:rPr sz="2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°F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(1230</a:t>
                      </a:r>
                      <a:r>
                        <a:rPr sz="2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°C)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78740" marR="241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Niobium</a:t>
                      </a:r>
                      <a:r>
                        <a:rPr sz="28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(Columbium)</a:t>
                      </a:r>
                      <a:r>
                        <a:rPr sz="28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carbide dissolves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Chromium</a:t>
                      </a:r>
                      <a:r>
                        <a:rPr sz="2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carbides</a:t>
                      </a:r>
                      <a:r>
                        <a:rPr sz="2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dissolves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9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2250</a:t>
                      </a:r>
                      <a:r>
                        <a:rPr sz="2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1450</a:t>
                      </a:r>
                      <a:r>
                        <a:rPr sz="2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°F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(1230</a:t>
                      </a:r>
                      <a:r>
                        <a:rPr sz="2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°C</a:t>
                      </a:r>
                      <a:r>
                        <a:rPr sz="2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 800</a:t>
                      </a:r>
                      <a:r>
                        <a:rPr sz="2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°C)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L="78740" marR="16732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Columbium</a:t>
                      </a:r>
                      <a:r>
                        <a:rPr sz="2800" spc="-1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carbide precipitates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Chromium</a:t>
                      </a:r>
                      <a:r>
                        <a:rPr sz="2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carbides</a:t>
                      </a:r>
                      <a:r>
                        <a:rPr sz="2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dissolves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1450</a:t>
                      </a:r>
                      <a:r>
                        <a:rPr sz="28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950</a:t>
                      </a:r>
                      <a:r>
                        <a:rPr sz="2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°F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(800</a:t>
                      </a:r>
                      <a:r>
                        <a:rPr sz="2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°C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510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 °C)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L="78740" marR="16510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Chromium</a:t>
                      </a:r>
                      <a:r>
                        <a:rPr sz="2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carbides precipitates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pPr marL="128905">
                        <a:lnSpc>
                          <a:spcPts val="3335"/>
                        </a:lnSpc>
                        <a:spcBef>
                          <a:spcPts val="819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950</a:t>
                      </a:r>
                      <a:r>
                        <a:rPr sz="2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70</a:t>
                      </a:r>
                      <a:r>
                        <a:rPr sz="2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°F</a:t>
                      </a:r>
                      <a:r>
                        <a:rPr sz="2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2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510</a:t>
                      </a:r>
                      <a:r>
                        <a:rPr sz="2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25" dirty="0">
                          <a:latin typeface="Microsoft Sans Serif"/>
                          <a:cs typeface="Microsoft Sans Serif"/>
                        </a:rPr>
                        <a:t>°C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  <a:p>
                      <a:pPr marL="31750">
                        <a:lnSpc>
                          <a:spcPts val="3275"/>
                        </a:lnSpc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2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room</a:t>
                      </a:r>
                      <a:r>
                        <a:rPr sz="2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temp.)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2800" dirty="0"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sz="2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800" spc="-10" dirty="0">
                          <a:latin typeface="Microsoft Sans Serif"/>
                          <a:cs typeface="Microsoft Sans Serif"/>
                        </a:rPr>
                        <a:t>reaction</a:t>
                      </a:r>
                      <a:endParaRPr sz="2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284" rIns="0" bIns="0" rtlCol="0">
            <a:spAutoFit/>
          </a:bodyPr>
          <a:lstStyle/>
          <a:p>
            <a:pPr marL="922019" marR="508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Intergrannular </a:t>
            </a:r>
            <a:r>
              <a:rPr spc="-10" dirty="0"/>
              <a:t>Cracking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5492496" cy="42946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596" y="449021"/>
            <a:ext cx="71570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Metallurgical</a:t>
            </a:r>
            <a:r>
              <a:rPr spc="-190" dirty="0"/>
              <a:t> </a:t>
            </a:r>
            <a:r>
              <a:rPr dirty="0"/>
              <a:t>Problems</a:t>
            </a:r>
            <a:r>
              <a:rPr spc="-8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7970"/>
            <a:ext cx="7829550" cy="39624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0"/>
              </a:spcBef>
              <a:buChar char="•"/>
              <a:tabLst>
                <a:tab pos="35687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Remedies:</a:t>
            </a:r>
            <a:endParaRPr sz="32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15"/>
              </a:spcBef>
              <a:buChar char="–"/>
              <a:tabLst>
                <a:tab pos="756920" algn="l"/>
              </a:tabLst>
            </a:pPr>
            <a:r>
              <a:rPr sz="2800" spc="-240" dirty="0">
                <a:latin typeface="Microsoft Sans Serif"/>
                <a:cs typeface="Microsoft Sans Serif"/>
              </a:rPr>
              <a:t>To</a:t>
            </a:r>
            <a:r>
              <a:rPr sz="2800" spc="-1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use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extra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low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carbon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steel</a:t>
            </a:r>
            <a:endParaRPr sz="28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800" spc="-240" dirty="0">
                <a:latin typeface="Microsoft Sans Serif"/>
                <a:cs typeface="Microsoft Sans Serif"/>
              </a:rPr>
              <a:t>To</a:t>
            </a:r>
            <a:r>
              <a:rPr sz="2800" spc="-1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use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stabilized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base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metal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&amp;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electrode</a:t>
            </a:r>
            <a:endParaRPr sz="28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615"/>
              </a:spcBef>
              <a:buChar char="•"/>
              <a:tabLst>
                <a:tab pos="1155065" algn="l"/>
              </a:tabLst>
            </a:pPr>
            <a:r>
              <a:rPr sz="2400" dirty="0">
                <a:latin typeface="Microsoft Sans Serif"/>
                <a:cs typeface="Microsoft Sans Serif"/>
              </a:rPr>
              <a:t>Ti,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Nb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(Cb)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365" dirty="0">
                <a:latin typeface="Microsoft Sans Serif"/>
                <a:cs typeface="Microsoft Sans Serif"/>
              </a:rPr>
              <a:t>Ta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Post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</a:t>
            </a:r>
            <a:r>
              <a:rPr sz="2800" spc="-1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Solution</a:t>
            </a:r>
            <a:r>
              <a:rPr sz="2800" spc="-1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treatment.</a:t>
            </a:r>
            <a:endParaRPr sz="28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5"/>
              </a:spcBef>
              <a:buChar char="–"/>
              <a:tabLst>
                <a:tab pos="756285" algn="l"/>
                <a:tab pos="2472690" algn="l"/>
                <a:tab pos="3176270" algn="l"/>
              </a:tabLst>
            </a:pP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welding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thin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sheet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using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ductile </a:t>
            </a:r>
            <a:r>
              <a:rPr sz="2800" dirty="0">
                <a:latin typeface="Microsoft Sans Serif"/>
                <a:cs typeface="Microsoft Sans Serif"/>
              </a:rPr>
              <a:t>Austenetic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SS</a:t>
            </a:r>
            <a:r>
              <a:rPr sz="2800" dirty="0">
                <a:latin typeface="Microsoft Sans Serif"/>
                <a:cs typeface="Microsoft Sans Serif"/>
              </a:rPr>
              <a:t>	filler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metal,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preheating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&amp;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post </a:t>
            </a:r>
            <a:r>
              <a:rPr sz="2800" dirty="0">
                <a:latin typeface="Microsoft Sans Serif"/>
                <a:cs typeface="Microsoft Sans Serif"/>
              </a:rPr>
              <a:t>weld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heat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treatment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not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generally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required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449021"/>
            <a:ext cx="78460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Problems</a:t>
            </a:r>
            <a:r>
              <a:rPr spc="-125" dirty="0"/>
              <a:t> </a:t>
            </a:r>
            <a:r>
              <a:rPr dirty="0"/>
              <a:t>Specific</a:t>
            </a:r>
            <a:r>
              <a:rPr spc="-250" dirty="0"/>
              <a:t> </a:t>
            </a:r>
            <a:r>
              <a:rPr dirty="0"/>
              <a:t>to</a:t>
            </a:r>
            <a:r>
              <a:rPr spc="-225" dirty="0"/>
              <a:t> </a:t>
            </a:r>
            <a:r>
              <a:rPr dirty="0"/>
              <a:t>Ferritic</a:t>
            </a:r>
            <a:r>
              <a:rPr spc="-2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716" y="1497970"/>
            <a:ext cx="7113270" cy="40798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2745" indent="-347345">
              <a:lnSpc>
                <a:spcPct val="100000"/>
              </a:lnSpc>
              <a:spcBef>
                <a:spcPts val="900"/>
              </a:spcBef>
              <a:buChar char="•"/>
              <a:tabLst>
                <a:tab pos="37274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Excessive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grain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growth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above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950</a:t>
            </a:r>
            <a:r>
              <a:rPr sz="3150" spc="-15" baseline="21164" dirty="0">
                <a:latin typeface="Microsoft Sans Serif"/>
                <a:cs typeface="Microsoft Sans Serif"/>
              </a:rPr>
              <a:t>0</a:t>
            </a:r>
            <a:r>
              <a:rPr sz="3200" spc="-10" dirty="0">
                <a:latin typeface="Microsoft Sans Serif"/>
                <a:cs typeface="Microsoft Sans Serif"/>
              </a:rPr>
              <a:t>C</a:t>
            </a:r>
            <a:endParaRPr sz="3200">
              <a:latin typeface="Microsoft Sans Serif"/>
              <a:cs typeface="Microsoft Sans Serif"/>
            </a:endParaRPr>
          </a:p>
          <a:p>
            <a:pPr marL="772795" lvl="1" indent="-290195">
              <a:lnSpc>
                <a:spcPct val="100000"/>
              </a:lnSpc>
              <a:spcBef>
                <a:spcPts val="715"/>
              </a:spcBef>
              <a:buChar char="–"/>
              <a:tabLst>
                <a:tab pos="772795" algn="l"/>
              </a:tabLst>
            </a:pPr>
            <a:r>
              <a:rPr sz="2800" spc="-130" dirty="0">
                <a:latin typeface="Microsoft Sans Serif"/>
                <a:cs typeface="Microsoft Sans Serif"/>
              </a:rPr>
              <a:t>Grain</a:t>
            </a:r>
            <a:r>
              <a:rPr sz="2800" spc="-200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coarsening</a:t>
            </a:r>
            <a:r>
              <a:rPr sz="2800" spc="-2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→</a:t>
            </a:r>
            <a:r>
              <a:rPr sz="2800" spc="-495" dirty="0">
                <a:latin typeface="Microsoft Sans Serif"/>
                <a:cs typeface="Microsoft Sans Serif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loss</a:t>
            </a:r>
            <a:r>
              <a:rPr sz="2800" spc="-2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UTS&amp;</a:t>
            </a:r>
            <a:r>
              <a:rPr sz="2800" spc="-35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toughness</a:t>
            </a:r>
            <a:endParaRPr sz="2800">
              <a:latin typeface="Microsoft Sans Serif"/>
              <a:cs typeface="Microsoft Sans Serif"/>
            </a:endParaRPr>
          </a:p>
          <a:p>
            <a:pPr marL="555625" indent="-530225">
              <a:lnSpc>
                <a:spcPct val="100000"/>
              </a:lnSpc>
              <a:spcBef>
                <a:spcPts val="775"/>
              </a:spcBef>
              <a:buChar char="•"/>
              <a:tabLst>
                <a:tab pos="555625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Remedies</a:t>
            </a:r>
            <a:endParaRPr sz="3200">
              <a:latin typeface="Microsoft Sans Serif"/>
              <a:cs typeface="Microsoft Sans Serif"/>
            </a:endParaRPr>
          </a:p>
          <a:p>
            <a:pPr marL="772795" lvl="1" indent="-290195">
              <a:lnSpc>
                <a:spcPct val="100000"/>
              </a:lnSpc>
              <a:spcBef>
                <a:spcPts val="715"/>
              </a:spcBef>
              <a:buChar char="–"/>
              <a:tabLst>
                <a:tab pos="772795" algn="l"/>
              </a:tabLst>
            </a:pPr>
            <a:r>
              <a:rPr sz="2800" dirty="0">
                <a:latin typeface="Microsoft Sans Serif"/>
                <a:cs typeface="Microsoft Sans Serif"/>
              </a:rPr>
              <a:t>Restrict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heat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input,</a:t>
            </a:r>
            <a:endParaRPr sz="2800">
              <a:latin typeface="Microsoft Sans Serif"/>
              <a:cs typeface="Microsoft Sans Serif"/>
            </a:endParaRPr>
          </a:p>
          <a:p>
            <a:pPr marL="772795" lvl="1" indent="-290195">
              <a:lnSpc>
                <a:spcPct val="100000"/>
              </a:lnSpc>
              <a:spcBef>
                <a:spcPts val="695"/>
              </a:spcBef>
              <a:buChar char="–"/>
              <a:tabLst>
                <a:tab pos="772795" algn="l"/>
              </a:tabLst>
            </a:pPr>
            <a:r>
              <a:rPr sz="2800" spc="-110" dirty="0">
                <a:latin typeface="Microsoft Sans Serif"/>
                <a:cs typeface="Microsoft Sans Serif"/>
              </a:rPr>
              <a:t>Restrict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inter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pass</a:t>
            </a:r>
            <a:r>
              <a:rPr sz="2800" spc="-420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temperature</a:t>
            </a:r>
            <a:r>
              <a:rPr sz="2800" spc="-30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≤150</a:t>
            </a:r>
            <a:r>
              <a:rPr sz="2775" spc="-15" baseline="21021" dirty="0">
                <a:latin typeface="Microsoft Sans Serif"/>
                <a:cs typeface="Microsoft Sans Serif"/>
              </a:rPr>
              <a:t>0</a:t>
            </a:r>
            <a:r>
              <a:rPr sz="2800" spc="-10" dirty="0">
                <a:latin typeface="Microsoft Sans Serif"/>
                <a:cs typeface="Microsoft Sans Serif"/>
              </a:rPr>
              <a:t>C</a:t>
            </a:r>
            <a:endParaRPr sz="2800">
              <a:latin typeface="Microsoft Sans Serif"/>
              <a:cs typeface="Microsoft Sans Serif"/>
            </a:endParaRPr>
          </a:p>
          <a:p>
            <a:pPr marL="1170940" lvl="2" indent="-231140">
              <a:lnSpc>
                <a:spcPct val="100000"/>
              </a:lnSpc>
              <a:spcBef>
                <a:spcPts val="620"/>
              </a:spcBef>
              <a:buChar char="•"/>
              <a:tabLst>
                <a:tab pos="1170940" algn="l"/>
              </a:tabLst>
            </a:pPr>
            <a:r>
              <a:rPr sz="2400" dirty="0">
                <a:latin typeface="Microsoft Sans Serif"/>
                <a:cs typeface="Microsoft Sans Serif"/>
              </a:rPr>
              <a:t>Use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Heat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chalks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assess</a:t>
            </a:r>
            <a:endParaRPr sz="2400">
              <a:latin typeface="Microsoft Sans Serif"/>
              <a:cs typeface="Microsoft Sans Serif"/>
            </a:endParaRPr>
          </a:p>
          <a:p>
            <a:pPr marL="1170940" lvl="2" indent="-231140">
              <a:lnSpc>
                <a:spcPct val="100000"/>
              </a:lnSpc>
              <a:spcBef>
                <a:spcPts val="600"/>
              </a:spcBef>
              <a:buChar char="•"/>
              <a:tabLst>
                <a:tab pos="1170940" algn="l"/>
              </a:tabLst>
            </a:pPr>
            <a:r>
              <a:rPr sz="2400" dirty="0">
                <a:latin typeface="Microsoft Sans Serif"/>
                <a:cs typeface="Microsoft Sans Serif"/>
              </a:rPr>
              <a:t>Resort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stagger</a:t>
            </a:r>
            <a:r>
              <a:rPr sz="2400" spc="-1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welding</a:t>
            </a:r>
            <a:endParaRPr sz="2400">
              <a:latin typeface="Microsoft Sans Serif"/>
              <a:cs typeface="Microsoft Sans Serif"/>
            </a:endParaRPr>
          </a:p>
          <a:p>
            <a:pPr marL="1170940" lvl="2" indent="-231140">
              <a:lnSpc>
                <a:spcPct val="100000"/>
              </a:lnSpc>
              <a:spcBef>
                <a:spcPts val="600"/>
              </a:spcBef>
              <a:buChar char="•"/>
              <a:tabLst>
                <a:tab pos="117094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Control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weaving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596" y="250393"/>
            <a:ext cx="78460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Problems</a:t>
            </a:r>
            <a:r>
              <a:rPr spc="-120" dirty="0"/>
              <a:t> </a:t>
            </a:r>
            <a:r>
              <a:rPr dirty="0"/>
              <a:t>Specific</a:t>
            </a:r>
            <a:r>
              <a:rPr spc="-250" dirty="0"/>
              <a:t> </a:t>
            </a:r>
            <a:r>
              <a:rPr dirty="0"/>
              <a:t>to</a:t>
            </a:r>
            <a:r>
              <a:rPr spc="-220" dirty="0"/>
              <a:t> </a:t>
            </a:r>
            <a:r>
              <a:rPr dirty="0"/>
              <a:t>Ferritic</a:t>
            </a:r>
            <a:r>
              <a:rPr spc="-2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49" y="1140360"/>
            <a:ext cx="7903845" cy="529844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659765" indent="-608965">
              <a:lnSpc>
                <a:spcPct val="100000"/>
              </a:lnSpc>
              <a:spcBef>
                <a:spcPts val="1215"/>
              </a:spcBef>
              <a:buChar char="•"/>
              <a:tabLst>
                <a:tab pos="659765" algn="l"/>
              </a:tabLst>
            </a:pPr>
            <a:r>
              <a:rPr sz="3200" spc="-75" dirty="0">
                <a:solidFill>
                  <a:srgbClr val="FF3300"/>
                </a:solidFill>
                <a:latin typeface="Microsoft Sans Serif"/>
                <a:cs typeface="Microsoft Sans Serif"/>
              </a:rPr>
              <a:t>‘475’</a:t>
            </a:r>
            <a:r>
              <a:rPr sz="3200" spc="-265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embrittlement</a:t>
            </a:r>
            <a:endParaRPr sz="3200">
              <a:latin typeface="Microsoft Sans Serif"/>
              <a:cs typeface="Microsoft Sans Serif"/>
            </a:endParaRPr>
          </a:p>
          <a:p>
            <a:pPr marL="1059815" marR="106680" lvl="1" indent="-610235">
              <a:lnSpc>
                <a:spcPct val="100000"/>
              </a:lnSpc>
              <a:spcBef>
                <a:spcPts val="1000"/>
              </a:spcBef>
              <a:buChar char="–"/>
              <a:tabLst>
                <a:tab pos="1059815" algn="l"/>
              </a:tabLst>
            </a:pPr>
            <a:r>
              <a:rPr sz="2800" dirty="0">
                <a:latin typeface="Microsoft Sans Serif"/>
                <a:cs typeface="Microsoft Sans Serif"/>
              </a:rPr>
              <a:t>Slow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heating/cooling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on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range of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400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680" dirty="0">
                <a:latin typeface="Microsoft Sans Serif"/>
                <a:cs typeface="Microsoft Sans Serif"/>
              </a:rPr>
              <a:t>– </a:t>
            </a:r>
            <a:r>
              <a:rPr sz="2800" spc="-10" dirty="0">
                <a:latin typeface="Microsoft Sans Serif"/>
                <a:cs typeface="Microsoft Sans Serif"/>
              </a:rPr>
              <a:t>540</a:t>
            </a:r>
            <a:r>
              <a:rPr sz="2775" spc="-15" baseline="21021" dirty="0">
                <a:latin typeface="Microsoft Sans Serif"/>
                <a:cs typeface="Microsoft Sans Serif"/>
              </a:rPr>
              <a:t>0</a:t>
            </a:r>
            <a:r>
              <a:rPr sz="2800" spc="-10" dirty="0">
                <a:latin typeface="Microsoft Sans Serif"/>
                <a:cs typeface="Microsoft Sans Serif"/>
              </a:rPr>
              <a:t>C</a:t>
            </a:r>
            <a:endParaRPr sz="2800">
              <a:latin typeface="Microsoft Sans Serif"/>
              <a:cs typeface="Microsoft Sans Serif"/>
            </a:endParaRPr>
          </a:p>
          <a:p>
            <a:pPr marL="1059815" lvl="1" indent="-610235">
              <a:lnSpc>
                <a:spcPct val="100000"/>
              </a:lnSpc>
              <a:spcBef>
                <a:spcPts val="1015"/>
              </a:spcBef>
              <a:buChar char="–"/>
              <a:tabLst>
                <a:tab pos="1059815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Precipitation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chromium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rich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α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phase</a:t>
            </a:r>
            <a:endParaRPr sz="2800">
              <a:latin typeface="Microsoft Sans Serif"/>
              <a:cs typeface="Microsoft Sans Serif"/>
            </a:endParaRPr>
          </a:p>
          <a:p>
            <a:pPr marL="1461770" lvl="2" indent="-609600">
              <a:lnSpc>
                <a:spcPct val="100000"/>
              </a:lnSpc>
              <a:spcBef>
                <a:spcPts val="735"/>
              </a:spcBef>
              <a:buChar char="•"/>
              <a:tabLst>
                <a:tab pos="146177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61-</a:t>
            </a:r>
            <a:r>
              <a:rPr sz="2400" dirty="0">
                <a:latin typeface="Microsoft Sans Serif"/>
                <a:cs typeface="Microsoft Sans Serif"/>
              </a:rPr>
              <a:t>83%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Cr,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bcc,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{100}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crystallographic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plane.</a:t>
            </a:r>
            <a:endParaRPr sz="2400">
              <a:latin typeface="Microsoft Sans Serif"/>
              <a:cs typeface="Microsoft Sans Serif"/>
            </a:endParaRPr>
          </a:p>
          <a:p>
            <a:pPr marL="659765" indent="-608965">
              <a:lnSpc>
                <a:spcPts val="3835"/>
              </a:lnSpc>
              <a:spcBef>
                <a:spcPts val="140"/>
              </a:spcBef>
              <a:buChar char="•"/>
              <a:tabLst>
                <a:tab pos="659765" algn="l"/>
              </a:tabLst>
            </a:pPr>
            <a:r>
              <a:rPr sz="32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Remedies</a:t>
            </a:r>
            <a:endParaRPr sz="3200">
              <a:latin typeface="Microsoft Sans Serif"/>
              <a:cs typeface="Microsoft Sans Serif"/>
            </a:endParaRPr>
          </a:p>
          <a:p>
            <a:pPr marL="1059815" lvl="1" indent="-610235">
              <a:lnSpc>
                <a:spcPts val="3354"/>
              </a:lnSpc>
              <a:buChar char="–"/>
              <a:tabLst>
                <a:tab pos="1059815" algn="l"/>
              </a:tabLst>
            </a:pPr>
            <a:r>
              <a:rPr sz="2800" dirty="0">
                <a:latin typeface="Microsoft Sans Serif"/>
                <a:cs typeface="Microsoft Sans Serif"/>
              </a:rPr>
              <a:t>Post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weld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heat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treatment</a:t>
            </a:r>
            <a:endParaRPr sz="2800">
              <a:latin typeface="Microsoft Sans Serif"/>
              <a:cs typeface="Microsoft Sans Serif"/>
            </a:endParaRPr>
          </a:p>
          <a:p>
            <a:pPr marL="1461770" marR="522605" lvl="2" indent="-610235">
              <a:lnSpc>
                <a:spcPct val="80000"/>
              </a:lnSpc>
              <a:spcBef>
                <a:spcPts val="615"/>
              </a:spcBef>
              <a:buChar char="•"/>
              <a:tabLst>
                <a:tab pos="1461770" algn="l"/>
                <a:tab pos="3111500" algn="l"/>
              </a:tabLst>
            </a:pPr>
            <a:r>
              <a:rPr sz="2400" dirty="0">
                <a:latin typeface="Microsoft Sans Serif"/>
                <a:cs typeface="Microsoft Sans Serif"/>
              </a:rPr>
              <a:t>Heating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790</a:t>
            </a:r>
            <a:r>
              <a:rPr sz="2400" baseline="20833" dirty="0">
                <a:latin typeface="Microsoft Sans Serif"/>
                <a:cs typeface="Microsoft Sans Serif"/>
              </a:rPr>
              <a:t>0</a:t>
            </a:r>
            <a:r>
              <a:rPr sz="2400" dirty="0">
                <a:latin typeface="Microsoft Sans Serif"/>
                <a:cs typeface="Microsoft Sans Serif"/>
              </a:rPr>
              <a:t>C i.e.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below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10" dirty="0">
                <a:latin typeface="Microsoft Sans Serif"/>
                <a:cs typeface="Microsoft Sans Serif"/>
              </a:rPr>
              <a:t> grain coarsening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65" dirty="0">
                <a:latin typeface="Microsoft Sans Serif"/>
                <a:cs typeface="Microsoft Sans Serif"/>
              </a:rPr>
              <a:t>temperature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→</a:t>
            </a:r>
            <a:r>
              <a:rPr sz="2400" spc="-400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Furnace</a:t>
            </a:r>
            <a:r>
              <a:rPr sz="2400" spc="-20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cooling</a:t>
            </a:r>
            <a:r>
              <a:rPr sz="2400" spc="-25" dirty="0">
                <a:latin typeface="Microsoft Sans Serif"/>
                <a:cs typeface="Microsoft Sans Serif"/>
              </a:rPr>
              <a:t> to </a:t>
            </a:r>
            <a:r>
              <a:rPr sz="2400" spc="-105" dirty="0">
                <a:latin typeface="Microsoft Sans Serif"/>
                <a:cs typeface="Microsoft Sans Serif"/>
              </a:rPr>
              <a:t>650</a:t>
            </a:r>
            <a:r>
              <a:rPr sz="2400" spc="-157" baseline="20833" dirty="0">
                <a:latin typeface="Microsoft Sans Serif"/>
                <a:cs typeface="Microsoft Sans Serif"/>
              </a:rPr>
              <a:t>0</a:t>
            </a:r>
            <a:r>
              <a:rPr sz="2400" spc="-105" dirty="0">
                <a:latin typeface="Microsoft Sans Serif"/>
                <a:cs typeface="Microsoft Sans Serif"/>
              </a:rPr>
              <a:t>C→</a:t>
            </a:r>
            <a:r>
              <a:rPr sz="2400" spc="-425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Rapid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cooling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1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400</a:t>
            </a:r>
            <a:r>
              <a:rPr sz="2400" spc="-15" baseline="20833" dirty="0">
                <a:latin typeface="Microsoft Sans Serif"/>
                <a:cs typeface="Microsoft Sans Serif"/>
              </a:rPr>
              <a:t>0</a:t>
            </a:r>
            <a:r>
              <a:rPr sz="2400" spc="-10" dirty="0">
                <a:latin typeface="Microsoft Sans Serif"/>
                <a:cs typeface="Microsoft Sans Serif"/>
              </a:rPr>
              <a:t>C</a:t>
            </a:r>
            <a:endParaRPr sz="2400">
              <a:latin typeface="Microsoft Sans Serif"/>
              <a:cs typeface="Microsoft Sans Serif"/>
            </a:endParaRPr>
          </a:p>
          <a:p>
            <a:pPr marL="1059815" marR="414655" lvl="1" indent="-610235">
              <a:lnSpc>
                <a:spcPts val="2690"/>
              </a:lnSpc>
              <a:spcBef>
                <a:spcPts val="590"/>
              </a:spcBef>
              <a:buChar char="–"/>
              <a:tabLst>
                <a:tab pos="1059815" algn="l"/>
                <a:tab pos="1907539" algn="l"/>
              </a:tabLst>
            </a:pPr>
            <a:r>
              <a:rPr sz="2800" dirty="0">
                <a:latin typeface="Microsoft Sans Serif"/>
                <a:cs typeface="Microsoft Sans Serif"/>
              </a:rPr>
              <a:t>Matching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filler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wire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fully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austenitic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filler </a:t>
            </a:r>
            <a:r>
              <a:rPr sz="2800" spc="-20" dirty="0">
                <a:latin typeface="Microsoft Sans Serif"/>
                <a:cs typeface="Microsoft Sans Serif"/>
              </a:rPr>
              <a:t>wire</a:t>
            </a:r>
            <a:r>
              <a:rPr sz="2800" dirty="0">
                <a:latin typeface="Microsoft Sans Serif"/>
                <a:cs typeface="Microsoft Sans Serif"/>
              </a:rPr>
              <a:t>	(25/20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type)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may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 </a:t>
            </a:r>
            <a:r>
              <a:rPr sz="2800" spc="-10" dirty="0">
                <a:latin typeface="Microsoft Sans Serif"/>
                <a:cs typeface="Microsoft Sans Serif"/>
              </a:rPr>
              <a:t>used.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784301"/>
            <a:ext cx="85636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Problems</a:t>
            </a:r>
            <a:r>
              <a:rPr spc="-150" dirty="0"/>
              <a:t> </a:t>
            </a:r>
            <a:r>
              <a:rPr dirty="0"/>
              <a:t>Specific</a:t>
            </a:r>
            <a:r>
              <a:rPr spc="-270" dirty="0"/>
              <a:t> </a:t>
            </a:r>
            <a:r>
              <a:rPr dirty="0"/>
              <a:t>to</a:t>
            </a:r>
            <a:r>
              <a:rPr spc="-245" dirty="0"/>
              <a:t> </a:t>
            </a:r>
            <a:r>
              <a:rPr dirty="0"/>
              <a:t>Austenitic</a:t>
            </a:r>
            <a:r>
              <a:rPr spc="-15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8269"/>
            <a:ext cx="7431405" cy="490728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Most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readily</a:t>
            </a:r>
            <a:r>
              <a:rPr sz="3200" spc="-1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weldable</a:t>
            </a:r>
            <a:r>
              <a:rPr sz="3200" spc="-1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amongst</a:t>
            </a:r>
            <a:r>
              <a:rPr sz="3200" spc="-1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all</a:t>
            </a:r>
            <a:r>
              <a:rPr sz="3200" spc="95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SS</a:t>
            </a:r>
            <a:endParaRPr sz="3200">
              <a:latin typeface="Microsoft Sans Serif"/>
              <a:cs typeface="Microsoft Sans Serif"/>
            </a:endParaRPr>
          </a:p>
          <a:p>
            <a:pPr marL="356870" marR="929640" indent="-344805">
              <a:lnSpc>
                <a:spcPct val="100000"/>
              </a:lnSpc>
              <a:spcBef>
                <a:spcPts val="7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Generally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no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pre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or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post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weld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heat </a:t>
            </a:r>
            <a:r>
              <a:rPr sz="3200" spc="-10" dirty="0">
                <a:latin typeface="Microsoft Sans Serif"/>
                <a:cs typeface="Microsoft Sans Serif"/>
              </a:rPr>
              <a:t>treatments</a:t>
            </a:r>
            <a:endParaRPr sz="3200">
              <a:latin typeface="Microsoft Sans Serif"/>
              <a:cs typeface="Microsoft Sans Serif"/>
            </a:endParaRPr>
          </a:p>
          <a:p>
            <a:pPr marL="356870" marR="219710" indent="-344805">
              <a:lnSpc>
                <a:spcPct val="109300"/>
              </a:lnSpc>
              <a:spcBef>
                <a:spcPts val="434"/>
              </a:spcBef>
              <a:buChar char="•"/>
              <a:tabLst>
                <a:tab pos="356870" algn="l"/>
                <a:tab pos="2799715" algn="l"/>
              </a:tabLst>
            </a:pPr>
            <a:r>
              <a:rPr sz="3200" spc="-70" dirty="0">
                <a:latin typeface="Microsoft Sans Serif"/>
                <a:cs typeface="Microsoft Sans Serif"/>
              </a:rPr>
              <a:t>However,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it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suffers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from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b="1" spc="-10" dirty="0">
                <a:latin typeface="Arial"/>
                <a:cs typeface="Arial"/>
              </a:rPr>
              <a:t>micro- </a:t>
            </a:r>
            <a:r>
              <a:rPr sz="3200" b="1" dirty="0">
                <a:latin typeface="Arial"/>
                <a:cs typeface="Arial"/>
              </a:rPr>
              <a:t>fissuring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or</a:t>
            </a:r>
            <a:r>
              <a:rPr sz="3200" b="1" dirty="0">
                <a:latin typeface="Arial"/>
                <a:cs typeface="Arial"/>
              </a:rPr>
              <a:t>	Solidification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cracking.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Micro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crack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along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GB</a:t>
            </a:r>
            <a:endParaRPr sz="2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80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More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significant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Cambria Math"/>
                <a:cs typeface="Cambria Math"/>
              </a:rPr>
              <a:t>𝜎</a:t>
            </a:r>
            <a:r>
              <a:rPr sz="3200" spc="-10" dirty="0">
                <a:latin typeface="Microsoft Sans Serif"/>
                <a:cs typeface="Microsoft Sans Serif"/>
              </a:rPr>
              <a:t>phase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problem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due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to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71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High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Cr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Presence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Si,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Nb,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Ti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etc.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364693"/>
            <a:ext cx="85604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Problems</a:t>
            </a:r>
            <a:r>
              <a:rPr spc="-150" dirty="0"/>
              <a:t> </a:t>
            </a:r>
            <a:r>
              <a:rPr dirty="0"/>
              <a:t>Specific</a:t>
            </a:r>
            <a:r>
              <a:rPr spc="-260" dirty="0"/>
              <a:t> </a:t>
            </a:r>
            <a:r>
              <a:rPr dirty="0"/>
              <a:t>to</a:t>
            </a:r>
            <a:r>
              <a:rPr spc="-245" dirty="0"/>
              <a:t> </a:t>
            </a:r>
            <a:r>
              <a:rPr dirty="0"/>
              <a:t>Austenitic</a:t>
            </a:r>
            <a:r>
              <a:rPr spc="-3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442720"/>
            <a:ext cx="7315200" cy="400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595"/>
              </a:lnSpc>
              <a:spcBef>
                <a:spcPts val="100"/>
              </a:spcBef>
              <a:buChar char="•"/>
              <a:tabLst>
                <a:tab pos="356870" algn="l"/>
              </a:tabLst>
            </a:pPr>
            <a:r>
              <a:rPr sz="3000" spc="-10" dirty="0">
                <a:latin typeface="Microsoft Sans Serif"/>
                <a:cs typeface="Microsoft Sans Serif"/>
              </a:rPr>
              <a:t>Solidification</a:t>
            </a:r>
            <a:r>
              <a:rPr sz="3000" spc="-185" dirty="0">
                <a:latin typeface="Microsoft Sans Serif"/>
                <a:cs typeface="Microsoft Sans Serif"/>
              </a:rPr>
              <a:t> </a:t>
            </a:r>
            <a:r>
              <a:rPr sz="3000" spc="-10" dirty="0">
                <a:latin typeface="Microsoft Sans Serif"/>
                <a:cs typeface="Microsoft Sans Serif"/>
              </a:rPr>
              <a:t>cracking</a:t>
            </a:r>
            <a:endParaRPr sz="3000">
              <a:latin typeface="Microsoft Sans Serif"/>
              <a:cs typeface="Microsoft Sans Serif"/>
            </a:endParaRPr>
          </a:p>
          <a:p>
            <a:pPr marL="755015" marR="5080" lvl="1" indent="-285750">
              <a:lnSpc>
                <a:spcPts val="2500"/>
              </a:lnSpc>
              <a:spcBef>
                <a:spcPts val="595"/>
              </a:spcBef>
              <a:buChar char="–"/>
              <a:tabLst>
                <a:tab pos="756285" algn="l"/>
                <a:tab pos="1808480" algn="l"/>
              </a:tabLst>
            </a:pPr>
            <a:r>
              <a:rPr sz="2600" dirty="0">
                <a:latin typeface="Microsoft Sans Serif"/>
                <a:cs typeface="Microsoft Sans Serif"/>
              </a:rPr>
              <a:t>Poor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solubility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impurities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like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530" dirty="0">
                <a:latin typeface="Microsoft Sans Serif"/>
                <a:cs typeface="Microsoft Sans Serif"/>
              </a:rPr>
              <a:t>P</a:t>
            </a:r>
            <a:r>
              <a:rPr sz="2600" spc="-10" dirty="0">
                <a:latin typeface="Microsoft Sans Serif"/>
                <a:cs typeface="Microsoft Sans Serif"/>
              </a:rPr>
              <a:t>,</a:t>
            </a:r>
            <a:r>
              <a:rPr sz="2600" spc="-2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B,</a:t>
            </a:r>
            <a:r>
              <a:rPr sz="2600" spc="-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S,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Se,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Si 	</a:t>
            </a:r>
            <a:r>
              <a:rPr sz="2600" dirty="0">
                <a:latin typeface="Microsoft Sans Serif"/>
                <a:cs typeface="Microsoft Sans Serif"/>
              </a:rPr>
              <a:t>etc.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5" dirty="0">
                <a:latin typeface="Microsoft Sans Serif"/>
                <a:cs typeface="Microsoft Sans Serif"/>
              </a:rPr>
              <a:t>in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austenite</a:t>
            </a:r>
            <a:endParaRPr sz="26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har char="–"/>
              <a:tabLst>
                <a:tab pos="755650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Segregate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along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GB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during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solidification</a:t>
            </a:r>
            <a:endParaRPr sz="2600">
              <a:latin typeface="Microsoft Sans Serif"/>
              <a:cs typeface="Microsoft Sans Serif"/>
            </a:endParaRPr>
          </a:p>
          <a:p>
            <a:pPr marL="755015" lvl="1" indent="-285115">
              <a:lnSpc>
                <a:spcPts val="3110"/>
              </a:lnSpc>
              <a:buChar char="–"/>
              <a:tabLst>
                <a:tab pos="755015" algn="l"/>
              </a:tabLst>
            </a:pPr>
            <a:r>
              <a:rPr sz="2600" dirty="0">
                <a:latin typeface="Microsoft Sans Serif"/>
                <a:cs typeface="Microsoft Sans Serif"/>
              </a:rPr>
              <a:t>GB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becomes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impure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&amp;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weaker</a:t>
            </a:r>
            <a:endParaRPr sz="2600">
              <a:latin typeface="Microsoft Sans Serif"/>
              <a:cs typeface="Microsoft Sans Serif"/>
            </a:endParaRPr>
          </a:p>
          <a:p>
            <a:pPr marL="754380" marR="1004569" lvl="1" indent="-285115">
              <a:lnSpc>
                <a:spcPct val="80000"/>
              </a:lnSpc>
              <a:spcBef>
                <a:spcPts val="615"/>
              </a:spcBef>
              <a:buChar char="–"/>
              <a:tabLst>
                <a:tab pos="756285" algn="l"/>
                <a:tab pos="2067560" algn="l"/>
              </a:tabLst>
            </a:pPr>
            <a:r>
              <a:rPr sz="2600" spc="-75" dirty="0">
                <a:latin typeface="Microsoft Sans Serif"/>
                <a:cs typeface="Microsoft Sans Serif"/>
              </a:rPr>
              <a:t>Tendency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to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develop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cracks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i.e.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Micro- 	fissures</a:t>
            </a:r>
            <a:r>
              <a:rPr sz="2600" dirty="0">
                <a:latin typeface="Microsoft Sans Serif"/>
                <a:cs typeface="Microsoft Sans Serif"/>
              </a:rPr>
              <a:t>	under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solidification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stress.</a:t>
            </a:r>
            <a:endParaRPr sz="2600">
              <a:latin typeface="Microsoft Sans Serif"/>
              <a:cs typeface="Microsoft Sans Serif"/>
            </a:endParaRPr>
          </a:p>
          <a:p>
            <a:pPr marL="356870" indent="-344170">
              <a:lnSpc>
                <a:spcPts val="3585"/>
              </a:lnSpc>
              <a:buChar char="•"/>
              <a:tabLst>
                <a:tab pos="356870" algn="l"/>
              </a:tabLst>
            </a:pPr>
            <a:r>
              <a:rPr sz="3000" spc="-10" dirty="0">
                <a:latin typeface="Microsoft Sans Serif"/>
                <a:cs typeface="Microsoft Sans Serif"/>
              </a:rPr>
              <a:t>Remedy</a:t>
            </a:r>
            <a:endParaRPr sz="30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spcBef>
                <a:spcPts val="15"/>
              </a:spcBef>
              <a:buChar char="–"/>
              <a:tabLst>
                <a:tab pos="755650" algn="l"/>
              </a:tabLst>
            </a:pPr>
            <a:r>
              <a:rPr sz="2600" dirty="0">
                <a:latin typeface="Microsoft Sans Serif"/>
                <a:cs typeface="Microsoft Sans Serif"/>
              </a:rPr>
              <a:t>Having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some</a:t>
            </a:r>
            <a:r>
              <a:rPr sz="2600" spc="-5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ferrite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(4-</a:t>
            </a:r>
            <a:r>
              <a:rPr sz="2600" dirty="0">
                <a:latin typeface="Microsoft Sans Serif"/>
                <a:cs typeface="Microsoft Sans Serif"/>
              </a:rPr>
              <a:t>5%)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in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weld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metal</a:t>
            </a:r>
            <a:endParaRPr sz="26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spcBef>
                <a:spcPts val="409"/>
              </a:spcBef>
              <a:buChar char="–"/>
              <a:tabLst>
                <a:tab pos="755650" algn="l"/>
              </a:tabLst>
            </a:pPr>
            <a:r>
              <a:rPr sz="2600" dirty="0">
                <a:latin typeface="Microsoft Sans Serif"/>
                <a:cs typeface="Microsoft Sans Serif"/>
              </a:rPr>
              <a:t>Higher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solubility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-60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impurities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in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Ferrite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449021"/>
            <a:ext cx="80613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Schaeffler</a:t>
            </a:r>
            <a:r>
              <a:rPr spc="-120" dirty="0"/>
              <a:t> </a:t>
            </a:r>
            <a:r>
              <a:rPr dirty="0"/>
              <a:t>and</a:t>
            </a:r>
            <a:r>
              <a:rPr spc="-130" dirty="0"/>
              <a:t> </a:t>
            </a:r>
            <a:r>
              <a:rPr dirty="0"/>
              <a:t>Delong</a:t>
            </a:r>
            <a:r>
              <a:rPr spc="-40" dirty="0"/>
              <a:t> </a:t>
            </a:r>
            <a:r>
              <a:rPr spc="-10" dirty="0"/>
              <a:t>Diagrams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0398"/>
            <a:ext cx="7156450" cy="48634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5080" indent="-344805">
              <a:lnSpc>
                <a:spcPts val="3510"/>
              </a:lnSpc>
              <a:spcBef>
                <a:spcPts val="484"/>
              </a:spcBef>
              <a:buChar char="•"/>
              <a:tabLst>
                <a:tab pos="356870" algn="l"/>
                <a:tab pos="1607185" algn="l"/>
              </a:tabLst>
            </a:pPr>
            <a:r>
              <a:rPr sz="3200" dirty="0">
                <a:latin typeface="Microsoft Sans Serif"/>
                <a:cs typeface="Microsoft Sans Serif"/>
              </a:rPr>
              <a:t>Constitution</a:t>
            </a:r>
            <a:r>
              <a:rPr sz="3200" spc="-1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diagrams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1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predict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ferrite levels</a:t>
            </a:r>
            <a:r>
              <a:rPr sz="3200" dirty="0">
                <a:latin typeface="Microsoft Sans Serif"/>
                <a:cs typeface="Microsoft Sans Serif"/>
              </a:rPr>
              <a:t>	from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composition</a:t>
            </a:r>
            <a:endParaRPr sz="3200">
              <a:latin typeface="Microsoft Sans Serif"/>
              <a:cs typeface="Microsoft Sans Serif"/>
            </a:endParaRPr>
          </a:p>
          <a:p>
            <a:pPr marL="356870" marR="202565" indent="-344805">
              <a:lnSpc>
                <a:spcPts val="3500"/>
              </a:lnSpc>
              <a:spcBef>
                <a:spcPts val="795"/>
              </a:spcBef>
              <a:buChar char="•"/>
              <a:tabLst>
                <a:tab pos="356870" algn="l"/>
                <a:tab pos="1256030" algn="l"/>
              </a:tabLst>
            </a:pPr>
            <a:r>
              <a:rPr sz="3200" dirty="0">
                <a:latin typeface="Microsoft Sans Serif"/>
                <a:cs typeface="Microsoft Sans Serif"/>
              </a:rPr>
              <a:t>By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comparing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effects</a:t>
            </a:r>
            <a:r>
              <a:rPr sz="3200" spc="-1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austenite </a:t>
            </a:r>
            <a:r>
              <a:rPr sz="3200" spc="-25" dirty="0">
                <a:latin typeface="Microsoft Sans Serif"/>
                <a:cs typeface="Microsoft Sans Serif"/>
              </a:rPr>
              <a:t>and</a:t>
            </a:r>
            <a:r>
              <a:rPr sz="3200" dirty="0">
                <a:latin typeface="Microsoft Sans Serif"/>
                <a:cs typeface="Microsoft Sans Serif"/>
              </a:rPr>
              <a:t>	ferrite</a:t>
            </a:r>
            <a:r>
              <a:rPr sz="3200" spc="-1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stabilising</a:t>
            </a:r>
            <a:r>
              <a:rPr sz="3200" spc="-1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elements</a:t>
            </a:r>
            <a:endParaRPr sz="3200">
              <a:latin typeface="Microsoft Sans Serif"/>
              <a:cs typeface="Microsoft Sans Serif"/>
            </a:endParaRPr>
          </a:p>
          <a:p>
            <a:pPr marL="448309" indent="-435609">
              <a:lnSpc>
                <a:spcPct val="100000"/>
              </a:lnSpc>
              <a:spcBef>
                <a:spcPts val="254"/>
              </a:spcBef>
              <a:buFont typeface="Microsoft Sans Serif"/>
              <a:buChar char="•"/>
              <a:tabLst>
                <a:tab pos="448309" algn="l"/>
              </a:tabLst>
            </a:pPr>
            <a:r>
              <a:rPr sz="3200" b="1" dirty="0">
                <a:latin typeface="Arial"/>
                <a:cs typeface="Arial"/>
              </a:rPr>
              <a:t>Schaeffler</a:t>
            </a:r>
            <a:r>
              <a:rPr sz="3200" b="1" spc="-16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Diagram</a:t>
            </a:r>
            <a:endParaRPr sz="3200">
              <a:latin typeface="Arial"/>
              <a:cs typeface="Arial"/>
            </a:endParaRPr>
          </a:p>
          <a:p>
            <a:pPr marL="756920" lvl="1" indent="-287020">
              <a:lnSpc>
                <a:spcPct val="100000"/>
              </a:lnSpc>
              <a:spcBef>
                <a:spcPts val="40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Ni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(eq)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Ni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30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0.5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-25" dirty="0">
                <a:latin typeface="Microsoft Sans Serif"/>
                <a:cs typeface="Microsoft Sans Serif"/>
              </a:rPr>
              <a:t> Mn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Cr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(eq)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=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Cr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1.5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Si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+ 0.5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Nb</a:t>
            </a:r>
            <a:endParaRPr sz="2800">
              <a:latin typeface="Microsoft Sans Serif"/>
              <a:cs typeface="Microsoft Sans Serif"/>
            </a:endParaRPr>
          </a:p>
          <a:p>
            <a:pPr marL="356870" marR="448945" indent="-344805">
              <a:lnSpc>
                <a:spcPct val="100000"/>
              </a:lnSpc>
              <a:spcBef>
                <a:spcPts val="39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sz="3200" b="1" dirty="0">
                <a:latin typeface="Arial"/>
                <a:cs typeface="Arial"/>
              </a:rPr>
              <a:t>Delong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Diagram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→</a:t>
            </a:r>
            <a:r>
              <a:rPr sz="2800" dirty="0">
                <a:latin typeface="Microsoft Sans Serif"/>
                <a:cs typeface="Microsoft Sans Serif"/>
              </a:rPr>
              <a:t>Refines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Schaffler diagram</a:t>
            </a:r>
            <a:endParaRPr sz="2800">
              <a:latin typeface="Microsoft Sans Serif"/>
              <a:cs typeface="Microsoft Sans Serif"/>
            </a:endParaRPr>
          </a:p>
          <a:p>
            <a:pPr marL="768985" lvl="1" indent="-299085">
              <a:lnSpc>
                <a:spcPct val="100000"/>
              </a:lnSpc>
              <a:spcBef>
                <a:spcPts val="405"/>
              </a:spcBef>
              <a:buChar char="–"/>
              <a:tabLst>
                <a:tab pos="768985" algn="l"/>
              </a:tabLst>
            </a:pPr>
            <a:r>
              <a:rPr sz="2800" dirty="0">
                <a:latin typeface="Microsoft Sans Serif"/>
                <a:cs typeface="Microsoft Sans Serif"/>
              </a:rPr>
              <a:t>Ni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(eq)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=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Ni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30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(C+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N)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0.5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x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Mn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334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Schaeffler</a:t>
            </a:r>
            <a:r>
              <a:rPr spc="-195" dirty="0"/>
              <a:t> </a:t>
            </a:r>
            <a:r>
              <a:rPr spc="-10" dirty="0"/>
              <a:t>Diagram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7074408" cy="457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6437617"/>
            <a:ext cx="6076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11/24/14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0C5A6-7181-A9F8-5FA4-E464BBB3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340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39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6437617"/>
            <a:ext cx="6076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-10" dirty="0">
                <a:solidFill>
                  <a:srgbClr val="878787"/>
                </a:solidFill>
                <a:latin typeface="Microsoft Sans Serif"/>
                <a:cs typeface="Microsoft Sans Serif"/>
              </a:rPr>
              <a:t>11/24/14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49021"/>
            <a:ext cx="786828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Special</a:t>
            </a:r>
            <a:r>
              <a:rPr spc="-215" dirty="0"/>
              <a:t> </a:t>
            </a:r>
            <a:r>
              <a:rPr spc="-10" dirty="0"/>
              <a:t>Features</a:t>
            </a:r>
            <a:r>
              <a:rPr spc="-22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Welding</a:t>
            </a:r>
            <a:r>
              <a:rPr spc="-60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7970"/>
            <a:ext cx="6821805" cy="48729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0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Short</a:t>
            </a:r>
            <a:r>
              <a:rPr sz="3200" spc="-7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length</a:t>
            </a:r>
            <a:endParaRPr sz="32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1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Specially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rutile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coated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electrode</a:t>
            </a:r>
            <a:endParaRPr sz="28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590"/>
              </a:spcBef>
              <a:buChar char="•"/>
              <a:tabLst>
                <a:tab pos="1155065" algn="l"/>
              </a:tabLst>
            </a:pP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sealing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is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not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good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basic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coated</a:t>
            </a:r>
            <a:endParaRPr sz="2400">
              <a:latin typeface="Microsoft Sans Serif"/>
              <a:cs typeface="Microsoft Sans Serif"/>
            </a:endParaRPr>
          </a:p>
          <a:p>
            <a:pPr marL="1155700">
              <a:lnSpc>
                <a:spcPct val="100000"/>
              </a:lnSpc>
            </a:pPr>
            <a:r>
              <a:rPr sz="2400" spc="-20" dirty="0">
                <a:latin typeface="Microsoft Sans Serif"/>
                <a:cs typeface="Microsoft Sans Serif"/>
              </a:rPr>
              <a:t>ones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690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Longer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arc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means</a:t>
            </a:r>
            <a:endParaRPr sz="32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71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More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Chromium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loss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70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More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nitrogen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pick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up</a:t>
            </a:r>
            <a:endParaRPr sz="28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615"/>
              </a:spcBef>
              <a:buChar char="•"/>
              <a:tabLst>
                <a:tab pos="1155065" algn="l"/>
              </a:tabLst>
            </a:pPr>
            <a:r>
              <a:rPr sz="2400" dirty="0">
                <a:latin typeface="Microsoft Sans Serif"/>
                <a:cs typeface="Microsoft Sans Serif"/>
              </a:rPr>
              <a:t>Loss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Corrosion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resistance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Ferritic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SS</a:t>
            </a:r>
            <a:endParaRPr sz="24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1155065" algn="l"/>
              </a:tabLst>
            </a:pPr>
            <a:r>
              <a:rPr sz="2400" spc="-55" dirty="0">
                <a:latin typeface="Microsoft Sans Serif"/>
                <a:cs typeface="Microsoft Sans Serif"/>
              </a:rPr>
              <a:t>Tendency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towards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pure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austenitic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weld</a:t>
            </a:r>
            <a:endParaRPr sz="2400">
              <a:latin typeface="Microsoft Sans Serif"/>
              <a:cs typeface="Microsoft Sans Serif"/>
            </a:endParaRPr>
          </a:p>
          <a:p>
            <a:pPr marL="1155700">
              <a:lnSpc>
                <a:spcPct val="100000"/>
              </a:lnSpc>
              <a:spcBef>
                <a:spcPts val="720"/>
              </a:spcBef>
              <a:tabLst>
                <a:tab pos="260413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deposit</a:t>
            </a:r>
            <a:r>
              <a:rPr sz="2400" spc="-1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in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70" dirty="0">
                <a:latin typeface="Microsoft Sans Serif"/>
                <a:cs typeface="Microsoft Sans Serif"/>
              </a:rPr>
              <a:t>Austenitic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470" dirty="0">
                <a:latin typeface="Microsoft Sans Serif"/>
                <a:cs typeface="Microsoft Sans Serif"/>
              </a:rPr>
              <a:t>S</a:t>
            </a:r>
            <a:r>
              <a:rPr sz="2400" spc="-325" dirty="0">
                <a:latin typeface="Microsoft Sans Serif"/>
                <a:cs typeface="Microsoft Sans Serif"/>
              </a:rPr>
              <a:t>S</a:t>
            </a:r>
            <a:r>
              <a:rPr sz="2400" spc="215" dirty="0">
                <a:latin typeface="Microsoft Sans Serif"/>
                <a:cs typeface="Microsoft Sans Serif"/>
              </a:rPr>
              <a:t>→</a:t>
            </a:r>
            <a:r>
              <a:rPr sz="2400" spc="20" dirty="0">
                <a:latin typeface="Microsoft Sans Serif"/>
                <a:cs typeface="Microsoft Sans Serif"/>
              </a:rPr>
              <a:t>M</a:t>
            </a:r>
            <a:r>
              <a:rPr sz="2400" spc="30" dirty="0">
                <a:latin typeface="Microsoft Sans Serif"/>
                <a:cs typeface="Microsoft Sans Serif"/>
              </a:rPr>
              <a:t>ic</a:t>
            </a:r>
            <a:r>
              <a:rPr sz="2400" spc="10" dirty="0">
                <a:latin typeface="Microsoft Sans Serif"/>
                <a:cs typeface="Microsoft Sans Serif"/>
              </a:rPr>
              <a:t>r</a:t>
            </a:r>
            <a:r>
              <a:rPr sz="2400" spc="30" dirty="0">
                <a:latin typeface="Microsoft Sans Serif"/>
                <a:cs typeface="Microsoft Sans Serif"/>
              </a:rPr>
              <a:t>o</a:t>
            </a:r>
            <a:r>
              <a:rPr sz="2400" spc="55" dirty="0">
                <a:latin typeface="Microsoft Sans Serif"/>
                <a:cs typeface="Microsoft Sans Serif"/>
              </a:rPr>
              <a:t>f</a:t>
            </a:r>
            <a:r>
              <a:rPr sz="2400" spc="30" dirty="0">
                <a:latin typeface="Microsoft Sans Serif"/>
                <a:cs typeface="Microsoft Sans Serif"/>
              </a:rPr>
              <a:t>is</a:t>
            </a:r>
            <a:r>
              <a:rPr sz="2400" spc="15" dirty="0">
                <a:latin typeface="Microsoft Sans Serif"/>
                <a:cs typeface="Microsoft Sans Serif"/>
              </a:rPr>
              <a:t>s</a:t>
            </a:r>
            <a:r>
              <a:rPr sz="2400" spc="30" dirty="0">
                <a:latin typeface="Microsoft Sans Serif"/>
                <a:cs typeface="Microsoft Sans Serif"/>
              </a:rPr>
              <a:t>u</a:t>
            </a:r>
            <a:r>
              <a:rPr sz="2400" spc="20" dirty="0">
                <a:latin typeface="Microsoft Sans Serif"/>
                <a:cs typeface="Microsoft Sans Serif"/>
              </a:rPr>
              <a:t>ring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430"/>
              </a:lnSpc>
            </a:pPr>
            <a:fld id="{81D60167-4931-47E6-BA6A-407CBD079E47}" type="slidenum">
              <a:rPr spc="-25" dirty="0"/>
              <a:t>91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49021"/>
            <a:ext cx="78676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Special</a:t>
            </a:r>
            <a:r>
              <a:rPr spc="-215" dirty="0"/>
              <a:t> </a:t>
            </a:r>
            <a:r>
              <a:rPr spc="-10" dirty="0"/>
              <a:t>Features</a:t>
            </a:r>
            <a:r>
              <a:rPr spc="-215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Welding</a:t>
            </a:r>
            <a:r>
              <a:rPr spc="-55" dirty="0"/>
              <a:t> </a:t>
            </a:r>
            <a:r>
              <a:rPr spc="-25" dirty="0"/>
              <a:t>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03411"/>
            <a:ext cx="7634605" cy="44011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35"/>
              </a:spcBef>
              <a:buChar char="•"/>
              <a:tabLst>
                <a:tab pos="35687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Restrict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Stringer</a:t>
            </a:r>
            <a:r>
              <a:rPr sz="3200" spc="-1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bead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&lt;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twice</a:t>
            </a:r>
            <a:r>
              <a:rPr sz="3200" spc="6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elec.dia.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400"/>
              </a:spcBef>
              <a:buChar char="–"/>
              <a:tabLst>
                <a:tab pos="756285" algn="l"/>
              </a:tabLst>
            </a:pPr>
            <a:r>
              <a:rPr sz="2800" spc="-135" dirty="0">
                <a:latin typeface="Microsoft Sans Serif"/>
                <a:cs typeface="Microsoft Sans Serif"/>
              </a:rPr>
              <a:t>Lessheat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input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rate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→fast</a:t>
            </a:r>
            <a:r>
              <a:rPr sz="2800" spc="-30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cooling</a:t>
            </a:r>
            <a:endParaRPr sz="2800">
              <a:latin typeface="Microsoft Sans Serif"/>
              <a:cs typeface="Microsoft Sans Serif"/>
            </a:endParaRPr>
          </a:p>
          <a:p>
            <a:pPr marL="1155065" lvl="2" indent="-227965">
              <a:lnSpc>
                <a:spcPct val="100000"/>
              </a:lnSpc>
              <a:spcBef>
                <a:spcPts val="305"/>
              </a:spcBef>
              <a:buChar char="•"/>
              <a:tabLst>
                <a:tab pos="1155065" algn="l"/>
              </a:tabLst>
            </a:pPr>
            <a:r>
              <a:rPr sz="2400" dirty="0">
                <a:latin typeface="Microsoft Sans Serif"/>
                <a:cs typeface="Microsoft Sans Serif"/>
              </a:rPr>
              <a:t>Promotes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ferrite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formation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weld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metal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28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Minimum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spc="-40" dirty="0">
                <a:latin typeface="Microsoft Sans Serif"/>
                <a:cs typeface="Microsoft Sans Serif"/>
              </a:rPr>
              <a:t>Voltage</a:t>
            </a:r>
            <a:r>
              <a:rPr sz="3200" spc="-1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&amp;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Current</a:t>
            </a:r>
            <a:endParaRPr sz="32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425"/>
              </a:spcBef>
              <a:buFont typeface="Microsoft Sans Serif"/>
              <a:buChar char="–"/>
              <a:tabLst>
                <a:tab pos="756285" algn="l"/>
              </a:tabLst>
            </a:pPr>
            <a:r>
              <a:rPr sz="2800" b="1" dirty="0">
                <a:latin typeface="Arial"/>
                <a:cs typeface="Arial"/>
              </a:rPr>
              <a:t>Must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not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cross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recommended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by</a:t>
            </a:r>
            <a:r>
              <a:rPr sz="2800" b="1" spc="-204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Mfg.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Empirical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rule: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25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times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Elec.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Dia.</a:t>
            </a:r>
            <a:endParaRPr sz="2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395"/>
              </a:spcBef>
              <a:buChar char="•"/>
              <a:tabLst>
                <a:tab pos="356870" algn="l"/>
              </a:tabLst>
            </a:pPr>
            <a:r>
              <a:rPr sz="3200" dirty="0">
                <a:latin typeface="Microsoft Sans Serif"/>
                <a:cs typeface="Microsoft Sans Serif"/>
              </a:rPr>
              <a:t>If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crossed</a:t>
            </a:r>
            <a:endParaRPr sz="3200">
              <a:latin typeface="Microsoft Sans Serif"/>
              <a:cs typeface="Microsoft Sans Serif"/>
            </a:endParaRPr>
          </a:p>
          <a:p>
            <a:pPr marL="756920" lvl="1" indent="-287020">
              <a:lnSpc>
                <a:spcPct val="100000"/>
              </a:lnSpc>
              <a:spcBef>
                <a:spcPts val="42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Microsoft Sans Serif"/>
                <a:cs typeface="Microsoft Sans Serif"/>
              </a:rPr>
              <a:t>Red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hot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Electrode</a:t>
            </a:r>
            <a:endParaRPr sz="2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285" algn="l"/>
              </a:tabLst>
            </a:pPr>
            <a:r>
              <a:rPr sz="2800" dirty="0">
                <a:latin typeface="Microsoft Sans Serif"/>
                <a:cs typeface="Microsoft Sans Serif"/>
              </a:rPr>
              <a:t>Flux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peel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off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→</a:t>
            </a:r>
            <a:r>
              <a:rPr sz="2800" spc="-505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Loss</a:t>
            </a:r>
            <a:r>
              <a:rPr sz="2800" spc="-5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shielding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2895600"/>
            <a:ext cx="6324600" cy="64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0"/>
              </a:lnSpc>
            </a:pPr>
            <a:r>
              <a:rPr sz="6000" spc="-20" dirty="0">
                <a:latin typeface="Microsoft Sans Serif"/>
                <a:cs typeface="Microsoft Sans Serif"/>
              </a:rPr>
              <a:t>THAN</a:t>
            </a:r>
            <a:r>
              <a:rPr lang="en-US" sz="6000" spc="-20" dirty="0">
                <a:latin typeface="Microsoft Sans Serif"/>
                <a:cs typeface="Microsoft Sans Serif"/>
              </a:rPr>
              <a:t>K YOU</a:t>
            </a:r>
            <a:endParaRPr sz="6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3232</Words>
  <Application>Microsoft Office PowerPoint</Application>
  <PresentationFormat>On-screen Show (4:3)</PresentationFormat>
  <Paragraphs>654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Cambria Math</vt:lpstr>
      <vt:lpstr>Microsoft Sans Serif</vt:lpstr>
      <vt:lpstr>Times New Roman</vt:lpstr>
      <vt:lpstr>Verdana</vt:lpstr>
      <vt:lpstr>Wingdings</vt:lpstr>
      <vt:lpstr>Office Theme</vt:lpstr>
      <vt:lpstr>     Welding Defects </vt:lpstr>
      <vt:lpstr>Introduction</vt:lpstr>
      <vt:lpstr>Classification of Welding Defects</vt:lpstr>
      <vt:lpstr>Classification of Welding Defects</vt:lpstr>
      <vt:lpstr>Cracks</vt:lpstr>
      <vt:lpstr>Welding cracks</vt:lpstr>
      <vt:lpstr>Hot Crack Mechanism</vt:lpstr>
      <vt:lpstr>Cold Cracks Mechanism</vt:lpstr>
      <vt:lpstr>PowerPoint Presentation</vt:lpstr>
      <vt:lpstr>PowerPoint Presentation</vt:lpstr>
      <vt:lpstr>PowerPoint Presentation</vt:lpstr>
      <vt:lpstr>PowerPoint Presentation</vt:lpstr>
      <vt:lpstr>Controlling HIC</vt:lpstr>
      <vt:lpstr>Different types of Cracks</vt:lpstr>
      <vt:lpstr>Cracks: Causes &amp; Remedies</vt:lpstr>
      <vt:lpstr>Crater Filling Technique</vt:lpstr>
      <vt:lpstr>Porosities/Blow Holes</vt:lpstr>
      <vt:lpstr>Porosities/Blow Holes</vt:lpstr>
      <vt:lpstr>PowerPoint Presentation</vt:lpstr>
      <vt:lpstr>POROSITY</vt:lpstr>
      <vt:lpstr>Porosities/BlowHoles</vt:lpstr>
      <vt:lpstr>Over Laps Overlap occurs when molten metal from the Electrode flows over the parent metal and then cools without fusing with the base material.</vt:lpstr>
      <vt:lpstr>OVERLAP</vt:lpstr>
      <vt:lpstr>Over Laps</vt:lpstr>
      <vt:lpstr>Under Cut</vt:lpstr>
      <vt:lpstr>UNDERCUT</vt:lpstr>
      <vt:lpstr>Under Cut</vt:lpstr>
      <vt:lpstr>Lack of Penetration</vt:lpstr>
      <vt:lpstr>Lack of Fusion</vt:lpstr>
      <vt:lpstr>Lack of Fusion</vt:lpstr>
      <vt:lpstr>Excessive Penetration Weld metal lying outside the plane joining the toes</vt:lpstr>
      <vt:lpstr>PowerPoint Presentation</vt:lpstr>
      <vt:lpstr>Spatter</vt:lpstr>
      <vt:lpstr>Spatter</vt:lpstr>
      <vt:lpstr>PowerPoint Presentation</vt:lpstr>
      <vt:lpstr>Inclusion</vt:lpstr>
      <vt:lpstr>Inclusion</vt:lpstr>
      <vt:lpstr>Inclusion</vt:lpstr>
      <vt:lpstr>Tungsten Inclusion</vt:lpstr>
      <vt:lpstr>Arc Strike</vt:lpstr>
      <vt:lpstr>Shrinkage or Contraction Cavity</vt:lpstr>
      <vt:lpstr>UNDERFILL</vt:lpstr>
      <vt:lpstr>EXCESSIVE CONVEXITY</vt:lpstr>
      <vt:lpstr>EXCESSIVE CONCAVITY</vt:lpstr>
      <vt:lpstr>EXCESSIVE WELD REINFORCEMENT</vt:lpstr>
      <vt:lpstr>Defects/Causes/Remedies</vt:lpstr>
      <vt:lpstr>Defects/Caused/Remedies</vt:lpstr>
      <vt:lpstr>Defects/Causes/Remedies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General Welding Discontinuities</vt:lpstr>
      <vt:lpstr>     EVALUATION                   OF  WELDING DEFECTS</vt:lpstr>
      <vt:lpstr>Defects &amp; Its Evaluation</vt:lpstr>
      <vt:lpstr>Defects &amp; Its Evaluation</vt:lpstr>
      <vt:lpstr>IIW Standards</vt:lpstr>
      <vt:lpstr>IIW Standards</vt:lpstr>
      <vt:lpstr>IIW Standards</vt:lpstr>
      <vt:lpstr>IIW Standards</vt:lpstr>
      <vt:lpstr>IIW Standards</vt:lpstr>
      <vt:lpstr>ASTM Standards</vt:lpstr>
      <vt:lpstr>ASTM Standards</vt:lpstr>
      <vt:lpstr>Metallurgical problem with SS</vt:lpstr>
      <vt:lpstr>Metallurgical Problems of SS</vt:lpstr>
      <vt:lpstr>Metallurgical Problems of SS</vt:lpstr>
      <vt:lpstr>Chromium Depletion in GB</vt:lpstr>
      <vt:lpstr>SENSETIZATION OR IGC</vt:lpstr>
      <vt:lpstr>TIME TEMPERATURE CARBON%</vt:lpstr>
      <vt:lpstr>TEMP V/S PRECIPITATION</vt:lpstr>
      <vt:lpstr>Intergrannular Cracking</vt:lpstr>
      <vt:lpstr>Metallurgical Problems of SS</vt:lpstr>
      <vt:lpstr>Problems Specific to Ferritic SS</vt:lpstr>
      <vt:lpstr>Problems Specific to Ferritic SS</vt:lpstr>
      <vt:lpstr>Problems Specific to Austenitic SS</vt:lpstr>
      <vt:lpstr>Problems Specific to Austenitic SS</vt:lpstr>
      <vt:lpstr>Schaeffler and Delong Diagrams</vt:lpstr>
      <vt:lpstr>Schaeffler Diagram</vt:lpstr>
      <vt:lpstr>Special Features of Welding SS</vt:lpstr>
      <vt:lpstr>Special Features of Welding 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Welding Defects</dc:title>
  <cp:lastModifiedBy>USER</cp:lastModifiedBy>
  <cp:revision>5</cp:revision>
  <dcterms:created xsi:type="dcterms:W3CDTF">2025-05-01T11:14:01Z</dcterms:created>
  <dcterms:modified xsi:type="dcterms:W3CDTF">2026-03-25T05:21:27Z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2025-05-01T00:00:00Z</vt:filetime>
  </property>
  <property fmtid="{D5CDD505-2E9C-101B-9397-08002B2CF9AE}" pid="5" name="Producer">
    <vt:lpwstr>www.ilovepdf.com</vt:lpwstr>
  </property>
</Properties>
</file>