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0" r:id="rId4"/>
    <p:sldId id="291" r:id="rId5"/>
    <p:sldId id="283" r:id="rId6"/>
    <p:sldId id="287" r:id="rId7"/>
    <p:sldId id="288" r:id="rId8"/>
    <p:sldId id="292" r:id="rId9"/>
    <p:sldId id="257" r:id="rId10"/>
    <p:sldId id="258" r:id="rId11"/>
    <p:sldId id="259" r:id="rId12"/>
    <p:sldId id="260" r:id="rId13"/>
    <p:sldId id="261" r:id="rId14"/>
    <p:sldId id="262" r:id="rId15"/>
    <p:sldId id="284" r:id="rId16"/>
    <p:sldId id="285" r:id="rId17"/>
    <p:sldId id="286"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94" r:id="rId39"/>
    <p:sldId id="295" r:id="rId40"/>
    <p:sldId id="296" r:id="rId41"/>
    <p:sldId id="29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2973A2-DA46-43CE-9AEF-6C9ED7DAB196}"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BDEB-449F-4E34-BF7D-858CE9B82F0E}" type="slidenum">
              <a:rPr lang="en-US" smtClean="0"/>
              <a:t>‹#›</a:t>
            </a:fld>
            <a:endParaRPr lang="en-US"/>
          </a:p>
        </p:txBody>
      </p:sp>
    </p:spTree>
    <p:extLst>
      <p:ext uri="{BB962C8B-B14F-4D97-AF65-F5344CB8AC3E}">
        <p14:creationId xmlns:p14="http://schemas.microsoft.com/office/powerpoint/2010/main" val="266560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973A2-DA46-43CE-9AEF-6C9ED7DAB196}"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BDEB-449F-4E34-BF7D-858CE9B82F0E}" type="slidenum">
              <a:rPr lang="en-US" smtClean="0"/>
              <a:t>‹#›</a:t>
            </a:fld>
            <a:endParaRPr lang="en-US"/>
          </a:p>
        </p:txBody>
      </p:sp>
    </p:spTree>
    <p:extLst>
      <p:ext uri="{BB962C8B-B14F-4D97-AF65-F5344CB8AC3E}">
        <p14:creationId xmlns:p14="http://schemas.microsoft.com/office/powerpoint/2010/main" val="306765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973A2-DA46-43CE-9AEF-6C9ED7DAB196}"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BDEB-449F-4E34-BF7D-858CE9B82F0E}" type="slidenum">
              <a:rPr lang="en-US" smtClean="0"/>
              <a:t>‹#›</a:t>
            </a:fld>
            <a:endParaRPr lang="en-US"/>
          </a:p>
        </p:txBody>
      </p:sp>
    </p:spTree>
    <p:extLst>
      <p:ext uri="{BB962C8B-B14F-4D97-AF65-F5344CB8AC3E}">
        <p14:creationId xmlns:p14="http://schemas.microsoft.com/office/powerpoint/2010/main" val="3219222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3"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3" y="1600207"/>
            <a:ext cx="8229600" cy="4525963"/>
          </a:xfrm>
        </p:spPr>
        <p:txBody>
          <a:bodyPr rtlCol="0">
            <a:normAutofit/>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84ECE99A-46A3-4678-B2E9-96449F7286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1716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973A2-DA46-43CE-9AEF-6C9ED7DAB196}"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BDEB-449F-4E34-BF7D-858CE9B82F0E}" type="slidenum">
              <a:rPr lang="en-US" smtClean="0"/>
              <a:t>‹#›</a:t>
            </a:fld>
            <a:endParaRPr lang="en-US"/>
          </a:p>
        </p:txBody>
      </p:sp>
    </p:spTree>
    <p:extLst>
      <p:ext uri="{BB962C8B-B14F-4D97-AF65-F5344CB8AC3E}">
        <p14:creationId xmlns:p14="http://schemas.microsoft.com/office/powerpoint/2010/main" val="63711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2973A2-DA46-43CE-9AEF-6C9ED7DAB196}"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BDEB-449F-4E34-BF7D-858CE9B82F0E}" type="slidenum">
              <a:rPr lang="en-US" smtClean="0"/>
              <a:t>‹#›</a:t>
            </a:fld>
            <a:endParaRPr lang="en-US"/>
          </a:p>
        </p:txBody>
      </p:sp>
    </p:spTree>
    <p:extLst>
      <p:ext uri="{BB962C8B-B14F-4D97-AF65-F5344CB8AC3E}">
        <p14:creationId xmlns:p14="http://schemas.microsoft.com/office/powerpoint/2010/main" val="2004967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2973A2-DA46-43CE-9AEF-6C9ED7DAB196}"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BDEB-449F-4E34-BF7D-858CE9B82F0E}" type="slidenum">
              <a:rPr lang="en-US" smtClean="0"/>
              <a:t>‹#›</a:t>
            </a:fld>
            <a:endParaRPr lang="en-US"/>
          </a:p>
        </p:txBody>
      </p:sp>
    </p:spTree>
    <p:extLst>
      <p:ext uri="{BB962C8B-B14F-4D97-AF65-F5344CB8AC3E}">
        <p14:creationId xmlns:p14="http://schemas.microsoft.com/office/powerpoint/2010/main" val="60677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2973A2-DA46-43CE-9AEF-6C9ED7DAB196}"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1BDEB-449F-4E34-BF7D-858CE9B82F0E}" type="slidenum">
              <a:rPr lang="en-US" smtClean="0"/>
              <a:t>‹#›</a:t>
            </a:fld>
            <a:endParaRPr lang="en-US"/>
          </a:p>
        </p:txBody>
      </p:sp>
    </p:spTree>
    <p:extLst>
      <p:ext uri="{BB962C8B-B14F-4D97-AF65-F5344CB8AC3E}">
        <p14:creationId xmlns:p14="http://schemas.microsoft.com/office/powerpoint/2010/main" val="3488704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2973A2-DA46-43CE-9AEF-6C9ED7DAB196}"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1BDEB-449F-4E34-BF7D-858CE9B82F0E}" type="slidenum">
              <a:rPr lang="en-US" smtClean="0"/>
              <a:t>‹#›</a:t>
            </a:fld>
            <a:endParaRPr lang="en-US"/>
          </a:p>
        </p:txBody>
      </p:sp>
    </p:spTree>
    <p:extLst>
      <p:ext uri="{BB962C8B-B14F-4D97-AF65-F5344CB8AC3E}">
        <p14:creationId xmlns:p14="http://schemas.microsoft.com/office/powerpoint/2010/main" val="29492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973A2-DA46-43CE-9AEF-6C9ED7DAB196}"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1BDEB-449F-4E34-BF7D-858CE9B82F0E}" type="slidenum">
              <a:rPr lang="en-US" smtClean="0"/>
              <a:t>‹#›</a:t>
            </a:fld>
            <a:endParaRPr lang="en-US"/>
          </a:p>
        </p:txBody>
      </p:sp>
    </p:spTree>
    <p:extLst>
      <p:ext uri="{BB962C8B-B14F-4D97-AF65-F5344CB8AC3E}">
        <p14:creationId xmlns:p14="http://schemas.microsoft.com/office/powerpoint/2010/main" val="2029762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973A2-DA46-43CE-9AEF-6C9ED7DAB196}"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BDEB-449F-4E34-BF7D-858CE9B82F0E}" type="slidenum">
              <a:rPr lang="en-US" smtClean="0"/>
              <a:t>‹#›</a:t>
            </a:fld>
            <a:endParaRPr lang="en-US"/>
          </a:p>
        </p:txBody>
      </p:sp>
    </p:spTree>
    <p:extLst>
      <p:ext uri="{BB962C8B-B14F-4D97-AF65-F5344CB8AC3E}">
        <p14:creationId xmlns:p14="http://schemas.microsoft.com/office/powerpoint/2010/main" val="601429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973A2-DA46-43CE-9AEF-6C9ED7DAB196}"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BDEB-449F-4E34-BF7D-858CE9B82F0E}" type="slidenum">
              <a:rPr lang="en-US" smtClean="0"/>
              <a:t>‹#›</a:t>
            </a:fld>
            <a:endParaRPr lang="en-US"/>
          </a:p>
        </p:txBody>
      </p:sp>
    </p:spTree>
    <p:extLst>
      <p:ext uri="{BB962C8B-B14F-4D97-AF65-F5344CB8AC3E}">
        <p14:creationId xmlns:p14="http://schemas.microsoft.com/office/powerpoint/2010/main" val="132988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973A2-DA46-43CE-9AEF-6C9ED7DAB196}" type="datetimeFigureOut">
              <a:rPr lang="en-US" smtClean="0"/>
              <a:t>11/5/2024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1BDEB-449F-4E34-BF7D-858CE9B82F0E}" type="slidenum">
              <a:rPr lang="en-US" smtClean="0"/>
              <a:t>‹#›</a:t>
            </a:fld>
            <a:endParaRPr lang="en-US"/>
          </a:p>
        </p:txBody>
      </p:sp>
    </p:spTree>
    <p:extLst>
      <p:ext uri="{BB962C8B-B14F-4D97-AF65-F5344CB8AC3E}">
        <p14:creationId xmlns:p14="http://schemas.microsoft.com/office/powerpoint/2010/main" val="2106111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772400" cy="1905000"/>
          </a:xfrm>
          <a:solidFill>
            <a:srgbClr val="00B0F0"/>
          </a:solidFill>
        </p:spPr>
        <p:txBody>
          <a:bodyPr>
            <a:normAutofit fontScale="90000"/>
          </a:bodyPr>
          <a:lstStyle/>
          <a:p>
            <a:r>
              <a:rPr lang="en-US" dirty="0" smtClean="0"/>
              <a:t/>
            </a:r>
            <a:br>
              <a:rPr lang="en-US" dirty="0" smtClean="0"/>
            </a:br>
            <a:r>
              <a:rPr lang="en-US" dirty="0" smtClean="0"/>
              <a:t>Overview Of Freight Operation Over IR, Mission 6MT/Day</a:t>
            </a:r>
            <a:endParaRPr lang="en-US" dirty="0"/>
          </a:p>
        </p:txBody>
      </p:sp>
      <p:sp>
        <p:nvSpPr>
          <p:cNvPr id="3" name="Subtitle 2"/>
          <p:cNvSpPr>
            <a:spLocks noGrp="1"/>
          </p:cNvSpPr>
          <p:nvPr>
            <p:ph type="subTitle" idx="1"/>
          </p:nvPr>
        </p:nvSpPr>
        <p:spPr>
          <a:xfrm>
            <a:off x="2743200" y="4419600"/>
            <a:ext cx="6400800" cy="1752600"/>
          </a:xfrm>
          <a:solidFill>
            <a:schemeClr val="accent1"/>
          </a:solidFill>
        </p:spPr>
        <p:txBody>
          <a:bodyPr/>
          <a:lstStyle/>
          <a:p>
            <a:r>
              <a:rPr lang="en-US" dirty="0" smtClean="0">
                <a:solidFill>
                  <a:schemeClr val="tx1"/>
                </a:solidFill>
              </a:rPr>
              <a:t>MUKUND BIHARI</a:t>
            </a:r>
          </a:p>
          <a:p>
            <a:r>
              <a:rPr lang="en-US" dirty="0" smtClean="0">
                <a:solidFill>
                  <a:schemeClr val="tx1"/>
                </a:solidFill>
              </a:rPr>
              <a:t>Lecturer(C&amp;W)</a:t>
            </a:r>
            <a:endParaRPr lang="en-US" dirty="0">
              <a:solidFill>
                <a:schemeClr val="tx1"/>
              </a:solidFill>
            </a:endParaRPr>
          </a:p>
        </p:txBody>
      </p:sp>
    </p:spTree>
    <p:extLst>
      <p:ext uri="{BB962C8B-B14F-4D97-AF65-F5344CB8AC3E}">
        <p14:creationId xmlns:p14="http://schemas.microsoft.com/office/powerpoint/2010/main" val="933843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Rail Plan Vision -2030</a:t>
            </a:r>
            <a:endParaRPr lang="en-US" dirty="0"/>
          </a:p>
        </p:txBody>
      </p:sp>
      <p:sp>
        <p:nvSpPr>
          <p:cNvPr id="4" name="Oval 3"/>
          <p:cNvSpPr/>
          <p:nvPr/>
        </p:nvSpPr>
        <p:spPr>
          <a:xfrm>
            <a:off x="1691680" y="1905000"/>
            <a:ext cx="5688632" cy="79208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objective of the Plan is to create capacity ahead of </a:t>
            </a:r>
            <a:r>
              <a:rPr lang="en-US" sz="2000" dirty="0" smtClean="0">
                <a:solidFill>
                  <a:schemeClr val="tx1"/>
                </a:solidFill>
              </a:rPr>
              <a:t>demand.</a:t>
            </a:r>
            <a:endParaRPr lang="en-US" sz="2000" dirty="0">
              <a:solidFill>
                <a:schemeClr val="tx1"/>
              </a:solidFill>
            </a:endParaRPr>
          </a:p>
        </p:txBody>
      </p:sp>
      <p:sp>
        <p:nvSpPr>
          <p:cNvPr id="3" name="Rectangle 2"/>
          <p:cNvSpPr/>
          <p:nvPr/>
        </p:nvSpPr>
        <p:spPr>
          <a:xfrm>
            <a:off x="395536" y="4414957"/>
            <a:ext cx="3168352" cy="9361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‘Future </a:t>
            </a:r>
            <a:r>
              <a:rPr lang="en-US" dirty="0">
                <a:solidFill>
                  <a:schemeClr val="tx1"/>
                </a:solidFill>
              </a:rPr>
              <a:t>ready’ Railway system </a:t>
            </a:r>
            <a:endParaRPr lang="en-US" dirty="0"/>
          </a:p>
        </p:txBody>
      </p:sp>
      <p:sp>
        <p:nvSpPr>
          <p:cNvPr id="7" name="Rectangle 6"/>
          <p:cNvSpPr/>
          <p:nvPr/>
        </p:nvSpPr>
        <p:spPr>
          <a:xfrm>
            <a:off x="5220072" y="4414957"/>
            <a:ext cx="3744416" cy="9361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Increase </a:t>
            </a:r>
            <a:r>
              <a:rPr lang="en-US" dirty="0">
                <a:solidFill>
                  <a:schemeClr val="tx1"/>
                </a:solidFill>
              </a:rPr>
              <a:t>modal share of the Railways in freight to 45%. </a:t>
            </a:r>
          </a:p>
        </p:txBody>
      </p:sp>
      <p:sp>
        <p:nvSpPr>
          <p:cNvPr id="16" name="Down Arrow 15"/>
          <p:cNvSpPr/>
          <p:nvPr/>
        </p:nvSpPr>
        <p:spPr>
          <a:xfrm>
            <a:off x="2303748" y="2852936"/>
            <a:ext cx="108012"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732240" y="2780928"/>
            <a:ext cx="72008"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071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484784"/>
            <a:ext cx="7848872" cy="1107996"/>
          </a:xfrm>
          <a:prstGeom prst="rect">
            <a:avLst/>
          </a:prstGeom>
        </p:spPr>
        <p:txBody>
          <a:bodyPr wrap="square">
            <a:spAutoFit/>
          </a:bodyPr>
          <a:lstStyle/>
          <a:p>
            <a:pPr marL="285750" indent="-285750">
              <a:buFont typeface="Arial" pitchFamily="34" charset="0"/>
              <a:buChar char="•"/>
            </a:pPr>
            <a:endParaRPr lang="en-US" sz="2400" dirty="0" smtClean="0"/>
          </a:p>
          <a:p>
            <a:pPr marL="285750" indent="-285750">
              <a:buFont typeface="Arial" pitchFamily="34" charset="0"/>
              <a:buChar char="•"/>
            </a:pPr>
            <a:endParaRPr lang="en-US" sz="2400" dirty="0"/>
          </a:p>
          <a:p>
            <a:pPr marL="285750" indent="-285750">
              <a:buFont typeface="Arial" pitchFamily="34" charset="0"/>
              <a:buChar char="•"/>
            </a:pPr>
            <a:endParaRPr lang="en-US" dirty="0"/>
          </a:p>
        </p:txBody>
      </p:sp>
      <p:sp>
        <p:nvSpPr>
          <p:cNvPr id="2" name="Rectangle 1"/>
          <p:cNvSpPr/>
          <p:nvPr/>
        </p:nvSpPr>
        <p:spPr>
          <a:xfrm>
            <a:off x="611560" y="381000"/>
            <a:ext cx="7924800" cy="2362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400" dirty="0" smtClean="0">
                <a:solidFill>
                  <a:schemeClr val="tx1"/>
                </a:solidFill>
              </a:rPr>
              <a:t>In the FY 2022-23, it recorded freight loading of </a:t>
            </a:r>
            <a:r>
              <a:rPr lang="en-US" sz="2400" smtClean="0">
                <a:solidFill>
                  <a:schemeClr val="tx1"/>
                </a:solidFill>
              </a:rPr>
              <a:t>1512 </a:t>
            </a:r>
            <a:r>
              <a:rPr lang="en-US" sz="2400" smtClean="0">
                <a:solidFill>
                  <a:schemeClr val="tx1"/>
                </a:solidFill>
              </a:rPr>
              <a:t>Million </a:t>
            </a:r>
            <a:r>
              <a:rPr lang="en-US" sz="2400" dirty="0" smtClean="0">
                <a:solidFill>
                  <a:schemeClr val="tx1"/>
                </a:solidFill>
              </a:rPr>
              <a:t>Tones (MT). It witnessed an incremental loading of 94 MT from FY 2021-22. In the fiscal year 2021-22, the railways achieved freight loading of 1418 MT.</a:t>
            </a:r>
          </a:p>
        </p:txBody>
      </p:sp>
      <p:sp>
        <p:nvSpPr>
          <p:cNvPr id="3" name="Rectangle 2"/>
          <p:cNvSpPr/>
          <p:nvPr/>
        </p:nvSpPr>
        <p:spPr>
          <a:xfrm>
            <a:off x="611560" y="3276600"/>
            <a:ext cx="7924800" cy="2743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2400" dirty="0" smtClean="0">
                <a:solidFill>
                  <a:schemeClr val="tx1"/>
                </a:solidFill>
              </a:rPr>
              <a:t>In the FY 2017-18, the national transporter achieved freight loading of 1161 MT followed by 1223 MT in FY 2018-19, 1210 MT in FY 2019-20, 1233 MT in FY 2020-21, 1418 in FY 2021-22 and 1512 MT in the previous fiscal year</a:t>
            </a:r>
          </a:p>
          <a:p>
            <a:pPr marL="285750" indent="-285750">
              <a:buFont typeface="Arial" pitchFamily="34" charset="0"/>
              <a:buChar char="•"/>
            </a:pPr>
            <a:endParaRPr lang="en-US" sz="2400" dirty="0" smtClean="0">
              <a:solidFill>
                <a:schemeClr val="tx1"/>
              </a:solidFill>
            </a:endParaRPr>
          </a:p>
        </p:txBody>
      </p:sp>
    </p:spTree>
    <p:extLst>
      <p:ext uri="{BB962C8B-B14F-4D97-AF65-F5344CB8AC3E}">
        <p14:creationId xmlns:p14="http://schemas.microsoft.com/office/powerpoint/2010/main" val="3818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52736"/>
            <a:ext cx="8064896" cy="3416320"/>
          </a:xfrm>
          <a:prstGeom prst="rect">
            <a:avLst/>
          </a:prstGeom>
        </p:spPr>
        <p:txBody>
          <a:bodyPr wrap="square">
            <a:spAutoFit/>
          </a:bodyPr>
          <a:lstStyle/>
          <a:p>
            <a:pPr marL="342900" indent="-342900">
              <a:buFont typeface="Arial" pitchFamily="34" charset="0"/>
              <a:buChar char="•"/>
            </a:pPr>
            <a:r>
              <a:rPr lang="en-US" sz="2400" dirty="0"/>
              <a:t>In the FY 2023-24, the national transporter has achieved freight loading of 758.20 MT in the first two quarters. </a:t>
            </a:r>
            <a:endParaRPr lang="en-US" sz="2400" dirty="0" smtClean="0"/>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 It </a:t>
            </a:r>
            <a:r>
              <a:rPr lang="en-US" sz="2400" dirty="0"/>
              <a:t>witnessed an improvement of 21.52 MT </a:t>
            </a:r>
            <a:r>
              <a:rPr lang="en-US" sz="2400" dirty="0" smtClean="0"/>
              <a:t>(approx.) </a:t>
            </a:r>
            <a:r>
              <a:rPr lang="en-US" sz="2400" dirty="0"/>
              <a:t>over the last year’s loading for the same period. </a:t>
            </a:r>
            <a:endParaRPr lang="en-US" sz="2400" dirty="0" smtClean="0"/>
          </a:p>
          <a:p>
            <a:endParaRPr lang="en-US" sz="2400" dirty="0" smtClean="0"/>
          </a:p>
          <a:p>
            <a:pPr marL="342900" indent="-342900">
              <a:buFont typeface="Arial" pitchFamily="34" charset="0"/>
              <a:buChar char="•"/>
            </a:pPr>
            <a:r>
              <a:rPr lang="en-US" sz="2400" dirty="0" smtClean="0"/>
              <a:t>In </a:t>
            </a:r>
            <a:r>
              <a:rPr lang="en-US" sz="2400" dirty="0"/>
              <a:t>the FY 2022-23, it achieved freight performance of 736.68 MT from April-September.</a:t>
            </a:r>
          </a:p>
        </p:txBody>
      </p:sp>
      <p:sp>
        <p:nvSpPr>
          <p:cNvPr id="3" name="Oval 2"/>
          <p:cNvSpPr/>
          <p:nvPr/>
        </p:nvSpPr>
        <p:spPr>
          <a:xfrm>
            <a:off x="755576" y="4941168"/>
            <a:ext cx="7704856" cy="15121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short-term plan namely Vision 2024 was also carved out from NRP by identifying and prioritizing certain works for achieving 2024 MT by the year 2024. </a:t>
            </a:r>
            <a:r>
              <a:rPr lang="en-US" dirty="0" smtClean="0">
                <a:solidFill>
                  <a:schemeClr val="tx1"/>
                </a:solidFill>
              </a:rPr>
              <a:t>(Approx. 6MT/Day)</a:t>
            </a:r>
            <a:endParaRPr lang="en-US" dirty="0">
              <a:solidFill>
                <a:schemeClr val="tx1"/>
              </a:solidFill>
            </a:endParaRPr>
          </a:p>
        </p:txBody>
      </p:sp>
    </p:spTree>
    <p:extLst>
      <p:ext uri="{BB962C8B-B14F-4D97-AF65-F5344CB8AC3E}">
        <p14:creationId xmlns:p14="http://schemas.microsoft.com/office/powerpoint/2010/main" val="818039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9672" y="548680"/>
            <a:ext cx="5472608" cy="129614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“Hungry For Cargo”</a:t>
            </a:r>
            <a:endParaRPr lang="en-US" sz="2400" dirty="0">
              <a:solidFill>
                <a:schemeClr val="tx1"/>
              </a:solidFill>
            </a:endParaRPr>
          </a:p>
        </p:txBody>
      </p:sp>
      <p:sp>
        <p:nvSpPr>
          <p:cNvPr id="3" name="Rectangle 2"/>
          <p:cNvSpPr/>
          <p:nvPr/>
        </p:nvSpPr>
        <p:spPr>
          <a:xfrm>
            <a:off x="1043608" y="2852936"/>
            <a:ext cx="7200800" cy="288032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IR has loaded 1512 MT during 2022-23 as compared to 1418 MT during FY 2021-22 registering an increase of 6.63% in terms of loading. This is the highest ever loading for IR in a Financial Year. During FY 2022-23 IR has achieved revenue of </a:t>
            </a:r>
            <a:r>
              <a:rPr lang="en-US" dirty="0" err="1" smtClean="0">
                <a:solidFill>
                  <a:schemeClr val="tx1"/>
                </a:solidFill>
              </a:rPr>
              <a:t>Rs</a:t>
            </a:r>
            <a:r>
              <a:rPr lang="en-US" dirty="0" smtClean="0">
                <a:solidFill>
                  <a:schemeClr val="tx1"/>
                </a:solidFill>
              </a:rPr>
              <a:t>. 2.44 Lakh </a:t>
            </a:r>
            <a:r>
              <a:rPr lang="en-US" dirty="0" err="1" smtClean="0">
                <a:solidFill>
                  <a:schemeClr val="tx1"/>
                </a:solidFill>
              </a:rPr>
              <a:t>Crores</a:t>
            </a:r>
            <a:r>
              <a:rPr lang="en-US" dirty="0" smtClean="0">
                <a:solidFill>
                  <a:schemeClr val="tx1"/>
                </a:solidFill>
              </a:rPr>
              <a:t> as  compared to Rs.1.91 Lakh </a:t>
            </a:r>
            <a:r>
              <a:rPr lang="en-US" dirty="0" err="1" smtClean="0">
                <a:solidFill>
                  <a:schemeClr val="tx1"/>
                </a:solidFill>
              </a:rPr>
              <a:t>Crores</a:t>
            </a:r>
            <a:r>
              <a:rPr lang="en-US" dirty="0" smtClean="0">
                <a:solidFill>
                  <a:schemeClr val="tx1"/>
                </a:solidFill>
              </a:rPr>
              <a:t> during 2021-22 registering an increase of 27.75%. </a:t>
            </a:r>
          </a:p>
          <a:p>
            <a:pPr algn="ctr"/>
            <a:r>
              <a:rPr lang="en-US" dirty="0" smtClean="0">
                <a:solidFill>
                  <a:schemeClr val="tx1"/>
                </a:solidFill>
              </a:rPr>
              <a:t>(Posted On: 02 APR 2023 5:44PM by PIB Delhi)</a:t>
            </a:r>
            <a:endParaRPr lang="en-US" dirty="0">
              <a:solidFill>
                <a:schemeClr val="tx1"/>
              </a:solidFill>
            </a:endParaRPr>
          </a:p>
        </p:txBody>
      </p:sp>
      <p:sp>
        <p:nvSpPr>
          <p:cNvPr id="4" name="Down Arrow 3"/>
          <p:cNvSpPr/>
          <p:nvPr/>
        </p:nvSpPr>
        <p:spPr>
          <a:xfrm>
            <a:off x="4355976" y="1988840"/>
            <a:ext cx="7200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844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846" y="3140968"/>
            <a:ext cx="7272808" cy="2246769"/>
          </a:xfrm>
          <a:prstGeom prst="rect">
            <a:avLst/>
          </a:prstGeom>
          <a:solidFill>
            <a:srgbClr val="00B0F0"/>
          </a:solidFill>
        </p:spPr>
        <p:txBody>
          <a:bodyPr wrap="square">
            <a:spAutoFit/>
          </a:bodyPr>
          <a:lstStyle/>
          <a:p>
            <a:r>
              <a:rPr lang="en-US" sz="2000" dirty="0" smtClean="0"/>
              <a:t>IR has made sustained efforts to improve the ease of doing business as well as improve the service delivery at competitive prices which has resulted in new traffic coming to railways from both conventional and non-conventional commodity streams. The customer centric approach and work of Business Development Units, backed up by agile policy making, helped Railways towards this landmark achievement</a:t>
            </a:r>
            <a:endParaRPr lang="en-US" sz="2000" dirty="0"/>
          </a:p>
        </p:txBody>
      </p:sp>
      <p:sp>
        <p:nvSpPr>
          <p:cNvPr id="4" name="Oval 3"/>
          <p:cNvSpPr/>
          <p:nvPr/>
        </p:nvSpPr>
        <p:spPr>
          <a:xfrm>
            <a:off x="1619672" y="548680"/>
            <a:ext cx="5472608" cy="129614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“Hungry For Cargo”</a:t>
            </a:r>
            <a:endParaRPr lang="en-US" sz="2400" dirty="0">
              <a:solidFill>
                <a:schemeClr val="tx1"/>
              </a:solidFill>
            </a:endParaRPr>
          </a:p>
        </p:txBody>
      </p:sp>
      <p:sp>
        <p:nvSpPr>
          <p:cNvPr id="5" name="Down Arrow 4"/>
          <p:cNvSpPr/>
          <p:nvPr/>
        </p:nvSpPr>
        <p:spPr>
          <a:xfrm>
            <a:off x="4355976" y="1988840"/>
            <a:ext cx="7200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83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9672" y="548680"/>
            <a:ext cx="5472608" cy="129614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“Hungry For Cargo”</a:t>
            </a:r>
            <a:endParaRPr lang="en-US" sz="2400" dirty="0">
              <a:solidFill>
                <a:schemeClr val="tx1"/>
              </a:solidFill>
            </a:endParaRPr>
          </a:p>
        </p:txBody>
      </p:sp>
      <p:sp>
        <p:nvSpPr>
          <p:cNvPr id="3" name="Rectangle 2"/>
          <p:cNvSpPr/>
          <p:nvPr/>
        </p:nvSpPr>
        <p:spPr>
          <a:xfrm>
            <a:off x="990600" y="2590800"/>
            <a:ext cx="7391400" cy="3733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r>
              <a:rPr lang="en-US" dirty="0">
                <a:solidFill>
                  <a:schemeClr val="tx1"/>
                </a:solidFill>
              </a:rPr>
              <a:t>The railway sector in India aims to contribute about 1.5% to the country’s GDP by building infrastructure to support 45% of the modal freight share of the economy.</a:t>
            </a:r>
          </a:p>
          <a:p>
            <a:pPr lvl="0" fontAlgn="base"/>
            <a:r>
              <a:rPr lang="en-US" dirty="0">
                <a:solidFill>
                  <a:schemeClr val="tx1"/>
                </a:solidFill>
              </a:rPr>
              <a:t>Two Dedicated Freight Corridors (DFC), one on the Western route (Jawaharlal Nehru Port to </a:t>
            </a:r>
            <a:r>
              <a:rPr lang="en-US" dirty="0" err="1">
                <a:solidFill>
                  <a:schemeClr val="tx1"/>
                </a:solidFill>
              </a:rPr>
              <a:t>Dadri</a:t>
            </a:r>
            <a:r>
              <a:rPr lang="en-US" dirty="0">
                <a:solidFill>
                  <a:schemeClr val="tx1"/>
                </a:solidFill>
              </a:rPr>
              <a:t>) and another on the Eastern route (Ludhiana to </a:t>
            </a:r>
            <a:r>
              <a:rPr lang="en-US" dirty="0" err="1">
                <a:solidFill>
                  <a:schemeClr val="tx1"/>
                </a:solidFill>
              </a:rPr>
              <a:t>Dankuni</a:t>
            </a:r>
            <a:r>
              <a:rPr lang="en-US" dirty="0">
                <a:solidFill>
                  <a:schemeClr val="tx1"/>
                </a:solidFill>
              </a:rPr>
              <a:t>), have been fast-tracked.</a:t>
            </a:r>
          </a:p>
          <a:p>
            <a:pPr lvl="0" fontAlgn="base"/>
            <a:r>
              <a:rPr lang="en-US" dirty="0">
                <a:solidFill>
                  <a:schemeClr val="tx1"/>
                </a:solidFill>
              </a:rPr>
              <a:t>On cumulative basis from Apr –Jan 2024, Railways have earned INR 1,40,623.4 Cr against INR 1,35,388.1 Cr over the last year from Freight loading.</a:t>
            </a:r>
          </a:p>
        </p:txBody>
      </p:sp>
      <p:sp>
        <p:nvSpPr>
          <p:cNvPr id="4" name="Down Arrow 3"/>
          <p:cNvSpPr/>
          <p:nvPr/>
        </p:nvSpPr>
        <p:spPr>
          <a:xfrm>
            <a:off x="4355976" y="1905000"/>
            <a:ext cx="216024"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165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9672" y="548680"/>
            <a:ext cx="5472608" cy="129614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“Hungry For Cargo”</a:t>
            </a:r>
            <a:endParaRPr lang="en-US" sz="2400" dirty="0">
              <a:solidFill>
                <a:schemeClr val="tx1"/>
              </a:solidFill>
            </a:endParaRPr>
          </a:p>
        </p:txBody>
      </p:sp>
      <p:sp>
        <p:nvSpPr>
          <p:cNvPr id="3" name="Rectangle 2"/>
          <p:cNvSpPr/>
          <p:nvPr/>
        </p:nvSpPr>
        <p:spPr>
          <a:xfrm>
            <a:off x="762000" y="3581400"/>
            <a:ext cx="7924800" cy="2523768"/>
          </a:xfrm>
          <a:prstGeom prst="rect">
            <a:avLst/>
          </a:prstGeom>
          <a:solidFill>
            <a:srgbClr val="00B0F0"/>
          </a:solidFill>
        </p:spPr>
        <p:txBody>
          <a:bodyPr wrap="square">
            <a:spAutoFit/>
          </a:bodyPr>
          <a:lstStyle/>
          <a:p>
            <a:pPr marL="342900" lvl="0" indent="-342900" fontAlgn="base">
              <a:buFont typeface="Arial" pitchFamily="34" charset="0"/>
              <a:buChar char="•"/>
            </a:pPr>
            <a:r>
              <a:rPr lang="en-US" sz="2000" dirty="0"/>
              <a:t>New Line/ Doubling/ Gauge Conversion: 5243 </a:t>
            </a:r>
            <a:r>
              <a:rPr lang="en-US" sz="2000" dirty="0" err="1"/>
              <a:t>kms</a:t>
            </a:r>
            <a:r>
              <a:rPr lang="en-US" sz="2000" dirty="0"/>
              <a:t> of conversion have been achieved during 2022-23 as against 2909 </a:t>
            </a:r>
            <a:r>
              <a:rPr lang="en-US" sz="2000" dirty="0" err="1"/>
              <a:t>kms</a:t>
            </a:r>
            <a:r>
              <a:rPr lang="en-US" sz="2000" dirty="0"/>
              <a:t> in 2021-22.  The average daily track laying in FY23 comes out to be 14.4 km per day, which is also the highest ever commissioning. </a:t>
            </a:r>
          </a:p>
          <a:p>
            <a:pPr marL="342900" lvl="0" indent="-342900" fontAlgn="base">
              <a:buFont typeface="Arial" pitchFamily="34" charset="0"/>
              <a:buChar char="•"/>
            </a:pPr>
            <a:r>
              <a:rPr lang="en-US" sz="2000" dirty="0"/>
              <a:t>785 electric locomotives produced in this FY 2022-23 up to 31st January 2023.</a:t>
            </a:r>
          </a:p>
          <a:p>
            <a:pPr marL="342900" lvl="0" indent="-342900" fontAlgn="base">
              <a:buFont typeface="Arial" pitchFamily="34" charset="0"/>
              <a:buChar char="•"/>
            </a:pPr>
            <a:r>
              <a:rPr lang="en-US" sz="2000" dirty="0"/>
              <a:t>As on 31st January, </a:t>
            </a:r>
            <a:r>
              <a:rPr lang="en-US" dirty="0"/>
              <a:t>2024, 82 </a:t>
            </a:r>
            <a:r>
              <a:rPr lang="en-US" dirty="0" err="1"/>
              <a:t>Vande</a:t>
            </a:r>
            <a:r>
              <a:rPr lang="en-US" dirty="0"/>
              <a:t> Bharat train services are operating across the Indian Railways.</a:t>
            </a:r>
          </a:p>
        </p:txBody>
      </p:sp>
      <p:sp>
        <p:nvSpPr>
          <p:cNvPr id="4" name="Down Arrow 3"/>
          <p:cNvSpPr/>
          <p:nvPr/>
        </p:nvSpPr>
        <p:spPr>
          <a:xfrm>
            <a:off x="4419600" y="1981200"/>
            <a:ext cx="1524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510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9672" y="548680"/>
            <a:ext cx="5472608" cy="129614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“Hungry For Cargo”</a:t>
            </a:r>
            <a:endParaRPr lang="en-US" sz="2400" dirty="0">
              <a:solidFill>
                <a:schemeClr val="tx1"/>
              </a:solidFill>
            </a:endParaRPr>
          </a:p>
        </p:txBody>
      </p:sp>
      <p:sp>
        <p:nvSpPr>
          <p:cNvPr id="3" name="Rectangle 2"/>
          <p:cNvSpPr/>
          <p:nvPr/>
        </p:nvSpPr>
        <p:spPr>
          <a:xfrm>
            <a:off x="126876" y="2514600"/>
            <a:ext cx="8458200" cy="3970318"/>
          </a:xfrm>
          <a:prstGeom prst="rect">
            <a:avLst/>
          </a:prstGeom>
          <a:solidFill>
            <a:srgbClr val="00B0F0"/>
          </a:solidFill>
        </p:spPr>
        <p:txBody>
          <a:bodyPr wrap="square">
            <a:spAutoFit/>
          </a:bodyPr>
          <a:lstStyle/>
          <a:p>
            <a:pPr marL="285750" lvl="0" indent="-285750" fontAlgn="base">
              <a:buFont typeface="Arial" pitchFamily="34" charset="0"/>
              <a:buChar char="•"/>
            </a:pPr>
            <a:r>
              <a:rPr lang="en-US" dirty="0"/>
              <a:t>As on 31st January, 2024, 82 </a:t>
            </a:r>
            <a:r>
              <a:rPr lang="en-US" dirty="0" err="1"/>
              <a:t>Vande</a:t>
            </a:r>
            <a:r>
              <a:rPr lang="en-US" dirty="0"/>
              <a:t> Bharat train services are operating across the Indian Railways.</a:t>
            </a:r>
          </a:p>
          <a:p>
            <a:pPr marL="285750" lvl="0" indent="-285750" fontAlgn="base">
              <a:buFont typeface="Arial" pitchFamily="34" charset="0"/>
              <a:buChar char="•"/>
            </a:pPr>
            <a:r>
              <a:rPr lang="en-US" dirty="0"/>
              <a:t>Currently, a total of 2359 trips of </a:t>
            </a:r>
            <a:r>
              <a:rPr lang="en-US" dirty="0" err="1"/>
              <a:t>Kisan</a:t>
            </a:r>
            <a:r>
              <a:rPr lang="en-US" dirty="0"/>
              <a:t> Rail trains have been operated on 167 routes, wherein nearly 7.9 lakh </a:t>
            </a:r>
            <a:r>
              <a:rPr lang="en-US" dirty="0" err="1"/>
              <a:t>Tonnes</a:t>
            </a:r>
            <a:r>
              <a:rPr lang="en-US" dirty="0"/>
              <a:t> of consignments have been transported.</a:t>
            </a:r>
          </a:p>
          <a:p>
            <a:pPr marL="285750" lvl="0" indent="-285750" fontAlgn="base">
              <a:buFont typeface="Arial" pitchFamily="34" charset="0"/>
              <a:buChar char="•"/>
            </a:pPr>
            <a:r>
              <a:rPr lang="en-US" dirty="0"/>
              <a:t>6427 (98.8% of total stations) Stations have been equipped with Electrical/Electronic </a:t>
            </a:r>
            <a:r>
              <a:rPr lang="en-US" dirty="0" err="1"/>
              <a:t>Signalling</a:t>
            </a:r>
            <a:r>
              <a:rPr lang="en-US" dirty="0"/>
              <a:t> Interlocking System up to 31.05.2023. </a:t>
            </a:r>
          </a:p>
          <a:p>
            <a:pPr marL="285750" lvl="0" indent="-285750" fontAlgn="base">
              <a:buFont typeface="Arial" pitchFamily="34" charset="0"/>
              <a:buChar char="•"/>
            </a:pPr>
            <a:r>
              <a:rPr lang="en-US" dirty="0"/>
              <a:t>During 2022-23, 30 Freight Terminals were created as compared to 21 Freight Terminals in 2021-22.</a:t>
            </a:r>
          </a:p>
          <a:p>
            <a:pPr marL="285750" lvl="0" indent="-285750" fontAlgn="base">
              <a:buFont typeface="Arial" pitchFamily="34" charset="0"/>
              <a:buChar char="•"/>
            </a:pPr>
            <a:r>
              <a:rPr lang="en-US" dirty="0"/>
              <a:t>Under the Union Budget </a:t>
            </a:r>
            <a:r>
              <a:rPr lang="en-US" dirty="0" smtClean="0"/>
              <a:t>2024, </a:t>
            </a:r>
            <a:r>
              <a:rPr lang="en-US" dirty="0"/>
              <a:t>Indian Railways has been allocated a highest ever capital outlay of </a:t>
            </a:r>
            <a:r>
              <a:rPr lang="en-US" dirty="0" smtClean="0"/>
              <a:t>2.55 lakh </a:t>
            </a:r>
            <a:r>
              <a:rPr lang="en-US" dirty="0" err="1" smtClean="0"/>
              <a:t>crore</a:t>
            </a:r>
            <a:r>
              <a:rPr lang="en-US" dirty="0" smtClean="0"/>
              <a:t>.</a:t>
            </a:r>
            <a:endParaRPr lang="en-US" dirty="0"/>
          </a:p>
          <a:p>
            <a:pPr marL="285750" lvl="0" indent="-285750" fontAlgn="base">
              <a:buFont typeface="Arial" pitchFamily="34" charset="0"/>
              <a:buChar char="•"/>
            </a:pPr>
            <a:r>
              <a:rPr lang="en-US" dirty="0"/>
              <a:t>The average Freight Train speed has increased to 44.36 </a:t>
            </a:r>
            <a:r>
              <a:rPr lang="en-US" dirty="0" err="1"/>
              <a:t>kmph</a:t>
            </a:r>
            <a:r>
              <a:rPr lang="en-US" dirty="0"/>
              <a:t> during 2021-22 compared to 42.97 </a:t>
            </a:r>
            <a:r>
              <a:rPr lang="en-US" dirty="0" err="1"/>
              <a:t>kmph</a:t>
            </a:r>
            <a:r>
              <a:rPr lang="en-US" dirty="0"/>
              <a:t> during 2020-21 (+3.23 %) (up to 31.12. 2021). </a:t>
            </a:r>
            <a:endParaRPr lang="en-US" dirty="0" smtClean="0"/>
          </a:p>
          <a:p>
            <a:pPr marL="285750" lvl="0" indent="-285750" fontAlgn="base">
              <a:buFont typeface="Arial" pitchFamily="34" charset="0"/>
              <a:buChar char="•"/>
            </a:pPr>
            <a:r>
              <a:rPr lang="en-US" dirty="0" smtClean="0"/>
              <a:t>National </a:t>
            </a:r>
            <a:r>
              <a:rPr lang="en-US" dirty="0"/>
              <a:t>Rail Plan aims to increase share of freight traffic from current 27% to 45% by 2030.</a:t>
            </a:r>
          </a:p>
        </p:txBody>
      </p:sp>
    </p:spTree>
    <p:extLst>
      <p:ext uri="{BB962C8B-B14F-4D97-AF65-F5344CB8AC3E}">
        <p14:creationId xmlns:p14="http://schemas.microsoft.com/office/powerpoint/2010/main" val="726247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tatic.pib.gov.in/WriteReadData/userfiles/image/image001WM5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560840" cy="4248472"/>
          </a:xfrm>
          <a:prstGeom prst="rect">
            <a:avLst/>
          </a:prstGeom>
          <a:solidFill>
            <a:srgbClr val="00B0F0"/>
          </a:solidFill>
        </p:spPr>
      </p:pic>
    </p:spTree>
    <p:extLst>
      <p:ext uri="{BB962C8B-B14F-4D97-AF65-F5344CB8AC3E}">
        <p14:creationId xmlns:p14="http://schemas.microsoft.com/office/powerpoint/2010/main" val="1157634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05919499"/>
              </p:ext>
            </p:extLst>
          </p:nvPr>
        </p:nvGraphicFramePr>
        <p:xfrm>
          <a:off x="457200" y="1556793"/>
          <a:ext cx="8229600" cy="3475232"/>
        </p:xfrm>
        <a:graphic>
          <a:graphicData uri="http://schemas.openxmlformats.org/drawingml/2006/table">
            <a:tbl>
              <a:tblPr/>
              <a:tblGrid>
                <a:gridCol w="2679172"/>
                <a:gridCol w="1420152"/>
                <a:gridCol w="1420152"/>
                <a:gridCol w="1420152"/>
                <a:gridCol w="1289972"/>
              </a:tblGrid>
              <a:tr h="1471502">
                <a:tc>
                  <a:txBody>
                    <a:bodyPr/>
                    <a:lstStyle/>
                    <a:p>
                      <a:pPr algn="just" fontAlgn="t"/>
                      <a:r>
                        <a:rPr lang="en-US" sz="1400" b="1" dirty="0">
                          <a:solidFill>
                            <a:schemeClr val="tx1"/>
                          </a:solidFill>
                          <a:effectLst/>
                          <a:latin typeface="Times New Roman"/>
                        </a:rPr>
                        <a:t>Commodity</a:t>
                      </a:r>
                      <a:endParaRPr lang="en-US" sz="1400" dirty="0">
                        <a:solidFill>
                          <a:schemeClr val="tx1"/>
                        </a:solidFill>
                        <a:effectLst/>
                      </a:endParaRPr>
                    </a:p>
                  </a:txBody>
                  <a:tcPr marL="59635" marR="59635" marT="59635" marB="59635">
                    <a:lnL w="9525" cap="flat" cmpd="sng" algn="ctr">
                      <a:solidFill>
                        <a:srgbClr val="B0FDF5"/>
                      </a:solidFill>
                      <a:prstDash val="solid"/>
                      <a:round/>
                      <a:headEnd type="none" w="med" len="med"/>
                      <a:tailEnd type="none" w="med" len="med"/>
                    </a:lnL>
                    <a:lnR w="9525" cap="flat" cmpd="sng" algn="ctr">
                      <a:solidFill>
                        <a:srgbClr val="0077BA"/>
                      </a:solidFill>
                      <a:prstDash val="solid"/>
                      <a:round/>
                      <a:headEnd type="none" w="med" len="med"/>
                      <a:tailEnd type="none" w="med" len="med"/>
                    </a:lnR>
                    <a:lnT w="9525" cap="flat" cmpd="sng" algn="ctr">
                      <a:solidFill>
                        <a:srgbClr val="B0FDF5"/>
                      </a:solidFill>
                      <a:prstDash val="solid"/>
                      <a:round/>
                      <a:headEnd type="none" w="med" len="med"/>
                      <a:tailEnd type="none" w="med" len="med"/>
                    </a:lnT>
                    <a:lnB w="9525" cap="flat" cmpd="sng" algn="ctr">
                      <a:solidFill>
                        <a:srgbClr val="607ABA"/>
                      </a:solidFill>
                      <a:prstDash val="solid"/>
                      <a:round/>
                      <a:headEnd type="none" w="med" len="med"/>
                      <a:tailEnd type="none" w="med" len="med"/>
                    </a:lnB>
                    <a:noFill/>
                  </a:tcPr>
                </a:tc>
                <a:tc>
                  <a:txBody>
                    <a:bodyPr/>
                    <a:lstStyle/>
                    <a:p>
                      <a:pPr algn="just" fontAlgn="t"/>
                      <a:r>
                        <a:rPr lang="en-US" sz="1400" b="1">
                          <a:solidFill>
                            <a:schemeClr val="tx1"/>
                          </a:solidFill>
                          <a:effectLst/>
                          <a:latin typeface="Times New Roman"/>
                        </a:rPr>
                        <a:t>2021-22</a:t>
                      </a:r>
                      <a:endParaRPr lang="en-US" sz="1400">
                        <a:solidFill>
                          <a:schemeClr val="tx1"/>
                        </a:solidFill>
                        <a:effectLst/>
                      </a:endParaRPr>
                    </a:p>
                  </a:txBody>
                  <a:tcPr marL="59635" marR="59635" marT="59635" marB="59635">
                    <a:lnL w="9525" cap="flat" cmpd="sng" algn="ctr">
                      <a:solidFill>
                        <a:srgbClr val="0077BA"/>
                      </a:solidFill>
                      <a:prstDash val="solid"/>
                      <a:round/>
                      <a:headEnd type="none" w="med" len="med"/>
                      <a:tailEnd type="none" w="med" len="med"/>
                    </a:lnL>
                    <a:lnR w="9525" cap="flat" cmpd="sng" algn="ctr">
                      <a:solidFill>
                        <a:srgbClr val="6077BA"/>
                      </a:solidFill>
                      <a:prstDash val="solid"/>
                      <a:round/>
                      <a:headEnd type="none" w="med" len="med"/>
                      <a:tailEnd type="none" w="med" len="med"/>
                    </a:lnR>
                    <a:lnT w="9525" cap="flat" cmpd="sng" algn="ctr">
                      <a:solidFill>
                        <a:srgbClr val="0077BA"/>
                      </a:solidFill>
                      <a:prstDash val="solid"/>
                      <a:round/>
                      <a:headEnd type="none" w="med" len="med"/>
                      <a:tailEnd type="none" w="med" len="med"/>
                    </a:lnT>
                    <a:lnB w="9525" cap="flat" cmpd="sng" algn="ctr">
                      <a:solidFill>
                        <a:srgbClr val="187BBA"/>
                      </a:solidFill>
                      <a:prstDash val="solid"/>
                      <a:round/>
                      <a:headEnd type="none" w="med" len="med"/>
                      <a:tailEnd type="none" w="med" len="med"/>
                    </a:lnB>
                    <a:noFill/>
                  </a:tcPr>
                </a:tc>
                <a:tc>
                  <a:txBody>
                    <a:bodyPr/>
                    <a:lstStyle/>
                    <a:p>
                      <a:pPr algn="just" fontAlgn="t"/>
                      <a:r>
                        <a:rPr lang="en-US" sz="1400" b="1">
                          <a:solidFill>
                            <a:schemeClr val="tx1"/>
                          </a:solidFill>
                          <a:effectLst/>
                          <a:latin typeface="Times New Roman"/>
                        </a:rPr>
                        <a:t>2022-23</a:t>
                      </a:r>
                      <a:endParaRPr lang="en-US" sz="1400">
                        <a:solidFill>
                          <a:schemeClr val="tx1"/>
                        </a:solidFill>
                        <a:effectLst/>
                      </a:endParaRPr>
                    </a:p>
                  </a:txBody>
                  <a:tcPr marL="59635" marR="59635" marT="59635" marB="59635">
                    <a:lnL w="9525" cap="flat" cmpd="sng" algn="ctr">
                      <a:solidFill>
                        <a:srgbClr val="6077BA"/>
                      </a:solidFill>
                      <a:prstDash val="solid"/>
                      <a:round/>
                      <a:headEnd type="none" w="med" len="med"/>
                      <a:tailEnd type="none" w="med" len="med"/>
                    </a:lnL>
                    <a:lnR w="9525" cap="flat" cmpd="sng" algn="ctr">
                      <a:solidFill>
                        <a:srgbClr val="B077BA"/>
                      </a:solidFill>
                      <a:prstDash val="solid"/>
                      <a:round/>
                      <a:headEnd type="none" w="med" len="med"/>
                      <a:tailEnd type="none" w="med" len="med"/>
                    </a:lnR>
                    <a:lnT w="9525" cap="flat" cmpd="sng" algn="ctr">
                      <a:solidFill>
                        <a:srgbClr val="6077BA"/>
                      </a:solidFill>
                      <a:prstDash val="solid"/>
                      <a:round/>
                      <a:headEnd type="none" w="med" len="med"/>
                      <a:tailEnd type="none" w="med" len="med"/>
                    </a:lnT>
                    <a:lnB w="9525" cap="flat" cmpd="sng" algn="ctr">
                      <a:solidFill>
                        <a:srgbClr val="607EBA"/>
                      </a:solidFill>
                      <a:prstDash val="solid"/>
                      <a:round/>
                      <a:headEnd type="none" w="med" len="med"/>
                      <a:tailEnd type="none" w="med" len="med"/>
                    </a:lnB>
                    <a:noFill/>
                  </a:tcPr>
                </a:tc>
                <a:tc>
                  <a:txBody>
                    <a:bodyPr/>
                    <a:lstStyle/>
                    <a:p>
                      <a:pPr algn="just" fontAlgn="t"/>
                      <a:r>
                        <a:rPr lang="en-US" sz="1400" b="1">
                          <a:solidFill>
                            <a:schemeClr val="tx1"/>
                          </a:solidFill>
                          <a:effectLst/>
                          <a:latin typeface="Times New Roman"/>
                        </a:rPr>
                        <a:t>Variation (MT)</a:t>
                      </a:r>
                      <a:endParaRPr lang="en-US" sz="1400">
                        <a:solidFill>
                          <a:schemeClr val="tx1"/>
                        </a:solidFill>
                        <a:effectLst/>
                      </a:endParaRPr>
                    </a:p>
                  </a:txBody>
                  <a:tcPr marL="59635" marR="59635" marT="59635" marB="59635">
                    <a:lnL w="9525" cap="flat" cmpd="sng" algn="ctr">
                      <a:solidFill>
                        <a:srgbClr val="B077BA"/>
                      </a:solidFill>
                      <a:prstDash val="solid"/>
                      <a:round/>
                      <a:headEnd type="none" w="med" len="med"/>
                      <a:tailEnd type="none" w="med" len="med"/>
                    </a:lnL>
                    <a:lnR w="9525" cap="flat" cmpd="sng" algn="ctr">
                      <a:solidFill>
                        <a:srgbClr val="0079BA"/>
                      </a:solidFill>
                      <a:prstDash val="solid"/>
                      <a:round/>
                      <a:headEnd type="none" w="med" len="med"/>
                      <a:tailEnd type="none" w="med" len="med"/>
                    </a:lnR>
                    <a:lnT w="9525" cap="flat" cmpd="sng" algn="ctr">
                      <a:solidFill>
                        <a:srgbClr val="B077BA"/>
                      </a:solidFill>
                      <a:prstDash val="solid"/>
                      <a:round/>
                      <a:headEnd type="none" w="med" len="med"/>
                      <a:tailEnd type="none" w="med" len="med"/>
                    </a:lnT>
                    <a:lnB w="9525" cap="flat" cmpd="sng" algn="ctr">
                      <a:solidFill>
                        <a:srgbClr val="9839BB"/>
                      </a:solidFill>
                      <a:prstDash val="solid"/>
                      <a:round/>
                      <a:headEnd type="none" w="med" len="med"/>
                      <a:tailEnd type="none" w="med" len="med"/>
                    </a:lnB>
                    <a:noFill/>
                  </a:tcPr>
                </a:tc>
                <a:tc>
                  <a:txBody>
                    <a:bodyPr/>
                    <a:lstStyle/>
                    <a:p>
                      <a:pPr algn="just" fontAlgn="t"/>
                      <a:r>
                        <a:rPr lang="en-US" sz="1400" b="1">
                          <a:solidFill>
                            <a:schemeClr val="tx1"/>
                          </a:solidFill>
                          <a:effectLst/>
                          <a:latin typeface="Times New Roman"/>
                        </a:rPr>
                        <a:t>% variation</a:t>
                      </a:r>
                      <a:endParaRPr lang="en-US" sz="1400">
                        <a:solidFill>
                          <a:schemeClr val="tx1"/>
                        </a:solidFill>
                        <a:effectLst/>
                      </a:endParaRPr>
                    </a:p>
                  </a:txBody>
                  <a:tcPr marL="59635" marR="59635" marT="59635" marB="59635">
                    <a:lnL w="9525" cap="flat" cmpd="sng" algn="ctr">
                      <a:solidFill>
                        <a:srgbClr val="0079BA"/>
                      </a:solidFill>
                      <a:prstDash val="solid"/>
                      <a:round/>
                      <a:headEnd type="none" w="med" len="med"/>
                      <a:tailEnd type="none" w="med" len="med"/>
                    </a:lnL>
                    <a:lnR w="9525" cap="flat" cmpd="sng" algn="ctr">
                      <a:solidFill>
                        <a:srgbClr val="0079BA"/>
                      </a:solidFill>
                      <a:prstDash val="solid"/>
                      <a:round/>
                      <a:headEnd type="none" w="med" len="med"/>
                      <a:tailEnd type="none" w="med" len="med"/>
                    </a:lnR>
                    <a:lnT w="9525" cap="flat" cmpd="sng" algn="ctr">
                      <a:solidFill>
                        <a:srgbClr val="0079BA"/>
                      </a:solidFill>
                      <a:prstDash val="solid"/>
                      <a:round/>
                      <a:headEnd type="none" w="med" len="med"/>
                      <a:tailEnd type="none" w="med" len="med"/>
                    </a:lnT>
                    <a:lnB w="9525" cap="flat" cmpd="sng" algn="ctr">
                      <a:solidFill>
                        <a:srgbClr val="187BBA"/>
                      </a:solidFill>
                      <a:prstDash val="solid"/>
                      <a:round/>
                      <a:headEnd type="none" w="med" len="med"/>
                      <a:tailEnd type="none" w="med" len="med"/>
                    </a:lnB>
                    <a:noFill/>
                  </a:tcPr>
                </a:tc>
              </a:tr>
              <a:tr h="333955">
                <a:tc>
                  <a:txBody>
                    <a:bodyPr/>
                    <a:lstStyle/>
                    <a:p>
                      <a:pPr algn="just" fontAlgn="t"/>
                      <a:r>
                        <a:rPr lang="en-US" sz="1400" dirty="0">
                          <a:solidFill>
                            <a:schemeClr val="tx1"/>
                          </a:solidFill>
                          <a:effectLst/>
                          <a:latin typeface="Times New Roman"/>
                        </a:rPr>
                        <a:t>Coal</a:t>
                      </a:r>
                      <a:endParaRPr lang="en-US" sz="1400" dirty="0">
                        <a:solidFill>
                          <a:schemeClr val="tx1"/>
                        </a:solidFill>
                        <a:effectLst/>
                      </a:endParaRPr>
                    </a:p>
                  </a:txBody>
                  <a:tcPr marL="59635" marR="59635" marT="59635" marB="59635">
                    <a:lnL w="9525" cap="flat" cmpd="sng" algn="ctr">
                      <a:solidFill>
                        <a:srgbClr val="607ABA"/>
                      </a:solidFill>
                      <a:prstDash val="solid"/>
                      <a:round/>
                      <a:headEnd type="none" w="med" len="med"/>
                      <a:tailEnd type="none" w="med" len="med"/>
                    </a:lnL>
                    <a:lnR w="9525" cap="flat" cmpd="sng" algn="ctr">
                      <a:solidFill>
                        <a:srgbClr val="187BBA"/>
                      </a:solidFill>
                      <a:prstDash val="solid"/>
                      <a:round/>
                      <a:headEnd type="none" w="med" len="med"/>
                      <a:tailEnd type="none" w="med" len="med"/>
                    </a:lnR>
                    <a:lnT w="9525" cap="flat" cmpd="sng" algn="ctr">
                      <a:solidFill>
                        <a:srgbClr val="607ABA"/>
                      </a:solidFill>
                      <a:prstDash val="solid"/>
                      <a:round/>
                      <a:headEnd type="none" w="med" len="med"/>
                      <a:tailEnd type="none" w="med" len="med"/>
                    </a:lnT>
                    <a:lnB w="9525" cap="flat" cmpd="sng" algn="ctr">
                      <a:solidFill>
                        <a:srgbClr val="B07EBA"/>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653</a:t>
                      </a:r>
                      <a:endParaRPr lang="en-US" sz="1400">
                        <a:solidFill>
                          <a:schemeClr val="tx1"/>
                        </a:solidFill>
                        <a:effectLst/>
                      </a:endParaRPr>
                    </a:p>
                  </a:txBody>
                  <a:tcPr marL="59635" marR="59635" marT="59635" marB="59635">
                    <a:lnL w="9525" cap="flat" cmpd="sng" algn="ctr">
                      <a:solidFill>
                        <a:srgbClr val="187BBA"/>
                      </a:solidFill>
                      <a:prstDash val="solid"/>
                      <a:round/>
                      <a:headEnd type="none" w="med" len="med"/>
                      <a:tailEnd type="none" w="med" len="med"/>
                    </a:lnL>
                    <a:lnR w="9525" cap="flat" cmpd="sng" algn="ctr">
                      <a:solidFill>
                        <a:srgbClr val="607EBA"/>
                      </a:solidFill>
                      <a:prstDash val="solid"/>
                      <a:round/>
                      <a:headEnd type="none" w="med" len="med"/>
                      <a:tailEnd type="none" w="med" len="med"/>
                    </a:lnR>
                    <a:lnT w="9525" cap="flat" cmpd="sng" algn="ctr">
                      <a:solidFill>
                        <a:srgbClr val="187BBA"/>
                      </a:solidFill>
                      <a:prstDash val="solid"/>
                      <a:round/>
                      <a:headEnd type="none" w="med" len="med"/>
                      <a:tailEnd type="none" w="med" len="med"/>
                    </a:lnT>
                    <a:lnB w="9525" cap="flat" cmpd="sng" algn="ctr">
                      <a:solidFill>
                        <a:srgbClr val="0079BA"/>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728</a:t>
                      </a:r>
                      <a:endParaRPr lang="en-US" sz="1400">
                        <a:solidFill>
                          <a:schemeClr val="tx1"/>
                        </a:solidFill>
                        <a:effectLst/>
                      </a:endParaRPr>
                    </a:p>
                  </a:txBody>
                  <a:tcPr marL="59635" marR="59635" marT="59635" marB="59635">
                    <a:lnL w="9525" cap="flat" cmpd="sng" algn="ctr">
                      <a:solidFill>
                        <a:srgbClr val="607EBA"/>
                      </a:solidFill>
                      <a:prstDash val="solid"/>
                      <a:round/>
                      <a:headEnd type="none" w="med" len="med"/>
                      <a:tailEnd type="none" w="med" len="med"/>
                    </a:lnL>
                    <a:lnR w="9525" cap="flat" cmpd="sng" algn="ctr">
                      <a:solidFill>
                        <a:srgbClr val="9839BB"/>
                      </a:solidFill>
                      <a:prstDash val="solid"/>
                      <a:round/>
                      <a:headEnd type="none" w="med" len="med"/>
                      <a:tailEnd type="none" w="med" len="med"/>
                    </a:lnR>
                    <a:lnT w="9525" cap="flat" cmpd="sng" algn="ctr">
                      <a:solidFill>
                        <a:srgbClr val="607EBA"/>
                      </a:solidFill>
                      <a:prstDash val="solid"/>
                      <a:round/>
                      <a:headEnd type="none" w="med" len="med"/>
                      <a:tailEnd type="none" w="med" len="med"/>
                    </a:lnT>
                    <a:lnB w="9525" cap="flat" cmpd="sng" algn="ctr">
                      <a:solidFill>
                        <a:srgbClr val="E078BA"/>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75</a:t>
                      </a:r>
                      <a:endParaRPr lang="en-US" sz="1400">
                        <a:solidFill>
                          <a:schemeClr val="tx1"/>
                        </a:solidFill>
                        <a:effectLst/>
                      </a:endParaRPr>
                    </a:p>
                  </a:txBody>
                  <a:tcPr marL="59635" marR="59635" marT="59635" marB="59635">
                    <a:lnL w="9525" cap="flat" cmpd="sng" algn="ctr">
                      <a:solidFill>
                        <a:srgbClr val="9839BB"/>
                      </a:solidFill>
                      <a:prstDash val="solid"/>
                      <a:round/>
                      <a:headEnd type="none" w="med" len="med"/>
                      <a:tailEnd type="none" w="med" len="med"/>
                    </a:lnL>
                    <a:lnR w="9525" cap="flat" cmpd="sng" algn="ctr">
                      <a:solidFill>
                        <a:srgbClr val="187BBA"/>
                      </a:solidFill>
                      <a:prstDash val="solid"/>
                      <a:round/>
                      <a:headEnd type="none" w="med" len="med"/>
                      <a:tailEnd type="none" w="med" len="med"/>
                    </a:lnR>
                    <a:lnT w="9525" cap="flat" cmpd="sng" algn="ctr">
                      <a:solidFill>
                        <a:srgbClr val="9839BB"/>
                      </a:solidFill>
                      <a:prstDash val="solid"/>
                      <a:round/>
                      <a:headEnd type="none" w="med" len="med"/>
                      <a:tailEnd type="none" w="med" len="med"/>
                    </a:lnT>
                    <a:lnB w="9525" cap="flat" cmpd="sng" algn="ctr">
                      <a:solidFill>
                        <a:srgbClr val="187BBA"/>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11.4 %</a:t>
                      </a:r>
                      <a:endParaRPr lang="en-US" sz="1400">
                        <a:solidFill>
                          <a:schemeClr val="tx1"/>
                        </a:solidFill>
                        <a:effectLst/>
                      </a:endParaRPr>
                    </a:p>
                  </a:txBody>
                  <a:tcPr marL="59635" marR="59635" marT="59635" marB="59635">
                    <a:lnL w="9525" cap="flat" cmpd="sng" algn="ctr">
                      <a:solidFill>
                        <a:srgbClr val="187BBA"/>
                      </a:solidFill>
                      <a:prstDash val="solid"/>
                      <a:round/>
                      <a:headEnd type="none" w="med" len="med"/>
                      <a:tailEnd type="none" w="med" len="med"/>
                    </a:lnL>
                    <a:lnR w="9525" cap="flat" cmpd="sng" algn="ctr">
                      <a:solidFill>
                        <a:srgbClr val="187BBA"/>
                      </a:solidFill>
                      <a:prstDash val="solid"/>
                      <a:round/>
                      <a:headEnd type="none" w="med" len="med"/>
                      <a:tailEnd type="none" w="med" len="med"/>
                    </a:lnR>
                    <a:lnT w="9525" cap="flat" cmpd="sng" algn="ctr">
                      <a:solidFill>
                        <a:srgbClr val="187BBA"/>
                      </a:solidFill>
                      <a:prstDash val="solid"/>
                      <a:round/>
                      <a:headEnd type="none" w="med" len="med"/>
                      <a:tailEnd type="none" w="med" len="med"/>
                    </a:lnT>
                    <a:lnB w="9525" cap="flat" cmpd="sng" algn="ctr">
                      <a:solidFill>
                        <a:srgbClr val="E05BF5"/>
                      </a:solidFill>
                      <a:prstDash val="solid"/>
                      <a:round/>
                      <a:headEnd type="none" w="med" len="med"/>
                      <a:tailEnd type="none" w="med" len="med"/>
                    </a:lnB>
                    <a:noFill/>
                  </a:tcPr>
                </a:tc>
              </a:tr>
              <a:tr h="333955">
                <a:tc>
                  <a:txBody>
                    <a:bodyPr/>
                    <a:lstStyle/>
                    <a:p>
                      <a:pPr algn="just" fontAlgn="t"/>
                      <a:r>
                        <a:rPr lang="en-US" sz="1400" dirty="0">
                          <a:solidFill>
                            <a:schemeClr val="tx1"/>
                          </a:solidFill>
                          <a:effectLst/>
                          <a:latin typeface="Times New Roman"/>
                        </a:rPr>
                        <a:t>Balance of Other Goods</a:t>
                      </a:r>
                      <a:endParaRPr lang="en-US" sz="1400" dirty="0">
                        <a:solidFill>
                          <a:schemeClr val="tx1"/>
                        </a:solidFill>
                        <a:effectLst/>
                      </a:endParaRPr>
                    </a:p>
                  </a:txBody>
                  <a:tcPr marL="59635" marR="59635" marT="59635" marB="59635">
                    <a:lnL w="9525" cap="flat" cmpd="sng" algn="ctr">
                      <a:solidFill>
                        <a:srgbClr val="B07EBA"/>
                      </a:solidFill>
                      <a:prstDash val="solid"/>
                      <a:round/>
                      <a:headEnd type="none" w="med" len="med"/>
                      <a:tailEnd type="none" w="med" len="med"/>
                    </a:lnL>
                    <a:lnR w="9525" cap="flat" cmpd="sng" algn="ctr">
                      <a:solidFill>
                        <a:srgbClr val="0079BA"/>
                      </a:solidFill>
                      <a:prstDash val="solid"/>
                      <a:round/>
                      <a:headEnd type="none" w="med" len="med"/>
                      <a:tailEnd type="none" w="med" len="med"/>
                    </a:lnR>
                    <a:lnT w="9525" cap="flat" cmpd="sng" algn="ctr">
                      <a:solidFill>
                        <a:srgbClr val="B07EBA"/>
                      </a:solidFill>
                      <a:prstDash val="solid"/>
                      <a:round/>
                      <a:headEnd type="none" w="med" len="med"/>
                      <a:tailEnd type="none" w="med" len="med"/>
                    </a:lnT>
                    <a:lnB w="9525" cap="flat" cmpd="sng" algn="ctr">
                      <a:solidFill>
                        <a:srgbClr val="9839BB"/>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118</a:t>
                      </a:r>
                      <a:endParaRPr lang="en-US" sz="1400">
                        <a:solidFill>
                          <a:schemeClr val="tx1"/>
                        </a:solidFill>
                        <a:effectLst/>
                      </a:endParaRPr>
                    </a:p>
                  </a:txBody>
                  <a:tcPr marL="59635" marR="59635" marT="59635" marB="59635">
                    <a:lnL w="9525" cap="flat" cmpd="sng" algn="ctr">
                      <a:solidFill>
                        <a:srgbClr val="0079BA"/>
                      </a:solidFill>
                      <a:prstDash val="solid"/>
                      <a:round/>
                      <a:headEnd type="none" w="med" len="med"/>
                      <a:tailEnd type="none" w="med" len="med"/>
                    </a:lnL>
                    <a:lnR w="9525" cap="flat" cmpd="sng" algn="ctr">
                      <a:solidFill>
                        <a:srgbClr val="E078BA"/>
                      </a:solidFill>
                      <a:prstDash val="solid"/>
                      <a:round/>
                      <a:headEnd type="none" w="med" len="med"/>
                      <a:tailEnd type="none" w="med" len="med"/>
                    </a:lnR>
                    <a:lnT w="9525" cap="flat" cmpd="sng" algn="ctr">
                      <a:solidFill>
                        <a:srgbClr val="0079BA"/>
                      </a:solidFill>
                      <a:prstDash val="solid"/>
                      <a:round/>
                      <a:headEnd type="none" w="med" len="med"/>
                      <a:tailEnd type="none" w="med" len="med"/>
                    </a:lnT>
                    <a:lnB w="9525" cap="flat" cmpd="sng" algn="ctr">
                      <a:solidFill>
                        <a:srgbClr val="B05EF5"/>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129</a:t>
                      </a:r>
                      <a:endParaRPr lang="en-US" sz="1400">
                        <a:solidFill>
                          <a:schemeClr val="tx1"/>
                        </a:solidFill>
                        <a:effectLst/>
                      </a:endParaRPr>
                    </a:p>
                  </a:txBody>
                  <a:tcPr marL="59635" marR="59635" marT="59635" marB="59635">
                    <a:lnL w="9525" cap="flat" cmpd="sng" algn="ctr">
                      <a:solidFill>
                        <a:srgbClr val="E078BA"/>
                      </a:solidFill>
                      <a:prstDash val="solid"/>
                      <a:round/>
                      <a:headEnd type="none" w="med" len="med"/>
                      <a:tailEnd type="none" w="med" len="med"/>
                    </a:lnL>
                    <a:lnR w="9525" cap="flat" cmpd="sng" algn="ctr">
                      <a:solidFill>
                        <a:srgbClr val="187BBA"/>
                      </a:solidFill>
                      <a:prstDash val="solid"/>
                      <a:round/>
                      <a:headEnd type="none" w="med" len="med"/>
                      <a:tailEnd type="none" w="med" len="med"/>
                    </a:lnR>
                    <a:lnT w="9525" cap="flat" cmpd="sng" algn="ctr">
                      <a:solidFill>
                        <a:srgbClr val="E078BA"/>
                      </a:solidFill>
                      <a:prstDash val="solid"/>
                      <a:round/>
                      <a:headEnd type="none" w="med" len="med"/>
                      <a:tailEnd type="none" w="med" len="med"/>
                    </a:lnT>
                    <a:lnB w="9525" cap="flat" cmpd="sng" algn="ctr">
                      <a:solidFill>
                        <a:srgbClr val="48F0F5"/>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11</a:t>
                      </a:r>
                      <a:endParaRPr lang="en-US" sz="1400">
                        <a:solidFill>
                          <a:schemeClr val="tx1"/>
                        </a:solidFill>
                        <a:effectLst/>
                      </a:endParaRPr>
                    </a:p>
                  </a:txBody>
                  <a:tcPr marL="59635" marR="59635" marT="59635" marB="59635">
                    <a:lnL w="9525" cap="flat" cmpd="sng" algn="ctr">
                      <a:solidFill>
                        <a:srgbClr val="187BBA"/>
                      </a:solidFill>
                      <a:prstDash val="solid"/>
                      <a:round/>
                      <a:headEnd type="none" w="med" len="med"/>
                      <a:tailEnd type="none" w="med" len="med"/>
                    </a:lnL>
                    <a:lnR w="9525" cap="flat" cmpd="sng" algn="ctr">
                      <a:solidFill>
                        <a:srgbClr val="E05BF5"/>
                      </a:solidFill>
                      <a:prstDash val="solid"/>
                      <a:round/>
                      <a:headEnd type="none" w="med" len="med"/>
                      <a:tailEnd type="none" w="med" len="med"/>
                    </a:lnR>
                    <a:lnT w="9525" cap="flat" cmpd="sng" algn="ctr">
                      <a:solidFill>
                        <a:srgbClr val="187BBA"/>
                      </a:solidFill>
                      <a:prstDash val="solid"/>
                      <a:round/>
                      <a:headEnd type="none" w="med" len="med"/>
                      <a:tailEnd type="none" w="med" len="med"/>
                    </a:lnT>
                    <a:lnB w="9525" cap="flat" cmpd="sng" algn="ctr">
                      <a:solidFill>
                        <a:srgbClr val="E078BA"/>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9.3</a:t>
                      </a:r>
                      <a:endParaRPr lang="en-US" sz="1400">
                        <a:solidFill>
                          <a:schemeClr val="tx1"/>
                        </a:solidFill>
                        <a:effectLst/>
                      </a:endParaRPr>
                    </a:p>
                  </a:txBody>
                  <a:tcPr marL="59635" marR="59635" marT="59635" marB="59635">
                    <a:lnL w="9525" cap="flat" cmpd="sng" algn="ctr">
                      <a:solidFill>
                        <a:srgbClr val="E05BF5"/>
                      </a:solidFill>
                      <a:prstDash val="solid"/>
                      <a:round/>
                      <a:headEnd type="none" w="med" len="med"/>
                      <a:tailEnd type="none" w="med" len="med"/>
                    </a:lnL>
                    <a:lnR w="9525" cap="flat" cmpd="sng" algn="ctr">
                      <a:solidFill>
                        <a:srgbClr val="E05BF5"/>
                      </a:solidFill>
                      <a:prstDash val="solid"/>
                      <a:round/>
                      <a:headEnd type="none" w="med" len="med"/>
                      <a:tailEnd type="none" w="med" len="med"/>
                    </a:lnR>
                    <a:lnT w="9525" cap="flat" cmpd="sng" algn="ctr">
                      <a:solidFill>
                        <a:srgbClr val="E05BF5"/>
                      </a:solidFill>
                      <a:prstDash val="solid"/>
                      <a:round/>
                      <a:headEnd type="none" w="med" len="med"/>
                      <a:tailEnd type="none" w="med" len="med"/>
                    </a:lnT>
                    <a:lnB w="9525" cap="flat" cmpd="sng" algn="ctr">
                      <a:solidFill>
                        <a:srgbClr val="E0F2F5"/>
                      </a:solidFill>
                      <a:prstDash val="solid"/>
                      <a:round/>
                      <a:headEnd type="none" w="med" len="med"/>
                      <a:tailEnd type="none" w="med" len="med"/>
                    </a:lnB>
                    <a:noFill/>
                  </a:tcPr>
                </a:tc>
              </a:tr>
              <a:tr h="333955">
                <a:tc>
                  <a:txBody>
                    <a:bodyPr/>
                    <a:lstStyle/>
                    <a:p>
                      <a:pPr algn="just" fontAlgn="t"/>
                      <a:r>
                        <a:rPr lang="en-US" sz="1400" dirty="0">
                          <a:solidFill>
                            <a:schemeClr val="tx1"/>
                          </a:solidFill>
                          <a:effectLst/>
                          <a:latin typeface="Times New Roman"/>
                        </a:rPr>
                        <a:t>Cement &amp; Clinker </a:t>
                      </a:r>
                      <a:endParaRPr lang="en-US" sz="1400" dirty="0">
                        <a:solidFill>
                          <a:schemeClr val="tx1"/>
                        </a:solidFill>
                        <a:effectLst/>
                      </a:endParaRPr>
                    </a:p>
                  </a:txBody>
                  <a:tcPr marL="59635" marR="59635" marT="59635" marB="59635">
                    <a:lnL w="9525" cap="flat" cmpd="sng" algn="ctr">
                      <a:solidFill>
                        <a:srgbClr val="9839BB"/>
                      </a:solidFill>
                      <a:prstDash val="solid"/>
                      <a:round/>
                      <a:headEnd type="none" w="med" len="med"/>
                      <a:tailEnd type="none" w="med" len="med"/>
                    </a:lnL>
                    <a:lnR w="9525" cap="flat" cmpd="sng" algn="ctr">
                      <a:solidFill>
                        <a:srgbClr val="B05EF5"/>
                      </a:solidFill>
                      <a:prstDash val="solid"/>
                      <a:round/>
                      <a:headEnd type="none" w="med" len="med"/>
                      <a:tailEnd type="none" w="med" len="med"/>
                    </a:lnR>
                    <a:lnT w="9525" cap="flat" cmpd="sng" algn="ctr">
                      <a:solidFill>
                        <a:srgbClr val="9839BB"/>
                      </a:solidFill>
                      <a:prstDash val="solid"/>
                      <a:round/>
                      <a:headEnd type="none" w="med" len="med"/>
                      <a:tailEnd type="none" w="med" len="med"/>
                    </a:lnT>
                    <a:lnB w="9525" cap="flat" cmpd="sng" algn="ctr">
                      <a:solidFill>
                        <a:srgbClr val="187BBA"/>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138</a:t>
                      </a:r>
                      <a:endParaRPr lang="en-US" sz="1400">
                        <a:solidFill>
                          <a:schemeClr val="tx1"/>
                        </a:solidFill>
                        <a:effectLst/>
                      </a:endParaRPr>
                    </a:p>
                  </a:txBody>
                  <a:tcPr marL="59635" marR="59635" marT="59635" marB="59635">
                    <a:lnL w="9525" cap="flat" cmpd="sng" algn="ctr">
                      <a:solidFill>
                        <a:srgbClr val="B05EF5"/>
                      </a:solidFill>
                      <a:prstDash val="solid"/>
                      <a:round/>
                      <a:headEnd type="none" w="med" len="med"/>
                      <a:tailEnd type="none" w="med" len="med"/>
                    </a:lnL>
                    <a:lnR w="9525" cap="flat" cmpd="sng" algn="ctr">
                      <a:solidFill>
                        <a:srgbClr val="48F0F5"/>
                      </a:solidFill>
                      <a:prstDash val="solid"/>
                      <a:round/>
                      <a:headEnd type="none" w="med" len="med"/>
                      <a:tailEnd type="none" w="med" len="med"/>
                    </a:lnR>
                    <a:lnT w="9525" cap="flat" cmpd="sng" algn="ctr">
                      <a:solidFill>
                        <a:srgbClr val="B05EF5"/>
                      </a:solidFill>
                      <a:prstDash val="solid"/>
                      <a:round/>
                      <a:headEnd type="none" w="med" len="med"/>
                      <a:tailEnd type="none" w="med" len="med"/>
                    </a:lnT>
                    <a:lnB w="9525" cap="flat" cmpd="sng" algn="ctr">
                      <a:solidFill>
                        <a:srgbClr val="985BF5"/>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144</a:t>
                      </a:r>
                      <a:endParaRPr lang="en-US" sz="1400">
                        <a:solidFill>
                          <a:schemeClr val="tx1"/>
                        </a:solidFill>
                        <a:effectLst/>
                      </a:endParaRPr>
                    </a:p>
                  </a:txBody>
                  <a:tcPr marL="59635" marR="59635" marT="59635" marB="59635">
                    <a:lnL w="9525" cap="flat" cmpd="sng" algn="ctr">
                      <a:solidFill>
                        <a:srgbClr val="48F0F5"/>
                      </a:solidFill>
                      <a:prstDash val="solid"/>
                      <a:round/>
                      <a:headEnd type="none" w="med" len="med"/>
                      <a:tailEnd type="none" w="med" len="med"/>
                    </a:lnL>
                    <a:lnR w="9525" cap="flat" cmpd="sng" algn="ctr">
                      <a:solidFill>
                        <a:srgbClr val="E078BA"/>
                      </a:solidFill>
                      <a:prstDash val="solid"/>
                      <a:round/>
                      <a:headEnd type="none" w="med" len="med"/>
                      <a:tailEnd type="none" w="med" len="med"/>
                    </a:lnR>
                    <a:lnT w="9525" cap="flat" cmpd="sng" algn="ctr">
                      <a:solidFill>
                        <a:srgbClr val="48F0F5"/>
                      </a:solidFill>
                      <a:prstDash val="solid"/>
                      <a:round/>
                      <a:headEnd type="none" w="med" len="med"/>
                      <a:tailEnd type="none" w="med" len="med"/>
                    </a:lnT>
                    <a:lnB w="9525" cap="flat" cmpd="sng" algn="ctr">
                      <a:solidFill>
                        <a:srgbClr val="0057F5"/>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6</a:t>
                      </a:r>
                      <a:endParaRPr lang="en-US" sz="1400">
                        <a:solidFill>
                          <a:schemeClr val="tx1"/>
                        </a:solidFill>
                        <a:effectLst/>
                      </a:endParaRPr>
                    </a:p>
                  </a:txBody>
                  <a:tcPr marL="59635" marR="59635" marT="59635" marB="59635">
                    <a:lnL w="9525" cap="flat" cmpd="sng" algn="ctr">
                      <a:solidFill>
                        <a:srgbClr val="E078BA"/>
                      </a:solidFill>
                      <a:prstDash val="solid"/>
                      <a:round/>
                      <a:headEnd type="none" w="med" len="med"/>
                      <a:tailEnd type="none" w="med" len="med"/>
                    </a:lnL>
                    <a:lnR w="9525" cap="flat" cmpd="sng" algn="ctr">
                      <a:solidFill>
                        <a:srgbClr val="E0F2F5"/>
                      </a:solidFill>
                      <a:prstDash val="solid"/>
                      <a:round/>
                      <a:headEnd type="none" w="med" len="med"/>
                      <a:tailEnd type="none" w="med" len="med"/>
                    </a:lnR>
                    <a:lnT w="9525" cap="flat" cmpd="sng" algn="ctr">
                      <a:solidFill>
                        <a:srgbClr val="E078BA"/>
                      </a:solidFill>
                      <a:prstDash val="solid"/>
                      <a:round/>
                      <a:headEnd type="none" w="med" len="med"/>
                      <a:tailEnd type="none" w="med" len="med"/>
                    </a:lnT>
                    <a:lnB w="9525" cap="flat" cmpd="sng" algn="ctr">
                      <a:solidFill>
                        <a:srgbClr val="48F5F5"/>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4.3%</a:t>
                      </a:r>
                      <a:endParaRPr lang="en-US" sz="1400">
                        <a:solidFill>
                          <a:schemeClr val="tx1"/>
                        </a:solidFill>
                        <a:effectLst/>
                      </a:endParaRPr>
                    </a:p>
                  </a:txBody>
                  <a:tcPr marL="59635" marR="59635" marT="59635" marB="59635">
                    <a:lnL w="9525" cap="flat" cmpd="sng" algn="ctr">
                      <a:solidFill>
                        <a:srgbClr val="E0F2F5"/>
                      </a:solidFill>
                      <a:prstDash val="solid"/>
                      <a:round/>
                      <a:headEnd type="none" w="med" len="med"/>
                      <a:tailEnd type="none" w="med" len="med"/>
                    </a:lnL>
                    <a:lnR w="9525" cap="flat" cmpd="sng" algn="ctr">
                      <a:solidFill>
                        <a:srgbClr val="E0F2F5"/>
                      </a:solidFill>
                      <a:prstDash val="solid"/>
                      <a:round/>
                      <a:headEnd type="none" w="med" len="med"/>
                      <a:tailEnd type="none" w="med" len="med"/>
                    </a:lnR>
                    <a:lnT w="9525" cap="flat" cmpd="sng" algn="ctr">
                      <a:solidFill>
                        <a:srgbClr val="E0F2F5"/>
                      </a:solidFill>
                      <a:prstDash val="solid"/>
                      <a:round/>
                      <a:headEnd type="none" w="med" len="med"/>
                      <a:tailEnd type="none" w="med" len="med"/>
                    </a:lnT>
                    <a:lnB w="9525" cap="flat" cmpd="sng" algn="ctr">
                      <a:solidFill>
                        <a:srgbClr val="80F2F5"/>
                      </a:solidFill>
                      <a:prstDash val="solid"/>
                      <a:round/>
                      <a:headEnd type="none" w="med" len="med"/>
                      <a:tailEnd type="none" w="med" len="med"/>
                    </a:lnB>
                    <a:noFill/>
                  </a:tcPr>
                </a:tc>
              </a:tr>
              <a:tr h="333955">
                <a:tc>
                  <a:txBody>
                    <a:bodyPr/>
                    <a:lstStyle/>
                    <a:p>
                      <a:pPr algn="just" fontAlgn="t"/>
                      <a:r>
                        <a:rPr lang="en-US" sz="1400" dirty="0">
                          <a:solidFill>
                            <a:schemeClr val="tx1"/>
                          </a:solidFill>
                          <a:effectLst/>
                          <a:latin typeface="Times New Roman"/>
                        </a:rPr>
                        <a:t>Fertilizer</a:t>
                      </a:r>
                      <a:endParaRPr lang="en-US" sz="1400" dirty="0">
                        <a:solidFill>
                          <a:schemeClr val="tx1"/>
                        </a:solidFill>
                        <a:effectLst/>
                      </a:endParaRPr>
                    </a:p>
                  </a:txBody>
                  <a:tcPr marL="59635" marR="59635" marT="59635" marB="59635">
                    <a:lnL w="9525" cap="flat" cmpd="sng" algn="ctr">
                      <a:solidFill>
                        <a:srgbClr val="187BBA"/>
                      </a:solidFill>
                      <a:prstDash val="solid"/>
                      <a:round/>
                      <a:headEnd type="none" w="med" len="med"/>
                      <a:tailEnd type="none" w="med" len="med"/>
                    </a:lnL>
                    <a:lnR w="9525" cap="flat" cmpd="sng" algn="ctr">
                      <a:solidFill>
                        <a:srgbClr val="985BF5"/>
                      </a:solidFill>
                      <a:prstDash val="solid"/>
                      <a:round/>
                      <a:headEnd type="none" w="med" len="med"/>
                      <a:tailEnd type="none" w="med" len="med"/>
                    </a:lnR>
                    <a:lnT w="9525" cap="flat" cmpd="sng" algn="ctr">
                      <a:solidFill>
                        <a:srgbClr val="187BBA"/>
                      </a:solidFill>
                      <a:prstDash val="solid"/>
                      <a:round/>
                      <a:headEnd type="none" w="med" len="med"/>
                      <a:tailEnd type="none" w="med" len="med"/>
                    </a:lnT>
                    <a:lnB w="9525" cap="flat" cmpd="sng" algn="ctr">
                      <a:solidFill>
                        <a:srgbClr val="E078BA"/>
                      </a:solidFill>
                      <a:prstDash val="solid"/>
                      <a:round/>
                      <a:headEnd type="none" w="med" len="med"/>
                      <a:tailEnd type="none" w="med" len="med"/>
                    </a:lnB>
                    <a:noFill/>
                  </a:tcPr>
                </a:tc>
                <a:tc>
                  <a:txBody>
                    <a:bodyPr/>
                    <a:lstStyle/>
                    <a:p>
                      <a:pPr algn="just" fontAlgn="t"/>
                      <a:r>
                        <a:rPr lang="en-US" sz="1400" dirty="0">
                          <a:solidFill>
                            <a:schemeClr val="tx1"/>
                          </a:solidFill>
                          <a:effectLst/>
                          <a:latin typeface="Times New Roman"/>
                        </a:rPr>
                        <a:t>49</a:t>
                      </a:r>
                      <a:endParaRPr lang="en-US" sz="1400" dirty="0">
                        <a:solidFill>
                          <a:schemeClr val="tx1"/>
                        </a:solidFill>
                        <a:effectLst/>
                      </a:endParaRPr>
                    </a:p>
                  </a:txBody>
                  <a:tcPr marL="59635" marR="59635" marT="59635" marB="59635">
                    <a:lnL w="9525" cap="flat" cmpd="sng" algn="ctr">
                      <a:solidFill>
                        <a:srgbClr val="985BF5"/>
                      </a:solidFill>
                      <a:prstDash val="solid"/>
                      <a:round/>
                      <a:headEnd type="none" w="med" len="med"/>
                      <a:tailEnd type="none" w="med" len="med"/>
                    </a:lnL>
                    <a:lnR w="9525" cap="flat" cmpd="sng" algn="ctr">
                      <a:solidFill>
                        <a:srgbClr val="0057F5"/>
                      </a:solidFill>
                      <a:prstDash val="solid"/>
                      <a:round/>
                      <a:headEnd type="none" w="med" len="med"/>
                      <a:tailEnd type="none" w="med" len="med"/>
                    </a:lnR>
                    <a:lnT w="9525" cap="flat" cmpd="sng" algn="ctr">
                      <a:solidFill>
                        <a:srgbClr val="985BF5"/>
                      </a:solidFill>
                      <a:prstDash val="solid"/>
                      <a:round/>
                      <a:headEnd type="none" w="med" len="med"/>
                      <a:tailEnd type="none" w="med" len="med"/>
                    </a:lnT>
                    <a:lnB w="9525" cap="flat" cmpd="sng" algn="ctr">
                      <a:solidFill>
                        <a:srgbClr val="B0F2F5"/>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56</a:t>
                      </a:r>
                      <a:endParaRPr lang="en-US" sz="1400">
                        <a:solidFill>
                          <a:schemeClr val="tx1"/>
                        </a:solidFill>
                        <a:effectLst/>
                      </a:endParaRPr>
                    </a:p>
                  </a:txBody>
                  <a:tcPr marL="59635" marR="59635" marT="59635" marB="59635">
                    <a:lnL w="9525" cap="flat" cmpd="sng" algn="ctr">
                      <a:solidFill>
                        <a:srgbClr val="0057F5"/>
                      </a:solidFill>
                      <a:prstDash val="solid"/>
                      <a:round/>
                      <a:headEnd type="none" w="med" len="med"/>
                      <a:tailEnd type="none" w="med" len="med"/>
                    </a:lnL>
                    <a:lnR w="9525" cap="flat" cmpd="sng" algn="ctr">
                      <a:solidFill>
                        <a:srgbClr val="48F5F5"/>
                      </a:solidFill>
                      <a:prstDash val="solid"/>
                      <a:round/>
                      <a:headEnd type="none" w="med" len="med"/>
                      <a:tailEnd type="none" w="med" len="med"/>
                    </a:lnR>
                    <a:lnT w="9525" cap="flat" cmpd="sng" algn="ctr">
                      <a:solidFill>
                        <a:srgbClr val="0057F5"/>
                      </a:solidFill>
                      <a:prstDash val="solid"/>
                      <a:round/>
                      <a:headEnd type="none" w="med" len="med"/>
                      <a:tailEnd type="none" w="med" len="med"/>
                    </a:lnT>
                    <a:lnB w="9525" cap="flat" cmpd="sng" algn="ctr">
                      <a:solidFill>
                        <a:srgbClr val="985EF5"/>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7</a:t>
                      </a:r>
                      <a:endParaRPr lang="en-US" sz="1400">
                        <a:solidFill>
                          <a:schemeClr val="tx1"/>
                        </a:solidFill>
                        <a:effectLst/>
                      </a:endParaRPr>
                    </a:p>
                  </a:txBody>
                  <a:tcPr marL="59635" marR="59635" marT="59635" marB="59635">
                    <a:lnL w="9525" cap="flat" cmpd="sng" algn="ctr">
                      <a:solidFill>
                        <a:srgbClr val="48F5F5"/>
                      </a:solidFill>
                      <a:prstDash val="solid"/>
                      <a:round/>
                      <a:headEnd type="none" w="med" len="med"/>
                      <a:tailEnd type="none" w="med" len="med"/>
                    </a:lnL>
                    <a:lnR w="9525" cap="flat" cmpd="sng" algn="ctr">
                      <a:solidFill>
                        <a:srgbClr val="80F2F5"/>
                      </a:solidFill>
                      <a:prstDash val="solid"/>
                      <a:round/>
                      <a:headEnd type="none" w="med" len="med"/>
                      <a:tailEnd type="none" w="med" len="med"/>
                    </a:lnR>
                    <a:lnT w="9525" cap="flat" cmpd="sng" algn="ctr">
                      <a:solidFill>
                        <a:srgbClr val="48F5F5"/>
                      </a:solidFill>
                      <a:prstDash val="solid"/>
                      <a:round/>
                      <a:headEnd type="none" w="med" len="med"/>
                      <a:tailEnd type="none" w="med" len="med"/>
                    </a:lnT>
                    <a:lnB w="9525" cap="flat" cmpd="sng" algn="ctr">
                      <a:solidFill>
                        <a:srgbClr val="80F2F5"/>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14.2 %</a:t>
                      </a:r>
                      <a:endParaRPr lang="en-US" sz="1400">
                        <a:solidFill>
                          <a:schemeClr val="tx1"/>
                        </a:solidFill>
                        <a:effectLst/>
                      </a:endParaRPr>
                    </a:p>
                  </a:txBody>
                  <a:tcPr marL="59635" marR="59635" marT="59635" marB="59635">
                    <a:lnL w="9525" cap="flat" cmpd="sng" algn="ctr">
                      <a:solidFill>
                        <a:srgbClr val="80F2F5"/>
                      </a:solidFill>
                      <a:prstDash val="solid"/>
                      <a:round/>
                      <a:headEnd type="none" w="med" len="med"/>
                      <a:tailEnd type="none" w="med" len="med"/>
                    </a:lnL>
                    <a:lnR w="9525" cap="flat" cmpd="sng" algn="ctr">
                      <a:solidFill>
                        <a:srgbClr val="80F2F5"/>
                      </a:solidFill>
                      <a:prstDash val="solid"/>
                      <a:round/>
                      <a:headEnd type="none" w="med" len="med"/>
                      <a:tailEnd type="none" w="med" len="med"/>
                    </a:lnR>
                    <a:lnT w="9525" cap="flat" cmpd="sng" algn="ctr">
                      <a:solidFill>
                        <a:srgbClr val="80F2F5"/>
                      </a:solidFill>
                      <a:prstDash val="solid"/>
                      <a:round/>
                      <a:headEnd type="none" w="med" len="med"/>
                      <a:tailEnd type="none" w="med" len="med"/>
                    </a:lnT>
                    <a:lnB w="9525" cap="flat" cmpd="sng" algn="ctr">
                      <a:solidFill>
                        <a:srgbClr val="B012F6"/>
                      </a:solidFill>
                      <a:prstDash val="solid"/>
                      <a:round/>
                      <a:headEnd type="none" w="med" len="med"/>
                      <a:tailEnd type="none" w="med" len="med"/>
                    </a:lnB>
                    <a:noFill/>
                  </a:tcPr>
                </a:tc>
              </a:tr>
              <a:tr h="333955">
                <a:tc>
                  <a:txBody>
                    <a:bodyPr/>
                    <a:lstStyle/>
                    <a:p>
                      <a:pPr algn="just" fontAlgn="t"/>
                      <a:r>
                        <a:rPr lang="en-US" sz="1400">
                          <a:solidFill>
                            <a:schemeClr val="tx1"/>
                          </a:solidFill>
                          <a:effectLst/>
                          <a:latin typeface="Times New Roman"/>
                        </a:rPr>
                        <a:t>POL</a:t>
                      </a:r>
                      <a:endParaRPr lang="en-US" sz="1400">
                        <a:solidFill>
                          <a:schemeClr val="tx1"/>
                        </a:solidFill>
                        <a:effectLst/>
                      </a:endParaRPr>
                    </a:p>
                  </a:txBody>
                  <a:tcPr marL="59635" marR="59635" marT="59635" marB="59635">
                    <a:lnL w="9525" cap="flat" cmpd="sng" algn="ctr">
                      <a:solidFill>
                        <a:srgbClr val="E078BA"/>
                      </a:solidFill>
                      <a:prstDash val="solid"/>
                      <a:round/>
                      <a:headEnd type="none" w="med" len="med"/>
                      <a:tailEnd type="none" w="med" len="med"/>
                    </a:lnL>
                    <a:lnR w="9525" cap="flat" cmpd="sng" algn="ctr">
                      <a:solidFill>
                        <a:srgbClr val="B0F2F5"/>
                      </a:solidFill>
                      <a:prstDash val="solid"/>
                      <a:round/>
                      <a:headEnd type="none" w="med" len="med"/>
                      <a:tailEnd type="none" w="med" len="med"/>
                    </a:lnR>
                    <a:lnT w="9525" cap="flat" cmpd="sng" algn="ctr">
                      <a:solidFill>
                        <a:srgbClr val="E078BA"/>
                      </a:solidFill>
                      <a:prstDash val="solid"/>
                      <a:round/>
                      <a:headEnd type="none" w="med" len="med"/>
                      <a:tailEnd type="none" w="med" len="med"/>
                    </a:lnT>
                    <a:lnB w="9525" cap="flat" cmpd="sng" algn="ctr">
                      <a:solidFill>
                        <a:srgbClr val="1811F6"/>
                      </a:solidFill>
                      <a:prstDash val="solid"/>
                      <a:round/>
                      <a:headEnd type="none" w="med" len="med"/>
                      <a:tailEnd type="none" w="med" len="med"/>
                    </a:lnB>
                    <a:noFill/>
                  </a:tcPr>
                </a:tc>
                <a:tc>
                  <a:txBody>
                    <a:bodyPr/>
                    <a:lstStyle/>
                    <a:p>
                      <a:pPr algn="just" fontAlgn="t"/>
                      <a:r>
                        <a:rPr lang="en-US" sz="1400" dirty="0">
                          <a:solidFill>
                            <a:schemeClr val="tx1"/>
                          </a:solidFill>
                          <a:effectLst/>
                          <a:latin typeface="Times New Roman"/>
                        </a:rPr>
                        <a:t>45</a:t>
                      </a:r>
                      <a:endParaRPr lang="en-US" sz="1400" dirty="0">
                        <a:solidFill>
                          <a:schemeClr val="tx1"/>
                        </a:solidFill>
                        <a:effectLst/>
                      </a:endParaRPr>
                    </a:p>
                  </a:txBody>
                  <a:tcPr marL="59635" marR="59635" marT="59635" marB="59635">
                    <a:lnL w="9525" cap="flat" cmpd="sng" algn="ctr">
                      <a:solidFill>
                        <a:srgbClr val="B0F2F5"/>
                      </a:solidFill>
                      <a:prstDash val="solid"/>
                      <a:round/>
                      <a:headEnd type="none" w="med" len="med"/>
                      <a:tailEnd type="none" w="med" len="med"/>
                    </a:lnL>
                    <a:lnR w="9525" cap="flat" cmpd="sng" algn="ctr">
                      <a:solidFill>
                        <a:srgbClr val="985EF5"/>
                      </a:solidFill>
                      <a:prstDash val="solid"/>
                      <a:round/>
                      <a:headEnd type="none" w="med" len="med"/>
                      <a:tailEnd type="none" w="med" len="med"/>
                    </a:lnR>
                    <a:lnT w="9525" cap="flat" cmpd="sng" algn="ctr">
                      <a:solidFill>
                        <a:srgbClr val="B0F2F5"/>
                      </a:solidFill>
                      <a:prstDash val="solid"/>
                      <a:round/>
                      <a:headEnd type="none" w="med" len="med"/>
                      <a:tailEnd type="none" w="med" len="med"/>
                    </a:lnT>
                    <a:lnB w="9525" cap="flat" cmpd="sng" algn="ctr">
                      <a:solidFill>
                        <a:srgbClr val="60FFF5"/>
                      </a:solidFill>
                      <a:prstDash val="solid"/>
                      <a:round/>
                      <a:headEnd type="none" w="med" len="med"/>
                      <a:tailEnd type="none" w="med" len="med"/>
                    </a:lnB>
                    <a:noFill/>
                  </a:tcPr>
                </a:tc>
                <a:tc>
                  <a:txBody>
                    <a:bodyPr/>
                    <a:lstStyle/>
                    <a:p>
                      <a:pPr algn="just" fontAlgn="t"/>
                      <a:r>
                        <a:rPr lang="en-US" sz="1400" dirty="0">
                          <a:solidFill>
                            <a:schemeClr val="tx1"/>
                          </a:solidFill>
                          <a:effectLst/>
                          <a:latin typeface="Times New Roman"/>
                        </a:rPr>
                        <a:t>48</a:t>
                      </a:r>
                      <a:endParaRPr lang="en-US" sz="1400" dirty="0">
                        <a:solidFill>
                          <a:schemeClr val="tx1"/>
                        </a:solidFill>
                        <a:effectLst/>
                      </a:endParaRPr>
                    </a:p>
                  </a:txBody>
                  <a:tcPr marL="59635" marR="59635" marT="59635" marB="59635">
                    <a:lnL w="9525" cap="flat" cmpd="sng" algn="ctr">
                      <a:solidFill>
                        <a:srgbClr val="985EF5"/>
                      </a:solidFill>
                      <a:prstDash val="solid"/>
                      <a:round/>
                      <a:headEnd type="none" w="med" len="med"/>
                      <a:tailEnd type="none" w="med" len="med"/>
                    </a:lnL>
                    <a:lnR w="9525" cap="flat" cmpd="sng" algn="ctr">
                      <a:solidFill>
                        <a:srgbClr val="80F2F5"/>
                      </a:solidFill>
                      <a:prstDash val="solid"/>
                      <a:round/>
                      <a:headEnd type="none" w="med" len="med"/>
                      <a:tailEnd type="none" w="med" len="med"/>
                    </a:lnR>
                    <a:lnT w="9525" cap="flat" cmpd="sng" algn="ctr">
                      <a:solidFill>
                        <a:srgbClr val="985EF5"/>
                      </a:solidFill>
                      <a:prstDash val="solid"/>
                      <a:round/>
                      <a:headEnd type="none" w="med" len="med"/>
                      <a:tailEnd type="none" w="med" len="med"/>
                    </a:lnT>
                    <a:lnB w="9525" cap="flat" cmpd="sng" algn="ctr">
                      <a:solidFill>
                        <a:srgbClr val="9815F6"/>
                      </a:solidFill>
                      <a:prstDash val="solid"/>
                      <a:round/>
                      <a:headEnd type="none" w="med" len="med"/>
                      <a:tailEnd type="none" w="med" len="med"/>
                    </a:lnB>
                    <a:noFill/>
                  </a:tcPr>
                </a:tc>
                <a:tc>
                  <a:txBody>
                    <a:bodyPr/>
                    <a:lstStyle/>
                    <a:p>
                      <a:pPr algn="just" fontAlgn="t"/>
                      <a:r>
                        <a:rPr lang="en-US" sz="1400" dirty="0">
                          <a:solidFill>
                            <a:schemeClr val="tx1"/>
                          </a:solidFill>
                          <a:effectLst/>
                          <a:latin typeface="Times New Roman"/>
                        </a:rPr>
                        <a:t>3</a:t>
                      </a:r>
                      <a:endParaRPr lang="en-US" sz="1400" dirty="0">
                        <a:solidFill>
                          <a:schemeClr val="tx1"/>
                        </a:solidFill>
                        <a:effectLst/>
                      </a:endParaRPr>
                    </a:p>
                  </a:txBody>
                  <a:tcPr marL="59635" marR="59635" marT="59635" marB="59635">
                    <a:lnL w="9525" cap="flat" cmpd="sng" algn="ctr">
                      <a:solidFill>
                        <a:srgbClr val="80F2F5"/>
                      </a:solidFill>
                      <a:prstDash val="solid"/>
                      <a:round/>
                      <a:headEnd type="none" w="med" len="med"/>
                      <a:tailEnd type="none" w="med" len="med"/>
                    </a:lnL>
                    <a:lnR w="9525" cap="flat" cmpd="sng" algn="ctr">
                      <a:solidFill>
                        <a:srgbClr val="B012F6"/>
                      </a:solidFill>
                      <a:prstDash val="solid"/>
                      <a:round/>
                      <a:headEnd type="none" w="med" len="med"/>
                      <a:tailEnd type="none" w="med" len="med"/>
                    </a:lnR>
                    <a:lnT w="9525" cap="flat" cmpd="sng" algn="ctr">
                      <a:solidFill>
                        <a:srgbClr val="80F2F5"/>
                      </a:solidFill>
                      <a:prstDash val="solid"/>
                      <a:round/>
                      <a:headEnd type="none" w="med" len="med"/>
                      <a:tailEnd type="none" w="med" len="med"/>
                    </a:lnT>
                    <a:lnB w="9525" cap="flat" cmpd="sng" algn="ctr">
                      <a:solidFill>
                        <a:srgbClr val="6016F6"/>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6 %</a:t>
                      </a:r>
                      <a:endParaRPr lang="en-US" sz="1400">
                        <a:solidFill>
                          <a:schemeClr val="tx1"/>
                        </a:solidFill>
                        <a:effectLst/>
                      </a:endParaRPr>
                    </a:p>
                  </a:txBody>
                  <a:tcPr marL="59635" marR="59635" marT="59635" marB="59635">
                    <a:lnL w="9525" cap="flat" cmpd="sng" algn="ctr">
                      <a:solidFill>
                        <a:srgbClr val="B012F6"/>
                      </a:solidFill>
                      <a:prstDash val="solid"/>
                      <a:round/>
                      <a:headEnd type="none" w="med" len="med"/>
                      <a:tailEnd type="none" w="med" len="med"/>
                    </a:lnL>
                    <a:lnR w="9525" cap="flat" cmpd="sng" algn="ctr">
                      <a:solidFill>
                        <a:srgbClr val="B012F6"/>
                      </a:solidFill>
                      <a:prstDash val="solid"/>
                      <a:round/>
                      <a:headEnd type="none" w="med" len="med"/>
                      <a:tailEnd type="none" w="med" len="med"/>
                    </a:lnR>
                    <a:lnT w="9525" cap="flat" cmpd="sng" algn="ctr">
                      <a:solidFill>
                        <a:srgbClr val="B012F6"/>
                      </a:solidFill>
                      <a:prstDash val="solid"/>
                      <a:round/>
                      <a:headEnd type="none" w="med" len="med"/>
                      <a:tailEnd type="none" w="med" len="med"/>
                    </a:lnT>
                    <a:lnB w="9525" cap="flat" cmpd="sng" algn="ctr">
                      <a:solidFill>
                        <a:srgbClr val="30F4F5"/>
                      </a:solidFill>
                      <a:prstDash val="solid"/>
                      <a:round/>
                      <a:headEnd type="none" w="med" len="med"/>
                      <a:tailEnd type="none" w="med" len="med"/>
                    </a:lnB>
                    <a:noFill/>
                  </a:tcPr>
                </a:tc>
              </a:tr>
              <a:tr h="333955">
                <a:tc>
                  <a:txBody>
                    <a:bodyPr/>
                    <a:lstStyle/>
                    <a:p>
                      <a:pPr algn="just" fontAlgn="t"/>
                      <a:r>
                        <a:rPr lang="en-US" sz="1400">
                          <a:solidFill>
                            <a:schemeClr val="tx1"/>
                          </a:solidFill>
                          <a:effectLst/>
                          <a:latin typeface="Times New Roman"/>
                        </a:rPr>
                        <a:t>Container</a:t>
                      </a:r>
                      <a:endParaRPr lang="en-US" sz="1400">
                        <a:solidFill>
                          <a:schemeClr val="tx1"/>
                        </a:solidFill>
                        <a:effectLst/>
                      </a:endParaRPr>
                    </a:p>
                  </a:txBody>
                  <a:tcPr marL="59635" marR="59635" marT="59635" marB="59635">
                    <a:lnL w="9525" cap="flat" cmpd="sng" algn="ctr">
                      <a:solidFill>
                        <a:srgbClr val="1811F6"/>
                      </a:solidFill>
                      <a:prstDash val="solid"/>
                      <a:round/>
                      <a:headEnd type="none" w="med" len="med"/>
                      <a:tailEnd type="none" w="med" len="med"/>
                    </a:lnL>
                    <a:lnR w="9525" cap="flat" cmpd="sng" algn="ctr">
                      <a:solidFill>
                        <a:srgbClr val="60FFF5"/>
                      </a:solidFill>
                      <a:prstDash val="solid"/>
                      <a:round/>
                      <a:headEnd type="none" w="med" len="med"/>
                      <a:tailEnd type="none" w="med" len="med"/>
                    </a:lnR>
                    <a:lnT w="9525" cap="flat" cmpd="sng" algn="ctr">
                      <a:solidFill>
                        <a:srgbClr val="1811F6"/>
                      </a:solidFill>
                      <a:prstDash val="solid"/>
                      <a:round/>
                      <a:headEnd type="none" w="med" len="med"/>
                      <a:tailEnd type="none" w="med" len="med"/>
                    </a:lnT>
                    <a:lnB w="9525" cap="flat" cmpd="sng" algn="ctr">
                      <a:solidFill>
                        <a:srgbClr val="1811F6"/>
                      </a:solidFill>
                      <a:prstDash val="solid"/>
                      <a:round/>
                      <a:headEnd type="none" w="med" len="med"/>
                      <a:tailEnd type="none" w="med" len="med"/>
                    </a:lnB>
                    <a:noFill/>
                  </a:tcPr>
                </a:tc>
                <a:tc>
                  <a:txBody>
                    <a:bodyPr/>
                    <a:lstStyle/>
                    <a:p>
                      <a:pPr algn="just" fontAlgn="t"/>
                      <a:r>
                        <a:rPr lang="en-US" sz="1400" dirty="0">
                          <a:solidFill>
                            <a:schemeClr val="tx1"/>
                          </a:solidFill>
                          <a:effectLst/>
                          <a:latin typeface="Times New Roman"/>
                        </a:rPr>
                        <a:t>74</a:t>
                      </a:r>
                      <a:endParaRPr lang="en-US" sz="1400" dirty="0">
                        <a:solidFill>
                          <a:schemeClr val="tx1"/>
                        </a:solidFill>
                        <a:effectLst/>
                      </a:endParaRPr>
                    </a:p>
                  </a:txBody>
                  <a:tcPr marL="59635" marR="59635" marT="59635" marB="59635">
                    <a:lnL w="9525" cap="flat" cmpd="sng" algn="ctr">
                      <a:solidFill>
                        <a:srgbClr val="60FFF5"/>
                      </a:solidFill>
                      <a:prstDash val="solid"/>
                      <a:round/>
                      <a:headEnd type="none" w="med" len="med"/>
                      <a:tailEnd type="none" w="med" len="med"/>
                    </a:lnL>
                    <a:lnR w="9525" cap="flat" cmpd="sng" algn="ctr">
                      <a:solidFill>
                        <a:srgbClr val="9815F6"/>
                      </a:solidFill>
                      <a:prstDash val="solid"/>
                      <a:round/>
                      <a:headEnd type="none" w="med" len="med"/>
                      <a:tailEnd type="none" w="med" len="med"/>
                    </a:lnR>
                    <a:lnT w="9525" cap="flat" cmpd="sng" algn="ctr">
                      <a:solidFill>
                        <a:srgbClr val="60FFF5"/>
                      </a:solidFill>
                      <a:prstDash val="solid"/>
                      <a:round/>
                      <a:headEnd type="none" w="med" len="med"/>
                      <a:tailEnd type="none" w="med" len="med"/>
                    </a:lnT>
                    <a:lnB w="9525" cap="flat" cmpd="sng" algn="ctr">
                      <a:solidFill>
                        <a:srgbClr val="60FFF5"/>
                      </a:solidFill>
                      <a:prstDash val="solid"/>
                      <a:round/>
                      <a:headEnd type="none" w="med" len="med"/>
                      <a:tailEnd type="none" w="med" len="med"/>
                    </a:lnB>
                    <a:noFill/>
                  </a:tcPr>
                </a:tc>
                <a:tc>
                  <a:txBody>
                    <a:bodyPr/>
                    <a:lstStyle/>
                    <a:p>
                      <a:pPr algn="just" fontAlgn="t"/>
                      <a:r>
                        <a:rPr lang="en-US" sz="1400">
                          <a:solidFill>
                            <a:schemeClr val="tx1"/>
                          </a:solidFill>
                          <a:effectLst/>
                          <a:latin typeface="Times New Roman"/>
                        </a:rPr>
                        <a:t>79</a:t>
                      </a:r>
                      <a:endParaRPr lang="en-US" sz="1400">
                        <a:solidFill>
                          <a:schemeClr val="tx1"/>
                        </a:solidFill>
                        <a:effectLst/>
                      </a:endParaRPr>
                    </a:p>
                  </a:txBody>
                  <a:tcPr marL="59635" marR="59635" marT="59635" marB="59635">
                    <a:lnL w="9525" cap="flat" cmpd="sng" algn="ctr">
                      <a:solidFill>
                        <a:srgbClr val="9815F6"/>
                      </a:solidFill>
                      <a:prstDash val="solid"/>
                      <a:round/>
                      <a:headEnd type="none" w="med" len="med"/>
                      <a:tailEnd type="none" w="med" len="med"/>
                    </a:lnL>
                    <a:lnR w="9525" cap="flat" cmpd="sng" algn="ctr">
                      <a:solidFill>
                        <a:srgbClr val="6016F6"/>
                      </a:solidFill>
                      <a:prstDash val="solid"/>
                      <a:round/>
                      <a:headEnd type="none" w="med" len="med"/>
                      <a:tailEnd type="none" w="med" len="med"/>
                    </a:lnR>
                    <a:lnT w="9525" cap="flat" cmpd="sng" algn="ctr">
                      <a:solidFill>
                        <a:srgbClr val="9815F6"/>
                      </a:solidFill>
                      <a:prstDash val="solid"/>
                      <a:round/>
                      <a:headEnd type="none" w="med" len="med"/>
                      <a:tailEnd type="none" w="med" len="med"/>
                    </a:lnT>
                    <a:lnB w="9525" cap="flat" cmpd="sng" algn="ctr">
                      <a:solidFill>
                        <a:srgbClr val="9815F6"/>
                      </a:solidFill>
                      <a:prstDash val="solid"/>
                      <a:round/>
                      <a:headEnd type="none" w="med" len="med"/>
                      <a:tailEnd type="none" w="med" len="med"/>
                    </a:lnB>
                    <a:noFill/>
                  </a:tcPr>
                </a:tc>
                <a:tc>
                  <a:txBody>
                    <a:bodyPr/>
                    <a:lstStyle/>
                    <a:p>
                      <a:pPr algn="just" fontAlgn="t"/>
                      <a:r>
                        <a:rPr lang="en-US" sz="1400" dirty="0">
                          <a:solidFill>
                            <a:schemeClr val="tx1"/>
                          </a:solidFill>
                          <a:effectLst/>
                          <a:latin typeface="Times New Roman"/>
                        </a:rPr>
                        <a:t>5</a:t>
                      </a:r>
                      <a:endParaRPr lang="en-US" sz="1400" dirty="0">
                        <a:solidFill>
                          <a:schemeClr val="tx1"/>
                        </a:solidFill>
                        <a:effectLst/>
                      </a:endParaRPr>
                    </a:p>
                  </a:txBody>
                  <a:tcPr marL="59635" marR="59635" marT="59635" marB="59635">
                    <a:lnL w="9525" cap="flat" cmpd="sng" algn="ctr">
                      <a:solidFill>
                        <a:srgbClr val="6016F6"/>
                      </a:solidFill>
                      <a:prstDash val="solid"/>
                      <a:round/>
                      <a:headEnd type="none" w="med" len="med"/>
                      <a:tailEnd type="none" w="med" len="med"/>
                    </a:lnL>
                    <a:lnR w="9525" cap="flat" cmpd="sng" algn="ctr">
                      <a:solidFill>
                        <a:srgbClr val="30F4F5"/>
                      </a:solidFill>
                      <a:prstDash val="solid"/>
                      <a:round/>
                      <a:headEnd type="none" w="med" len="med"/>
                      <a:tailEnd type="none" w="med" len="med"/>
                    </a:lnR>
                    <a:lnT w="9525" cap="flat" cmpd="sng" algn="ctr">
                      <a:solidFill>
                        <a:srgbClr val="6016F6"/>
                      </a:solidFill>
                      <a:prstDash val="solid"/>
                      <a:round/>
                      <a:headEnd type="none" w="med" len="med"/>
                      <a:tailEnd type="none" w="med" len="med"/>
                    </a:lnT>
                    <a:lnB w="9525" cap="flat" cmpd="sng" algn="ctr">
                      <a:solidFill>
                        <a:srgbClr val="6016F6"/>
                      </a:solidFill>
                      <a:prstDash val="solid"/>
                      <a:round/>
                      <a:headEnd type="none" w="med" len="med"/>
                      <a:tailEnd type="none" w="med" len="med"/>
                    </a:lnB>
                    <a:noFill/>
                  </a:tcPr>
                </a:tc>
                <a:tc>
                  <a:txBody>
                    <a:bodyPr/>
                    <a:lstStyle/>
                    <a:p>
                      <a:pPr algn="just" fontAlgn="t"/>
                      <a:r>
                        <a:rPr lang="en-US" sz="1400" dirty="0">
                          <a:solidFill>
                            <a:schemeClr val="tx1"/>
                          </a:solidFill>
                          <a:effectLst/>
                          <a:latin typeface="Times New Roman"/>
                        </a:rPr>
                        <a:t>6.7%</a:t>
                      </a:r>
                      <a:endParaRPr lang="en-US" sz="1400" dirty="0">
                        <a:solidFill>
                          <a:schemeClr val="tx1"/>
                        </a:solidFill>
                        <a:effectLst/>
                      </a:endParaRPr>
                    </a:p>
                  </a:txBody>
                  <a:tcPr marL="59635" marR="59635" marT="59635" marB="59635">
                    <a:lnL w="9525" cap="flat" cmpd="sng" algn="ctr">
                      <a:solidFill>
                        <a:srgbClr val="30F4F5"/>
                      </a:solidFill>
                      <a:prstDash val="solid"/>
                      <a:round/>
                      <a:headEnd type="none" w="med" len="med"/>
                      <a:tailEnd type="none" w="med" len="med"/>
                    </a:lnL>
                    <a:lnR w="9525" cap="flat" cmpd="sng" algn="ctr">
                      <a:solidFill>
                        <a:srgbClr val="30F4F5"/>
                      </a:solidFill>
                      <a:prstDash val="solid"/>
                      <a:round/>
                      <a:headEnd type="none" w="med" len="med"/>
                      <a:tailEnd type="none" w="med" len="med"/>
                    </a:lnR>
                    <a:lnT w="9525" cap="flat" cmpd="sng" algn="ctr">
                      <a:solidFill>
                        <a:srgbClr val="30F4F5"/>
                      </a:solidFill>
                      <a:prstDash val="solid"/>
                      <a:round/>
                      <a:headEnd type="none" w="med" len="med"/>
                      <a:tailEnd type="none" w="med" len="med"/>
                    </a:lnT>
                    <a:lnB w="9525" cap="flat" cmpd="sng" algn="ctr">
                      <a:solidFill>
                        <a:srgbClr val="30F4F5"/>
                      </a:solidFill>
                      <a:prstDash val="solid"/>
                      <a:round/>
                      <a:headEnd type="none" w="med" len="med"/>
                      <a:tailEnd type="none" w="med" len="med"/>
                    </a:lnB>
                    <a:noFill/>
                  </a:tcPr>
                </a:tc>
              </a:tr>
            </a:tbl>
          </a:graphicData>
        </a:graphic>
      </p:graphicFrame>
      <p:sp>
        <p:nvSpPr>
          <p:cNvPr id="3" name="Rectangle 1"/>
          <p:cNvSpPr>
            <a:spLocks noChangeArrowheads="1"/>
          </p:cNvSpPr>
          <p:nvPr/>
        </p:nvSpPr>
        <p:spPr bwMode="auto">
          <a:xfrm>
            <a:off x="755576" y="495345"/>
            <a:ext cx="7776864" cy="707886"/>
          </a:xfrm>
          <a:prstGeom prst="rect">
            <a:avLst/>
          </a:prstGeom>
          <a:solidFill>
            <a:srgbClr val="00B0F0"/>
          </a:solidFill>
          <a:ln>
            <a:noFill/>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333333"/>
                </a:solidFill>
                <a:effectLst/>
                <a:latin typeface="Times New Roman" pitchFamily="18" charset="0"/>
                <a:cs typeface="Times New Roman" pitchFamily="18" charset="0"/>
              </a:rPr>
              <a:t>The commodity wise growth number show that IR has achieved growth in almost all commodity segments with the following growth rates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6218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rgbClr val="00B0F0"/>
          </a:solidFill>
        </p:spPr>
        <p:txBody>
          <a:bodyPr/>
          <a:lstStyle/>
          <a:p>
            <a:pPr algn="ctr"/>
            <a:r>
              <a:rPr lang="en-US" sz="3600" b="1" dirty="0">
                <a:latin typeface="Arial" panose="020B0604020202020204" pitchFamily="34" charset="0"/>
                <a:cs typeface="Arial" panose="020B0604020202020204" pitchFamily="34" charset="0"/>
              </a:rPr>
              <a:t>EARNINGS ON INDIAN RAILWAYS</a:t>
            </a:r>
          </a:p>
        </p:txBody>
      </p:sp>
      <p:sp>
        <p:nvSpPr>
          <p:cNvPr id="3" name="Content Placeholder 2"/>
          <p:cNvSpPr>
            <a:spLocks noGrp="1"/>
          </p:cNvSpPr>
          <p:nvPr>
            <p:ph sz="half" idx="1"/>
          </p:nvPr>
        </p:nvSpPr>
        <p:spPr>
          <a:xfrm>
            <a:off x="0" y="685800"/>
            <a:ext cx="9144000" cy="6172200"/>
          </a:xfrm>
          <a:solidFill>
            <a:schemeClr val="bg1"/>
          </a:solidFill>
        </p:spPr>
        <p:txBody>
          <a:bodyPr>
            <a:normAutofit/>
          </a:bodyPr>
          <a:lstStyle/>
          <a:p>
            <a:pPr>
              <a:buFont typeface="Wingdings" panose="05000000000000000000" pitchFamily="2" charset="2"/>
              <a:buChar char="Ø"/>
            </a:pPr>
            <a:endParaRPr lang="en-US" sz="2200" dirty="0">
              <a:solidFill>
                <a:schemeClr val="bg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200" dirty="0">
                <a:latin typeface="Arial" panose="020B0604020202020204" pitchFamily="34" charset="0"/>
                <a:cs typeface="Arial" panose="020B0604020202020204" pitchFamily="34" charset="0"/>
              </a:rPr>
              <a:t>Major source of Earnings on Indian Railways –</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Passenger Earnings</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Other Coaching Earnings</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Goods Earnings</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Sundry Earnings</a:t>
            </a:r>
          </a:p>
          <a:p>
            <a:pPr marL="274955" lvl="1" indent="-274955" algn="just">
              <a:buFont typeface="Wingdings" panose="05000000000000000000" pitchFamily="2" charset="2"/>
              <a:buChar char="Ø"/>
            </a:pPr>
            <a:r>
              <a:rPr lang="en-US" sz="2200" dirty="0">
                <a:latin typeface="Arial" panose="020B0604020202020204" pitchFamily="34" charset="0"/>
                <a:cs typeface="Arial" panose="020B0604020202020204" pitchFamily="34" charset="0"/>
              </a:rPr>
              <a:t>Revenue and Capital Expenditure on Indian Railways are being met from the above major source of Earnings.</a:t>
            </a:r>
          </a:p>
          <a:p>
            <a:pPr marL="274955" lvl="1" indent="-274955" algn="just">
              <a:buFont typeface="Wingdings" panose="05000000000000000000" pitchFamily="2" charset="2"/>
              <a:buChar char="Ø"/>
            </a:pPr>
            <a:r>
              <a:rPr lang="en-US" sz="2200" dirty="0">
                <a:latin typeface="Arial" panose="020B0604020202020204" pitchFamily="34" charset="0"/>
                <a:cs typeface="Arial" panose="020B0604020202020204" pitchFamily="34" charset="0"/>
              </a:rPr>
              <a:t>Revenue Expenditure is met for Salaries, Fuels, Maintenance, etc.</a:t>
            </a:r>
          </a:p>
          <a:p>
            <a:pPr marL="182880" lvl="1" indent="-182880" algn="just">
              <a:buFont typeface="Wingdings" panose="05000000000000000000" pitchFamily="2" charset="2"/>
              <a:buChar char="Ø"/>
            </a:pPr>
            <a:r>
              <a:rPr lang="en-US" sz="2200" dirty="0">
                <a:latin typeface="Arial" panose="020B0604020202020204" pitchFamily="34" charset="0"/>
                <a:cs typeface="Arial" panose="020B0604020202020204" pitchFamily="34" charset="0"/>
              </a:rPr>
              <a:t>Capital Expenditure is met for Gauge Conversions, Construction of New Lines, Station Development, Tractions, etc.</a:t>
            </a:r>
          </a:p>
          <a:p>
            <a:pPr marL="182880" lvl="1" indent="-182880" algn="just">
              <a:buFont typeface="Wingdings" panose="05000000000000000000" pitchFamily="2" charset="2"/>
              <a:buChar char="Ø"/>
            </a:pPr>
            <a:r>
              <a:rPr lang="en-US" sz="2200" dirty="0">
                <a:latin typeface="Arial" panose="020B0604020202020204" pitchFamily="34" charset="0"/>
                <a:cs typeface="Arial" panose="020B0604020202020204" pitchFamily="34" charset="0"/>
              </a:rPr>
              <a:t>To meet Revenue and Capital Expenditure on Indian Railways, Earnings Budget has a prominent role. </a:t>
            </a:r>
          </a:p>
          <a:p>
            <a:pPr marL="182880" lvl="1" indent="-182880" algn="just">
              <a:buFont typeface="Wingdings" panose="05000000000000000000" pitchFamily="2" charset="2"/>
              <a:buChar char="Ø"/>
            </a:pPr>
            <a:r>
              <a:rPr lang="en-US" sz="2200" dirty="0">
                <a:latin typeface="Arial" panose="020B0604020202020204" pitchFamily="34" charset="0"/>
                <a:cs typeface="Arial" panose="020B0604020202020204" pitchFamily="34" charset="0"/>
              </a:rPr>
              <a:t>Surplus Earnings will be contributed to the contingency fund of Government of India.</a:t>
            </a:r>
          </a:p>
        </p:txBody>
      </p:sp>
      <p:sp>
        <p:nvSpPr>
          <p:cNvPr id="4" name="Slide Number Placeholder 3"/>
          <p:cNvSpPr>
            <a:spLocks noGrp="1"/>
          </p:cNvSpPr>
          <p:nvPr>
            <p:ph type="sldNum" sz="quarter" idx="12"/>
          </p:nvPr>
        </p:nvSpPr>
        <p:spPr/>
        <p:txBody>
          <a:bodyPr>
            <a:normAutofit/>
          </a:bodyPr>
          <a:lstStyle/>
          <a:p>
            <a:pPr>
              <a:defRPr/>
            </a:pPr>
            <a:fld id="{996577C4-22DD-42F0-B379-C6CFEB28A9AE}" type="slidenum">
              <a:rPr lang="en-US"/>
              <a:pPr>
                <a:defRPr/>
              </a:pPr>
              <a:t>2</a:t>
            </a:fld>
            <a:endParaRPr lang="en-US" dirty="0"/>
          </a:p>
        </p:txBody>
      </p:sp>
    </p:spTree>
    <p:extLst>
      <p:ext uri="{BB962C8B-B14F-4D97-AF65-F5344CB8AC3E}">
        <p14:creationId xmlns:p14="http://schemas.microsoft.com/office/powerpoint/2010/main" val="3747172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308"/>
            <a:ext cx="914400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157192"/>
            <a:ext cx="786765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1157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US" dirty="0" smtClean="0">
                <a:solidFill>
                  <a:srgbClr val="002060"/>
                </a:solidFill>
              </a:rPr>
              <a:t>Mission 3000 MT</a:t>
            </a:r>
            <a:endParaRPr lang="en-US" dirty="0">
              <a:solidFill>
                <a:srgbClr val="002060"/>
              </a:solidFill>
            </a:endParaRPr>
          </a:p>
        </p:txBody>
      </p:sp>
      <p:sp>
        <p:nvSpPr>
          <p:cNvPr id="6" name="Content Placeholder 5"/>
          <p:cNvSpPr>
            <a:spLocks noGrp="1"/>
          </p:cNvSpPr>
          <p:nvPr>
            <p:ph idx="1"/>
          </p:nvPr>
        </p:nvSpPr>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			      </a:t>
            </a:r>
            <a:r>
              <a:rPr lang="en-US" sz="1800" dirty="0" smtClean="0"/>
              <a:t>Vide L.No-ERB-1/2022/23/30  dated- 28/04/22</a:t>
            </a:r>
            <a:endParaRPr lang="en-US" sz="1800" dirty="0"/>
          </a:p>
        </p:txBody>
      </p:sp>
      <p:sp>
        <p:nvSpPr>
          <p:cNvPr id="3" name="Rounded Rectangle 2"/>
          <p:cNvSpPr/>
          <p:nvPr/>
        </p:nvSpPr>
        <p:spPr>
          <a:xfrm>
            <a:off x="611560" y="1988840"/>
            <a:ext cx="8064896" cy="3600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068960"/>
            <a:ext cx="7200800" cy="2160240"/>
          </a:xfrm>
          <a:prstGeom prst="rect">
            <a:avLst/>
          </a:prstGeom>
          <a:solidFill>
            <a:srgbClr val="00B0F0"/>
          </a:solidFill>
          <a:ln>
            <a:noFill/>
          </a:ln>
          <a:effectLst/>
        </p:spPr>
      </p:pic>
    </p:spTree>
    <p:extLst>
      <p:ext uri="{BB962C8B-B14F-4D97-AF65-F5344CB8AC3E}">
        <p14:creationId xmlns:p14="http://schemas.microsoft.com/office/powerpoint/2010/main" val="3335498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a:bodyPr>
          <a:lstStyle/>
          <a:p>
            <a:pPr algn="ctr"/>
            <a:r>
              <a:rPr lang="en-US" sz="3200" dirty="0" smtClean="0"/>
              <a:t>Report Of Committee On Mission 3000 M</a:t>
            </a:r>
            <a:r>
              <a:rPr lang="en-US" sz="3200" dirty="0" smtClean="0">
                <a:solidFill>
                  <a:srgbClr val="00B0F0"/>
                </a:solidFill>
              </a:rPr>
              <a:t>T</a:t>
            </a:r>
            <a:endParaRPr lang="en-US" sz="3200" dirty="0">
              <a:solidFill>
                <a:srgbClr val="00B0F0"/>
              </a:solidFill>
            </a:endParaRPr>
          </a:p>
        </p:txBody>
      </p:sp>
      <p:sp>
        <p:nvSpPr>
          <p:cNvPr id="3" name="Content Placeholder 2"/>
          <p:cNvSpPr>
            <a:spLocks noGrp="1"/>
          </p:cNvSpPr>
          <p:nvPr>
            <p:ph idx="1"/>
          </p:nvPr>
        </p:nvSpPr>
        <p:spPr>
          <a:xfrm>
            <a:off x="611560" y="1988840"/>
            <a:ext cx="8229600" cy="4320480"/>
          </a:xfrm>
        </p:spPr>
        <p:txBody>
          <a:bodyPr>
            <a:noAutofit/>
          </a:bodyPr>
          <a:lstStyle/>
          <a:p>
            <a:r>
              <a:rPr lang="en-US" sz="2800" dirty="0"/>
              <a:t>IR needs to gear up to target the much higher traffic growth with ultimate objective to achieve 40-45% modal share by 2030 as envisaged in NRP. </a:t>
            </a:r>
            <a:endParaRPr lang="en-US" sz="2800" dirty="0" smtClean="0"/>
          </a:p>
          <a:p>
            <a:endParaRPr lang="en-US" sz="2800" dirty="0"/>
          </a:p>
          <a:p>
            <a:r>
              <a:rPr lang="en-US" sz="2800" dirty="0"/>
              <a:t>Accordingly, the present Mission 3000MT has been formulated as an intermediate milestone towards achieving aforesaid ambitious target of NRP by identifying and prioritizing crucial capacity enhancement works for implementation before </a:t>
            </a:r>
            <a:r>
              <a:rPr lang="en-US" sz="2800" dirty="0" smtClean="0"/>
              <a:t>2027. </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4" y="1599450"/>
            <a:ext cx="6696745" cy="347662"/>
          </a:xfrm>
          <a:prstGeom prst="rect">
            <a:avLst/>
          </a:prstGeom>
          <a:solidFill>
            <a:srgbClr val="00B0F0"/>
          </a:solidFill>
          <a:ln>
            <a:noFill/>
          </a:ln>
          <a:effectLst/>
          <a:extLst/>
        </p:spPr>
      </p:pic>
    </p:spTree>
    <p:extLst>
      <p:ext uri="{BB962C8B-B14F-4D97-AF65-F5344CB8AC3E}">
        <p14:creationId xmlns:p14="http://schemas.microsoft.com/office/powerpoint/2010/main" val="300755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b="1" dirty="0" smtClean="0"/>
              <a:t>    Railway’s </a:t>
            </a:r>
            <a:r>
              <a:rPr lang="en-US" b="1" dirty="0"/>
              <a:t>share in Logistics Market </a:t>
            </a:r>
            <a:endParaRPr lang="en-US" dirty="0"/>
          </a:p>
        </p:txBody>
      </p:sp>
      <p:sp>
        <p:nvSpPr>
          <p:cNvPr id="3" name="Content Placeholder 2"/>
          <p:cNvSpPr>
            <a:spLocks noGrp="1"/>
          </p:cNvSpPr>
          <p:nvPr>
            <p:ph idx="1"/>
          </p:nvPr>
        </p:nvSpPr>
        <p:spPr/>
        <p:txBody>
          <a:bodyPr>
            <a:normAutofit fontScale="92500" lnSpcReduction="20000"/>
          </a:bodyPr>
          <a:lstStyle/>
          <a:p>
            <a:r>
              <a:rPr lang="en-US" dirty="0"/>
              <a:t>Over last seven decades (from 1950-51 to 2021-22), India’s logistics market has grown manifold from 86.5MT(originating loading) to approximately 4500-5000 MT </a:t>
            </a:r>
            <a:r>
              <a:rPr lang="en-US" dirty="0" smtClean="0"/>
              <a:t> ( </a:t>
            </a:r>
            <a:r>
              <a:rPr lang="en-US" dirty="0"/>
              <a:t>almost 55 </a:t>
            </a:r>
            <a:r>
              <a:rPr lang="en-US" dirty="0" smtClean="0"/>
              <a:t>times). </a:t>
            </a:r>
          </a:p>
          <a:p>
            <a:endParaRPr lang="en-US" dirty="0" smtClean="0"/>
          </a:p>
          <a:p>
            <a:r>
              <a:rPr lang="en-US" dirty="0" smtClean="0"/>
              <a:t> </a:t>
            </a:r>
            <a:r>
              <a:rPr lang="en-US" dirty="0"/>
              <a:t>Rail Cargo has grown only by about 20 times from 73.2 MT to 1418MT (820 billion NTKM</a:t>
            </a:r>
            <a:r>
              <a:rPr lang="en-US" dirty="0" smtClean="0"/>
              <a:t>).</a:t>
            </a:r>
          </a:p>
          <a:p>
            <a:endParaRPr lang="en-US" dirty="0" smtClean="0"/>
          </a:p>
          <a:p>
            <a:r>
              <a:rPr lang="en-US" dirty="0" smtClean="0"/>
              <a:t> </a:t>
            </a:r>
            <a:r>
              <a:rPr lang="en-US" dirty="0"/>
              <a:t>IR’s consistently declining market share from a whopping 85% in 1951 to 60% in 1991 and to a current level of around </a:t>
            </a:r>
            <a:r>
              <a:rPr lang="en-US" dirty="0">
                <a:solidFill>
                  <a:srgbClr val="FF0000"/>
                </a:solidFill>
              </a:rPr>
              <a:t>27%-28%. </a:t>
            </a:r>
          </a:p>
        </p:txBody>
      </p:sp>
    </p:spTree>
    <p:extLst>
      <p:ext uri="{BB962C8B-B14F-4D97-AF65-F5344CB8AC3E}">
        <p14:creationId xmlns:p14="http://schemas.microsoft.com/office/powerpoint/2010/main" val="1094843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Logistics costs as a share of GDP</a:t>
            </a:r>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51" y="1556792"/>
            <a:ext cx="820891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331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9036496" cy="990600"/>
          </a:xfrm>
        </p:spPr>
        <p:txBody>
          <a:bodyPr>
            <a:normAutofit fontScale="90000"/>
          </a:bodyPr>
          <a:lstStyle/>
          <a:p>
            <a:pPr algn="ctr"/>
            <a:r>
              <a:rPr lang="en-US" b="1" dirty="0" smtClean="0"/>
              <a:t>Strategies For Inducing Modal Shift To Rail </a:t>
            </a:r>
            <a:endParaRPr lang="en-US" dirty="0"/>
          </a:p>
        </p:txBody>
      </p:sp>
      <p:sp>
        <p:nvSpPr>
          <p:cNvPr id="3" name="Content Placeholder 2"/>
          <p:cNvSpPr>
            <a:spLocks noGrp="1"/>
          </p:cNvSpPr>
          <p:nvPr>
            <p:ph idx="1"/>
          </p:nvPr>
        </p:nvSpPr>
        <p:spPr>
          <a:xfrm>
            <a:off x="421196" y="2326273"/>
            <a:ext cx="8229600" cy="4455527"/>
          </a:xfrm>
        </p:spPr>
        <p:txBody>
          <a:bodyPr>
            <a:normAutofit fontScale="92500"/>
          </a:bodyPr>
          <a:lstStyle/>
          <a:p>
            <a:pPr marL="0" indent="0" algn="ctr">
              <a:buNone/>
            </a:pPr>
            <a:r>
              <a:rPr lang="en-US" dirty="0" smtClean="0"/>
              <a:t>  Scenarios are based on two major variables- average transit speed and overall cost to customer. </a:t>
            </a:r>
          </a:p>
          <a:p>
            <a:pPr algn="ctr"/>
            <a:endParaRPr lang="en-US" dirty="0"/>
          </a:p>
          <a:p>
            <a:r>
              <a:rPr lang="en-US" sz="3000" b="1" dirty="0">
                <a:solidFill>
                  <a:schemeClr val="tx2"/>
                </a:solidFill>
              </a:rPr>
              <a:t>Scenario 1</a:t>
            </a:r>
            <a:r>
              <a:rPr lang="en-US" sz="3000" b="1" dirty="0"/>
              <a:t>-Business as Usual (BAU): </a:t>
            </a:r>
            <a:r>
              <a:rPr lang="en-US" sz="3000" dirty="0"/>
              <a:t>IR infrastructure remains the same along with full implementation of Bharat Mala (road network) &amp; both DFCs </a:t>
            </a:r>
          </a:p>
          <a:p>
            <a:r>
              <a:rPr lang="en-US" sz="3000" b="1" dirty="0">
                <a:solidFill>
                  <a:schemeClr val="tx2"/>
                </a:solidFill>
              </a:rPr>
              <a:t>Scenario-2</a:t>
            </a:r>
            <a:r>
              <a:rPr lang="en-US" sz="3000" b="1" dirty="0"/>
              <a:t> </a:t>
            </a:r>
            <a:r>
              <a:rPr lang="en-US" sz="3000" dirty="0"/>
              <a:t>- </a:t>
            </a:r>
            <a:r>
              <a:rPr lang="en-US" sz="3000" b="1" dirty="0"/>
              <a:t>Enhancement of average Speed to 50 </a:t>
            </a:r>
            <a:r>
              <a:rPr lang="en-US" sz="3000" b="1" dirty="0" err="1"/>
              <a:t>Kmph</a:t>
            </a:r>
            <a:r>
              <a:rPr lang="en-US" sz="3000" b="1" dirty="0"/>
              <a:t> on IR network by </a:t>
            </a:r>
            <a:r>
              <a:rPr lang="en-US" sz="3000" dirty="0"/>
              <a:t>implementation of capacity enhancement works including DFCs. </a:t>
            </a:r>
          </a:p>
        </p:txBody>
      </p:sp>
      <p:sp>
        <p:nvSpPr>
          <p:cNvPr id="4" name="Oval 3"/>
          <p:cNvSpPr/>
          <p:nvPr/>
        </p:nvSpPr>
        <p:spPr>
          <a:xfrm>
            <a:off x="2483768" y="1447800"/>
            <a:ext cx="4104456" cy="86409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Different Scenarios </a:t>
            </a:r>
            <a:endParaRPr lang="en-US" dirty="0">
              <a:solidFill>
                <a:schemeClr val="tx1"/>
              </a:solidFill>
            </a:endParaRPr>
          </a:p>
        </p:txBody>
      </p:sp>
    </p:spTree>
    <p:extLst>
      <p:ext uri="{BB962C8B-B14F-4D97-AF65-F5344CB8AC3E}">
        <p14:creationId xmlns:p14="http://schemas.microsoft.com/office/powerpoint/2010/main" val="1243466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2413338"/>
            <a:ext cx="8064896" cy="3539430"/>
          </a:xfrm>
          <a:prstGeom prst="rect">
            <a:avLst/>
          </a:prstGeom>
        </p:spPr>
        <p:txBody>
          <a:bodyPr wrap="square">
            <a:spAutoFit/>
          </a:bodyPr>
          <a:lstStyle/>
          <a:p>
            <a:pPr marL="342900" indent="-342900" algn="just">
              <a:buFont typeface="Arial" pitchFamily="34" charset="0"/>
              <a:buChar char="•"/>
            </a:pPr>
            <a:r>
              <a:rPr lang="en-US" sz="2800" b="1" dirty="0">
                <a:solidFill>
                  <a:schemeClr val="tx2"/>
                </a:solidFill>
              </a:rPr>
              <a:t>Scenario 3</a:t>
            </a:r>
            <a:r>
              <a:rPr lang="en-US" sz="2800" b="1" dirty="0"/>
              <a:t>-Enhancement of average cargo Speed to 50 </a:t>
            </a:r>
            <a:r>
              <a:rPr lang="en-US" sz="2800" b="1" dirty="0" err="1"/>
              <a:t>Kmph</a:t>
            </a:r>
            <a:r>
              <a:rPr lang="en-US" sz="2800" b="1" dirty="0"/>
              <a:t> </a:t>
            </a:r>
            <a:r>
              <a:rPr lang="en-US" sz="2800" b="1" dirty="0" smtClean="0"/>
              <a:t>through  capacity </a:t>
            </a:r>
            <a:r>
              <a:rPr lang="en-US" sz="2800" b="1" dirty="0"/>
              <a:t>enhancement works coupled with 30% reduced </a:t>
            </a:r>
            <a:r>
              <a:rPr lang="en-US" sz="2800" b="1" dirty="0" smtClean="0"/>
              <a:t>cost to </a:t>
            </a:r>
            <a:r>
              <a:rPr lang="en-US" sz="2800" b="1" dirty="0"/>
              <a:t>customers (except in 4 commodities) by 2026-27. </a:t>
            </a:r>
            <a:endParaRPr lang="en-US" sz="2800" b="1" dirty="0" smtClean="0"/>
          </a:p>
          <a:p>
            <a:pPr marL="342900" indent="-342900" algn="just">
              <a:buFont typeface="Arial" pitchFamily="34" charset="0"/>
              <a:buChar char="•"/>
            </a:pPr>
            <a:endParaRPr lang="en-US" sz="2800" b="1" dirty="0"/>
          </a:p>
          <a:p>
            <a:pPr marL="342900" indent="-342900" algn="just">
              <a:buFont typeface="Arial" pitchFamily="34" charset="0"/>
              <a:buChar char="•"/>
            </a:pPr>
            <a:endParaRPr lang="en-US" sz="2800" dirty="0"/>
          </a:p>
          <a:p>
            <a:pPr marL="342900" indent="-342900" algn="just">
              <a:buFont typeface="Arial" pitchFamily="34" charset="0"/>
              <a:buChar char="•"/>
            </a:pPr>
            <a:r>
              <a:rPr lang="en-US" sz="2800" b="1" dirty="0">
                <a:solidFill>
                  <a:schemeClr val="tx2"/>
                </a:solidFill>
              </a:rPr>
              <a:t>Scenario 4</a:t>
            </a:r>
            <a:r>
              <a:rPr lang="en-US" sz="2800" b="1" dirty="0"/>
              <a:t>- Same infrastructure with reduction of cost to customers by </a:t>
            </a:r>
            <a:r>
              <a:rPr lang="en-US" sz="2800" b="1" dirty="0" smtClean="0"/>
              <a:t> 30</a:t>
            </a:r>
            <a:r>
              <a:rPr lang="en-US" sz="2800" b="1" dirty="0"/>
              <a:t>%. </a:t>
            </a:r>
            <a:endParaRPr lang="en-US" sz="2800" dirty="0"/>
          </a:p>
        </p:txBody>
      </p:sp>
      <p:sp>
        <p:nvSpPr>
          <p:cNvPr id="4" name="Oval 3"/>
          <p:cNvSpPr/>
          <p:nvPr/>
        </p:nvSpPr>
        <p:spPr>
          <a:xfrm>
            <a:off x="1143000" y="762000"/>
            <a:ext cx="7239000" cy="13716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Different Scenarios </a:t>
            </a:r>
            <a:endParaRPr lang="en-US" sz="3600" dirty="0">
              <a:solidFill>
                <a:schemeClr val="tx1"/>
              </a:solidFill>
            </a:endParaRPr>
          </a:p>
        </p:txBody>
      </p:sp>
    </p:spTree>
    <p:extLst>
      <p:ext uri="{BB962C8B-B14F-4D97-AF65-F5344CB8AC3E}">
        <p14:creationId xmlns:p14="http://schemas.microsoft.com/office/powerpoint/2010/main" val="1941770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208912" cy="5400600"/>
          </a:xfrm>
          <a:prstGeom prst="rect">
            <a:avLst/>
          </a:prstGeom>
          <a:solidFill>
            <a:srgbClr val="00B0F0"/>
          </a:solidFill>
          <a:ln>
            <a:noFill/>
          </a:ln>
          <a:effectLst/>
        </p:spPr>
      </p:pic>
    </p:spTree>
    <p:extLst>
      <p:ext uri="{BB962C8B-B14F-4D97-AF65-F5344CB8AC3E}">
        <p14:creationId xmlns:p14="http://schemas.microsoft.com/office/powerpoint/2010/main" val="3780718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US" b="1" dirty="0"/>
              <a:t>Action Plan for Mission-3000MT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For achieving Mission-3000 MT, an ambitious growth of CAGR of </a:t>
            </a:r>
            <a:r>
              <a:rPr lang="en-US" dirty="0" smtClean="0">
                <a:solidFill>
                  <a:srgbClr val="0070C0"/>
                </a:solidFill>
              </a:rPr>
              <a:t>16.5%</a:t>
            </a:r>
            <a:r>
              <a:rPr lang="en-US" dirty="0" smtClean="0"/>
              <a:t> is needed over next five years .</a:t>
            </a:r>
          </a:p>
          <a:p>
            <a:endParaRPr lang="en-US" dirty="0" smtClean="0"/>
          </a:p>
          <a:p>
            <a:pPr algn="just"/>
            <a:r>
              <a:rPr lang="en-US" dirty="0"/>
              <a:t>Accordingly, a threefold strategy has been formulated to address following constraints: </a:t>
            </a:r>
          </a:p>
          <a:p>
            <a:pPr marL="0" indent="0" algn="just">
              <a:buNone/>
            </a:pPr>
            <a:r>
              <a:rPr lang="en-US" dirty="0" smtClean="0"/>
              <a:t>  </a:t>
            </a:r>
            <a:r>
              <a:rPr lang="en-US" b="1" dirty="0" smtClean="0">
                <a:solidFill>
                  <a:srgbClr val="00B0F0"/>
                </a:solidFill>
              </a:rPr>
              <a:t>(</a:t>
            </a:r>
            <a:r>
              <a:rPr lang="en-US" b="1" dirty="0">
                <a:solidFill>
                  <a:srgbClr val="00B0F0"/>
                </a:solidFill>
              </a:rPr>
              <a:t>i)</a:t>
            </a:r>
            <a:r>
              <a:rPr lang="en-US" dirty="0"/>
              <a:t> </a:t>
            </a:r>
            <a:r>
              <a:rPr lang="en-US" dirty="0" smtClean="0"/>
              <a:t>  Infrastructural </a:t>
            </a:r>
            <a:r>
              <a:rPr lang="en-US" dirty="0"/>
              <a:t>constraints </a:t>
            </a:r>
          </a:p>
          <a:p>
            <a:pPr marL="0" indent="0" algn="just">
              <a:buNone/>
            </a:pPr>
            <a:r>
              <a:rPr lang="en-US" dirty="0"/>
              <a:t>  </a:t>
            </a:r>
            <a:r>
              <a:rPr lang="en-US" b="1" dirty="0" smtClean="0">
                <a:solidFill>
                  <a:srgbClr val="00B0F0"/>
                </a:solidFill>
              </a:rPr>
              <a:t>(</a:t>
            </a:r>
            <a:r>
              <a:rPr lang="en-US" b="1" dirty="0">
                <a:solidFill>
                  <a:srgbClr val="00B0F0"/>
                </a:solidFill>
              </a:rPr>
              <a:t>ii) </a:t>
            </a:r>
            <a:r>
              <a:rPr lang="en-US" dirty="0"/>
              <a:t>Rolling Stock constraints </a:t>
            </a:r>
            <a:r>
              <a:rPr lang="en-US" dirty="0" smtClean="0"/>
              <a:t>(Commensurate 	</a:t>
            </a:r>
          </a:p>
          <a:p>
            <a:pPr marL="0" indent="0" algn="just">
              <a:buNone/>
            </a:pPr>
            <a:r>
              <a:rPr lang="en-US" dirty="0"/>
              <a:t> </a:t>
            </a:r>
            <a:r>
              <a:rPr lang="en-US" dirty="0" smtClean="0"/>
              <a:t>       Augmentation </a:t>
            </a:r>
            <a:r>
              <a:rPr lang="en-US" dirty="0"/>
              <a:t>and </a:t>
            </a:r>
            <a:r>
              <a:rPr lang="en-US" dirty="0" smtClean="0"/>
              <a:t>Up gradation </a:t>
            </a:r>
            <a:r>
              <a:rPr lang="en-US" dirty="0"/>
              <a:t>of Rolling </a:t>
            </a:r>
            <a:r>
              <a:rPr lang="en-US" dirty="0" smtClean="0"/>
              <a:t>Stock</a:t>
            </a:r>
          </a:p>
          <a:p>
            <a:pPr marL="0" indent="0" algn="just">
              <a:buNone/>
            </a:pPr>
            <a:r>
              <a:rPr lang="en-US" dirty="0" smtClean="0"/>
              <a:t>    </a:t>
            </a:r>
            <a:r>
              <a:rPr lang="en-US" dirty="0"/>
              <a:t> </a:t>
            </a:r>
            <a:r>
              <a:rPr lang="en-US" dirty="0" smtClean="0"/>
              <a:t>   Fleet </a:t>
            </a:r>
            <a:r>
              <a:rPr lang="en-US" dirty="0"/>
              <a:t>(Locos &amp; Wagons) </a:t>
            </a:r>
            <a:r>
              <a:rPr lang="en-US" dirty="0" smtClean="0"/>
              <a:t>)</a:t>
            </a:r>
            <a:endParaRPr lang="en-US" dirty="0"/>
          </a:p>
          <a:p>
            <a:pPr marL="0" indent="0" algn="just">
              <a:buNone/>
            </a:pPr>
            <a:r>
              <a:rPr lang="en-US" b="1" dirty="0" smtClean="0">
                <a:solidFill>
                  <a:srgbClr val="00B0F0"/>
                </a:solidFill>
              </a:rPr>
              <a:t>  (</a:t>
            </a:r>
            <a:r>
              <a:rPr lang="en-US" b="1" dirty="0">
                <a:solidFill>
                  <a:srgbClr val="00B0F0"/>
                </a:solidFill>
              </a:rPr>
              <a:t>iii) </a:t>
            </a:r>
            <a:r>
              <a:rPr lang="en-US" dirty="0"/>
              <a:t>Marketing, pricing, customer service and policy </a:t>
            </a:r>
            <a:endParaRPr lang="en-US" dirty="0" smtClean="0"/>
          </a:p>
          <a:p>
            <a:pPr marL="0" indent="0" algn="just">
              <a:buNone/>
            </a:pPr>
            <a:r>
              <a:rPr lang="en-US" dirty="0" smtClean="0"/>
              <a:t>         related issues</a:t>
            </a:r>
            <a:r>
              <a:rPr lang="en-US" dirty="0"/>
              <a:t>.</a:t>
            </a:r>
            <a:r>
              <a:rPr lang="en-US" dirty="0" smtClean="0"/>
              <a:t> </a:t>
            </a:r>
            <a:endParaRPr lang="en-US" dirty="0"/>
          </a:p>
          <a:p>
            <a:pPr marL="0" indent="0" algn="just">
              <a:buNone/>
            </a:pPr>
            <a:endParaRPr lang="en-US" dirty="0"/>
          </a:p>
        </p:txBody>
      </p:sp>
    </p:spTree>
    <p:extLst>
      <p:ext uri="{BB962C8B-B14F-4D97-AF65-F5344CB8AC3E}">
        <p14:creationId xmlns:p14="http://schemas.microsoft.com/office/powerpoint/2010/main" val="3078077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en-US" b="1" dirty="0"/>
              <a:t>ADDITIONAL WAGON REQUIREMENT </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Additional </a:t>
            </a:r>
            <a:r>
              <a:rPr lang="en-US" dirty="0"/>
              <a:t>requirement of wagons for 05 years </a:t>
            </a:r>
          </a:p>
          <a:p>
            <a:pPr marL="0" indent="0">
              <a:buNone/>
            </a:pPr>
            <a:r>
              <a:rPr lang="en-US" dirty="0" smtClean="0"/>
              <a:t>	from </a:t>
            </a:r>
            <a:r>
              <a:rPr lang="en-US" dirty="0"/>
              <a:t>2022-23 to </a:t>
            </a:r>
            <a:r>
              <a:rPr lang="en-US" dirty="0" smtClean="0"/>
              <a:t>2026-27 ----</a:t>
            </a:r>
            <a:r>
              <a:rPr lang="en-US" b="1" dirty="0" smtClean="0">
                <a:solidFill>
                  <a:srgbClr val="0070C0"/>
                </a:solidFill>
              </a:rPr>
              <a:t>155872</a:t>
            </a:r>
          </a:p>
          <a:p>
            <a:pPr marL="0" indent="0">
              <a:buNone/>
            </a:pPr>
            <a:endParaRPr lang="en-US" b="1" dirty="0" smtClean="0"/>
          </a:p>
          <a:p>
            <a:r>
              <a:rPr lang="en-US" dirty="0"/>
              <a:t>Wagon requirement of </a:t>
            </a:r>
            <a:r>
              <a:rPr lang="en-US" b="1" dirty="0">
                <a:solidFill>
                  <a:srgbClr val="0070C0"/>
                </a:solidFill>
              </a:rPr>
              <a:t>1,02,000</a:t>
            </a:r>
            <a:r>
              <a:rPr lang="en-US" dirty="0"/>
              <a:t> (1.02 lakh) was advised by Letter No.2017/TT-1/27/1 dated 19.01.22</a:t>
            </a:r>
            <a:r>
              <a:rPr lang="en-US" dirty="0" smtClean="0"/>
              <a:t>.</a:t>
            </a:r>
          </a:p>
          <a:p>
            <a:pPr marL="0" indent="0">
              <a:buNone/>
            </a:pPr>
            <a:endParaRPr lang="en-US" dirty="0" smtClean="0"/>
          </a:p>
          <a:p>
            <a:r>
              <a:rPr lang="en-US" dirty="0" smtClean="0"/>
              <a:t> </a:t>
            </a:r>
            <a:r>
              <a:rPr lang="en-US" dirty="0"/>
              <a:t>Additional </a:t>
            </a:r>
            <a:r>
              <a:rPr lang="en-US" b="1" dirty="0">
                <a:solidFill>
                  <a:srgbClr val="0070C0"/>
                </a:solidFill>
              </a:rPr>
              <a:t>53,872</a:t>
            </a:r>
            <a:r>
              <a:rPr lang="en-US" dirty="0">
                <a:solidFill>
                  <a:srgbClr val="0070C0"/>
                </a:solidFill>
              </a:rPr>
              <a:t> </a:t>
            </a:r>
            <a:r>
              <a:rPr lang="en-US" dirty="0"/>
              <a:t>wagons shall be of new design wagons of </a:t>
            </a:r>
            <a:r>
              <a:rPr lang="en-US" dirty="0" smtClean="0"/>
              <a:t>25t </a:t>
            </a:r>
            <a:r>
              <a:rPr lang="en-US" dirty="0"/>
              <a:t>which can run on 25t routes in loading Railways where these routes will be proliferated with enhancement of </a:t>
            </a:r>
            <a:r>
              <a:rPr lang="en-US" dirty="0" smtClean="0"/>
              <a:t>capacity. </a:t>
            </a:r>
            <a:endParaRPr lang="en-US" dirty="0"/>
          </a:p>
        </p:txBody>
      </p:sp>
    </p:spTree>
    <p:extLst>
      <p:ext uri="{BB962C8B-B14F-4D97-AF65-F5344CB8AC3E}">
        <p14:creationId xmlns:p14="http://schemas.microsoft.com/office/powerpoint/2010/main" val="427525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ChangeArrowheads="1"/>
          </p:cNvSpPr>
          <p:nvPr/>
        </p:nvSpPr>
        <p:spPr bwMode="auto">
          <a:xfrm>
            <a:off x="0" y="-71462"/>
            <a:ext cx="9144000" cy="1261884"/>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endParaRPr lang="en-GB" sz="2400" dirty="0">
              <a:solidFill>
                <a:schemeClr val="tx1"/>
              </a:solidFill>
              <a:latin typeface="Arial" panose="020B0604020202020204" pitchFamily="34" charset="0"/>
              <a:cs typeface="Times New Roman" panose="02020603050405020304" pitchFamily="18" charset="0"/>
            </a:endParaRPr>
          </a:p>
          <a:p>
            <a:pPr algn="ctr"/>
            <a:r>
              <a:rPr lang="en-GB" sz="2400" b="1" dirty="0">
                <a:solidFill>
                  <a:schemeClr val="tx1"/>
                </a:solidFill>
                <a:latin typeface="Arial" panose="020B0604020202020204" pitchFamily="34" charset="0"/>
                <a:cs typeface="Arial" panose="020B0604020202020204" pitchFamily="34" charset="0"/>
              </a:rPr>
              <a:t>SOURCE</a:t>
            </a:r>
            <a:r>
              <a:rPr lang="en-GB" sz="2800" b="1" dirty="0">
                <a:solidFill>
                  <a:schemeClr val="tx1"/>
                </a:solidFill>
                <a:latin typeface="Arial" panose="020B0604020202020204" pitchFamily="34" charset="0"/>
                <a:cs typeface="Times New Roman" panose="02020603050405020304" pitchFamily="18" charset="0"/>
              </a:rPr>
              <a:t> </a:t>
            </a:r>
            <a:r>
              <a:rPr lang="en-GB" sz="2400" b="1" dirty="0">
                <a:solidFill>
                  <a:schemeClr val="tx1"/>
                </a:solidFill>
                <a:latin typeface="Arial" panose="020B0604020202020204" pitchFamily="34" charset="0"/>
                <a:cs typeface="Arial" panose="020B0604020202020204" pitchFamily="34" charset="0"/>
              </a:rPr>
              <a:t>OF</a:t>
            </a:r>
            <a:r>
              <a:rPr lang="en-GB" sz="2800" b="1" dirty="0">
                <a:solidFill>
                  <a:schemeClr val="tx1"/>
                </a:solidFill>
                <a:latin typeface="Arial" panose="020B0604020202020204" pitchFamily="34" charset="0"/>
                <a:cs typeface="Times New Roman" panose="02020603050405020304" pitchFamily="18" charset="0"/>
              </a:rPr>
              <a:t> </a:t>
            </a:r>
            <a:r>
              <a:rPr lang="en-GB" sz="2400" b="1" dirty="0">
                <a:solidFill>
                  <a:schemeClr val="tx1"/>
                </a:solidFill>
                <a:latin typeface="Arial" panose="020B0604020202020204" pitchFamily="34" charset="0"/>
                <a:cs typeface="Arial" panose="020B0604020202020204" pitchFamily="34" charset="0"/>
              </a:rPr>
              <a:t>EARNINGS</a:t>
            </a:r>
            <a:r>
              <a:rPr lang="en-GB" sz="2800" b="1" dirty="0">
                <a:solidFill>
                  <a:schemeClr val="tx1"/>
                </a:solidFill>
                <a:latin typeface="Arial" panose="020B0604020202020204" pitchFamily="34" charset="0"/>
                <a:cs typeface="Times New Roman" panose="02020603050405020304" pitchFamily="18" charset="0"/>
              </a:rPr>
              <a:t> </a:t>
            </a:r>
            <a:r>
              <a:rPr lang="en-GB" sz="2400" b="1" dirty="0">
                <a:solidFill>
                  <a:schemeClr val="tx1"/>
                </a:solidFill>
                <a:latin typeface="Arial" panose="020B0604020202020204" pitchFamily="34" charset="0"/>
                <a:cs typeface="Arial" panose="020B0604020202020204" pitchFamily="34" charset="0"/>
              </a:rPr>
              <a:t>ON</a:t>
            </a:r>
            <a:r>
              <a:rPr lang="en-GB" sz="2800" b="1" dirty="0">
                <a:solidFill>
                  <a:schemeClr val="tx1"/>
                </a:solidFill>
                <a:latin typeface="Arial" panose="020B0604020202020204" pitchFamily="34" charset="0"/>
                <a:cs typeface="Times New Roman" panose="02020603050405020304" pitchFamily="18" charset="0"/>
              </a:rPr>
              <a:t> </a:t>
            </a:r>
            <a:r>
              <a:rPr lang="en-GB" sz="2400" b="1" dirty="0">
                <a:solidFill>
                  <a:schemeClr val="tx1"/>
                </a:solidFill>
                <a:latin typeface="Arial" panose="020B0604020202020204" pitchFamily="34" charset="0"/>
                <a:cs typeface="Arial" panose="020B0604020202020204" pitchFamily="34" charset="0"/>
              </a:rPr>
              <a:t>INDIAN</a:t>
            </a:r>
            <a:r>
              <a:rPr lang="en-GB" sz="2800" b="1" dirty="0">
                <a:solidFill>
                  <a:schemeClr val="tx1"/>
                </a:solidFill>
                <a:latin typeface="Arial" panose="020B0604020202020204" pitchFamily="34" charset="0"/>
                <a:cs typeface="Times New Roman" panose="02020603050405020304" pitchFamily="18" charset="0"/>
              </a:rPr>
              <a:t> </a:t>
            </a:r>
            <a:r>
              <a:rPr lang="en-GB" sz="2400" b="1" dirty="0">
                <a:solidFill>
                  <a:schemeClr val="tx1"/>
                </a:solidFill>
                <a:latin typeface="Arial" panose="020B0604020202020204" pitchFamily="34" charset="0"/>
                <a:cs typeface="Arial" panose="020B0604020202020204" pitchFamily="34" charset="0"/>
              </a:rPr>
              <a:t>RAI</a:t>
            </a:r>
            <a:r>
              <a:rPr lang="en-GB" sz="2400" dirty="0">
                <a:solidFill>
                  <a:srgbClr val="0070C0"/>
                </a:solidFill>
                <a:latin typeface="Arial" panose="020B0604020202020204" pitchFamily="34" charset="0"/>
                <a:cs typeface="Arial" panose="020B0604020202020204" pitchFamily="34" charset="0"/>
              </a:rPr>
              <a:t>LWAYS</a:t>
            </a:r>
          </a:p>
          <a:p>
            <a:pPr algn="ctr"/>
            <a:endParaRPr lang="en-GB" sz="2400" dirty="0">
              <a:solidFill>
                <a:schemeClr val="tx1"/>
              </a:solidFill>
              <a:latin typeface="Arial" panose="020B0604020202020204" pitchFamily="34" charset="0"/>
              <a:cs typeface="Times New Roman" panose="02020603050405020304" pitchFamily="18" charset="0"/>
            </a:endParaRPr>
          </a:p>
        </p:txBody>
      </p:sp>
      <p:sp>
        <p:nvSpPr>
          <p:cNvPr id="68610" name="Text Box 2"/>
          <p:cNvSpPr txBox="1">
            <a:spLocks noChangeArrowheads="1"/>
          </p:cNvSpPr>
          <p:nvPr/>
        </p:nvSpPr>
        <p:spPr bwMode="auto">
          <a:xfrm>
            <a:off x="152400" y="1066800"/>
            <a:ext cx="8763000" cy="1446550"/>
          </a:xfrm>
          <a:prstGeom prst="rect">
            <a:avLst/>
          </a:prstGeom>
          <a:noFill/>
          <a:ln w="9525">
            <a:noFill/>
            <a:miter lim="800000"/>
          </a:ln>
        </p:spPr>
        <p:txBody>
          <a:bodyPr wrap="square">
            <a:spAutoFit/>
          </a:bodyPr>
          <a:lstStyle/>
          <a:p>
            <a:pPr marL="189230" indent="-189230" algn="just">
              <a:spcBef>
                <a:spcPct val="50000"/>
              </a:spcBef>
              <a:defRPr/>
            </a:pPr>
            <a:r>
              <a:rPr lang="en-US" sz="2200" b="0" dirty="0">
                <a:solidFill>
                  <a:srgbClr val="CC3300"/>
                </a:solidFill>
                <a:latin typeface="Arial" panose="020B0604020202020204" pitchFamily="34" charset="0"/>
                <a:cs typeface="Times New Roman" panose="02020603050405020304" pitchFamily="18" charset="0"/>
              </a:rPr>
              <a:t>  </a:t>
            </a:r>
            <a:endParaRPr lang="en-US" b="0" dirty="0">
              <a:solidFill>
                <a:srgbClr val="FF0000"/>
              </a:solidFill>
              <a:latin typeface="Arial" panose="020B0604020202020204" pitchFamily="34" charset="0"/>
              <a:cs typeface="Times New Roman" panose="02020603050405020304" pitchFamily="18" charset="0"/>
            </a:endParaRPr>
          </a:p>
          <a:p>
            <a:pPr marL="189230" indent="-189230">
              <a:spcBef>
                <a:spcPct val="50000"/>
              </a:spcBef>
              <a:buFont typeface="Wingdings" panose="05000000000000000000" pitchFamily="2" charset="2"/>
              <a:buNone/>
              <a:defRPr/>
            </a:pPr>
            <a:endParaRPr lang="en-US" sz="1600" b="0" dirty="0">
              <a:solidFill>
                <a:srgbClr val="663300"/>
              </a:solidFill>
              <a:latin typeface="Arial" panose="020B0604020202020204" pitchFamily="34" charset="0"/>
              <a:cs typeface="Times New Roman" panose="02020603050405020304" pitchFamily="18" charset="0"/>
            </a:endParaRPr>
          </a:p>
          <a:p>
            <a:pPr marL="189230" indent="-189230">
              <a:spcBef>
                <a:spcPct val="50000"/>
              </a:spcBef>
              <a:buFont typeface="Wingdings" panose="05000000000000000000" pitchFamily="2" charset="2"/>
              <a:buNone/>
              <a:defRPr/>
            </a:pPr>
            <a:r>
              <a:rPr lang="en-US" sz="1400" b="0" dirty="0">
                <a:solidFill>
                  <a:srgbClr val="0000FF"/>
                </a:solidFill>
                <a:latin typeface="Arial" panose="020B0604020202020204" pitchFamily="34" charset="0"/>
                <a:cs typeface="Times New Roman" panose="02020603050405020304" pitchFamily="18" charset="0"/>
              </a:rPr>
              <a:t>        					</a:t>
            </a:r>
            <a:r>
              <a:rPr lang="en-US" sz="1400" b="0" dirty="0">
                <a:latin typeface="Arial" panose="020B0604020202020204" pitchFamily="34" charset="0"/>
                <a:cs typeface="Times New Roman" panose="02020603050405020304" pitchFamily="18" charset="0"/>
              </a:rPr>
              <a:t>		</a:t>
            </a:r>
            <a:r>
              <a:rPr lang="en-US" sz="1400" dirty="0">
                <a:latin typeface="Arial" panose="020B0604020202020204" pitchFamily="34" charset="0"/>
                <a:cs typeface="Times New Roman" panose="02020603050405020304" pitchFamily="18" charset="0"/>
              </a:rPr>
              <a:t>		</a:t>
            </a:r>
          </a:p>
          <a:p>
            <a:pPr marL="189230" indent="-189230">
              <a:spcBef>
                <a:spcPct val="50000"/>
              </a:spcBef>
              <a:buFont typeface="Wingdings" panose="05000000000000000000" pitchFamily="2" charset="2"/>
              <a:buNone/>
              <a:defRPr/>
            </a:pPr>
            <a:endParaRPr lang="en-GB" sz="1400" dirty="0">
              <a:latin typeface="Arial" panose="020B0604020202020204" pitchFamily="34" charset="0"/>
              <a:cs typeface="Times New Roman" panose="02020603050405020304" pitchFamily="18" charset="0"/>
            </a:endParaRPr>
          </a:p>
        </p:txBody>
      </p:sp>
      <p:sp>
        <p:nvSpPr>
          <p:cNvPr id="84994" name="AutoShape 2" descr="http://docs.google.com/?attid=0.1&amp;pid=gmail&amp;thid=133a140cb8d133ee&amp;url=http%3A%2F%2Fmail.google.com%2Fmail%2F%3Fui%3D2%26ik%3D824a850a4d%26view%3Datt%26th%3D133a140cb8d133ee%26attid%3D0.1%26disp%3Dsafe%26zw&amp;docid=9e8eac89aa3bee53a184d69c663f9dbb%7C6a9c40806b10f73fd4b003ca3fcfd965&amp;a=bi&amp;pagenumber=1&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dirty="0"/>
          </a:p>
        </p:txBody>
      </p:sp>
      <p:sp>
        <p:nvSpPr>
          <p:cNvPr id="8" name="Rectangle 7"/>
          <p:cNvSpPr/>
          <p:nvPr/>
        </p:nvSpPr>
        <p:spPr>
          <a:xfrm>
            <a:off x="0" y="1225688"/>
            <a:ext cx="9072594" cy="707886"/>
          </a:xfrm>
          <a:prstGeom prst="rect">
            <a:avLst/>
          </a:prstGeom>
        </p:spPr>
        <p:txBody>
          <a:bodyPr wrap="square">
            <a:spAutoFit/>
          </a:bodyPr>
          <a:lstStyle/>
          <a:p>
            <a:pPr marL="800100" lvl="1" indent="-342900">
              <a:buClr>
                <a:schemeClr val="tx1"/>
              </a:buClr>
              <a:buFont typeface="Wingdings" panose="05000000000000000000" pitchFamily="2" charset="2"/>
              <a:buChar char="Ø"/>
            </a:pPr>
            <a:endParaRPr lang="en-US" sz="1200" dirty="0">
              <a:solidFill>
                <a:srgbClr val="0000FF"/>
              </a:solidFill>
              <a:latin typeface="Arial" panose="020B0604020202020204" pitchFamily="34" charset="0"/>
              <a:cs typeface="Arial" panose="020B0604020202020204" pitchFamily="34" charset="0"/>
            </a:endParaRPr>
          </a:p>
          <a:p>
            <a:pPr marL="800100" lvl="1" indent="-342900" algn="just">
              <a:buClr>
                <a:schemeClr val="tx1"/>
              </a:buClr>
            </a:pPr>
            <a:endParaRPr lang="en-US" sz="2800" dirty="0">
              <a:solidFill>
                <a:srgbClr val="0000FF"/>
              </a:solidFill>
              <a:latin typeface="Arial" panose="020B0604020202020204" pitchFamily="34" charset="0"/>
              <a:cs typeface="Arial" panose="020B0604020202020204" pitchFamily="34" charset="0"/>
            </a:endParaRPr>
          </a:p>
        </p:txBody>
      </p:sp>
      <p:graphicFrame>
        <p:nvGraphicFramePr>
          <p:cNvPr id="7" name="Group 3"/>
          <p:cNvGraphicFramePr/>
          <p:nvPr>
            <p:extLst>
              <p:ext uri="{D42A27DB-BD31-4B8C-83A1-F6EECF244321}">
                <p14:modId xmlns:p14="http://schemas.microsoft.com/office/powerpoint/2010/main" val="554394435"/>
              </p:ext>
            </p:extLst>
          </p:nvPr>
        </p:nvGraphicFramePr>
        <p:xfrm>
          <a:off x="0" y="856470"/>
          <a:ext cx="9144000" cy="6001530"/>
        </p:xfrm>
        <a:graphic>
          <a:graphicData uri="http://schemas.openxmlformats.org/drawingml/2006/table">
            <a:tbl>
              <a:tblPr>
                <a:tableStyleId>{D7AC3CCA-C797-4891-BE02-D94E43425B78}</a:tableStyleId>
              </a:tblPr>
              <a:tblGrid>
                <a:gridCol w="2522482">
                  <a:extLst>
                    <a:ext uri="{9D8B030D-6E8A-4147-A177-3AD203B41FA5}">
                      <a16:colId xmlns:a16="http://schemas.microsoft.com/office/drawing/2014/main" xmlns="" val="20000"/>
                    </a:ext>
                  </a:extLst>
                </a:gridCol>
                <a:gridCol w="6621518">
                  <a:extLst>
                    <a:ext uri="{9D8B030D-6E8A-4147-A177-3AD203B41FA5}">
                      <a16:colId xmlns:a16="http://schemas.microsoft.com/office/drawing/2014/main" xmlns="" val="20001"/>
                    </a:ext>
                  </a:extLst>
                </a:gridCol>
              </a:tblGrid>
              <a:tr h="1818515">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US" sz="1800" kern="1200" dirty="0">
                          <a:solidFill>
                            <a:schemeClr val="tx1"/>
                          </a:solidFill>
                        </a:rPr>
                        <a:t>Passenger Earnings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US" sz="1800" kern="1200" dirty="0" smtClean="0">
                          <a:solidFill>
                            <a:schemeClr val="tx1"/>
                          </a:solidFill>
                        </a:rPr>
                        <a:t>(</a:t>
                      </a:r>
                      <a:r>
                        <a:rPr kumimoji="0" lang="en-US" sz="1800" kern="1200" dirty="0" err="1" smtClean="0">
                          <a:solidFill>
                            <a:schemeClr val="tx1"/>
                          </a:solidFill>
                        </a:rPr>
                        <a:t>Approx</a:t>
                      </a:r>
                      <a:r>
                        <a:rPr kumimoji="0" lang="en-US" sz="1800" kern="1200" dirty="0" smtClean="0">
                          <a:solidFill>
                            <a:schemeClr val="tx1"/>
                          </a:solidFill>
                        </a:rPr>
                        <a:t> 20% </a:t>
                      </a:r>
                      <a:r>
                        <a:rPr kumimoji="0" lang="en-US" sz="1800" kern="1200" dirty="0">
                          <a:solidFill>
                            <a:schemeClr val="tx1"/>
                          </a:solidFill>
                        </a:rPr>
                        <a:t>of total earnings </a:t>
                      </a:r>
                      <a:r>
                        <a:rPr kumimoji="0" lang="en-US" sz="1800" kern="1200" dirty="0" smtClean="0">
                          <a:solidFill>
                            <a:schemeClr val="tx1"/>
                          </a:solidFill>
                        </a:rPr>
                        <a:t>)</a:t>
                      </a:r>
                      <a:endParaRPr kumimoji="0" lang="en-US" sz="1800" kern="1200" dirty="0">
                        <a:solidFill>
                          <a:schemeClr val="tx1"/>
                        </a:solidFill>
                        <a:latin typeface="Arial" panose="020B0604020202020204" pitchFamily="34" charset="0"/>
                        <a:ea typeface="+mn-ea"/>
                        <a:cs typeface="Arial" panose="020B0604020202020204" pitchFamily="3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Ø"/>
                        <a:defRPr/>
                      </a:pPr>
                      <a:r>
                        <a:rPr kumimoji="0" lang="en-US" sz="1800" kern="1200" dirty="0">
                          <a:solidFill>
                            <a:schemeClr val="tx1"/>
                          </a:solidFill>
                        </a:rPr>
                        <a:t>Suburban </a:t>
                      </a:r>
                    </a:p>
                    <a:p>
                      <a:pPr marL="365125"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
                        <a:defRPr/>
                      </a:pPr>
                      <a:r>
                        <a:rPr kumimoji="0" lang="en-US" sz="1800" kern="1200" dirty="0">
                          <a:solidFill>
                            <a:schemeClr val="tx1"/>
                          </a:solidFill>
                        </a:rPr>
                        <a:t>   First Class and General class passengers.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Ø"/>
                        <a:defRPr/>
                      </a:pPr>
                      <a:r>
                        <a:rPr kumimoji="0" lang="en-US" sz="1800" kern="1200" dirty="0">
                          <a:solidFill>
                            <a:schemeClr val="tx1"/>
                          </a:solidFill>
                        </a:rPr>
                        <a:t>Non-Suburban </a:t>
                      </a:r>
                    </a:p>
                    <a:p>
                      <a:pPr marL="533400" marR="0" lvl="0" indent="-168275" algn="just" defTabSz="914400" rtl="0" eaLnBrk="1" fontAlgn="base" latinLnBrk="0" hangingPunct="1">
                        <a:lnSpc>
                          <a:spcPct val="100000"/>
                        </a:lnSpc>
                        <a:spcBef>
                          <a:spcPct val="20000"/>
                        </a:spcBef>
                        <a:spcAft>
                          <a:spcPct val="0"/>
                        </a:spcAft>
                        <a:buClrTx/>
                        <a:buSzTx/>
                        <a:buFont typeface="Wingdings" panose="05000000000000000000" pitchFamily="2" charset="2"/>
                        <a:buChar char="§"/>
                        <a:defRPr/>
                      </a:pPr>
                      <a:r>
                        <a:rPr kumimoji="0" lang="en-US" sz="1800" kern="1200" dirty="0">
                          <a:solidFill>
                            <a:schemeClr val="tx1"/>
                          </a:solidFill>
                        </a:rPr>
                        <a:t> First AC, Second AC, Third AC, First Class, Sleeper Class and Second Sitting passenger earnings.</a:t>
                      </a:r>
                      <a:endParaRPr kumimoji="0" lang="en-US" sz="1800" kern="1200" dirty="0">
                        <a:solidFill>
                          <a:schemeClr val="tx1"/>
                        </a:solidFill>
                        <a:latin typeface="Arial" panose="020B0604020202020204" pitchFamily="34" charset="0"/>
                        <a:ea typeface="+mn-ea"/>
                        <a:cs typeface="Arial" panose="020B0604020202020204" pitchFamily="34" charset="0"/>
                      </a:endParaRPr>
                    </a:p>
                  </a:txBody>
                  <a:tcPr anchor="ctr" horzOverflow="overflow">
                    <a:solidFill>
                      <a:schemeClr val="bg1"/>
                    </a:solidFill>
                  </a:tcPr>
                </a:tc>
                <a:extLst>
                  <a:ext uri="{0D108BD9-81ED-4DB2-BD59-A6C34878D82A}">
                    <a16:rowId xmlns:a16="http://schemas.microsoft.com/office/drawing/2014/main" xmlns="" val="10000"/>
                  </a:ext>
                </a:extLst>
              </a:tr>
              <a:tr h="4183015">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sz="1800" kern="1200" dirty="0">
                          <a:solidFill>
                            <a:schemeClr val="tx1"/>
                          </a:solidFill>
                        </a:rPr>
                        <a:t>Other Coaching Earnings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US" sz="1800" kern="1200" dirty="0" smtClean="0">
                          <a:solidFill>
                            <a:schemeClr val="tx1"/>
                          </a:solidFill>
                        </a:rPr>
                        <a:t>(</a:t>
                      </a:r>
                      <a:r>
                        <a:rPr kumimoji="0" lang="en-US" sz="1800" kern="1200" dirty="0" err="1" smtClean="0">
                          <a:solidFill>
                            <a:schemeClr val="tx1"/>
                          </a:solidFill>
                        </a:rPr>
                        <a:t>Approx</a:t>
                      </a:r>
                      <a:r>
                        <a:rPr kumimoji="0" lang="en-US" sz="1800" kern="1200" dirty="0" smtClean="0">
                          <a:solidFill>
                            <a:schemeClr val="tx1"/>
                          </a:solidFill>
                        </a:rPr>
                        <a:t> 3% </a:t>
                      </a:r>
                      <a:r>
                        <a:rPr kumimoji="0" lang="en-US" sz="1800" kern="1200" dirty="0">
                          <a:solidFill>
                            <a:schemeClr val="tx1"/>
                          </a:solidFill>
                        </a:rPr>
                        <a:t>of total earnings </a:t>
                      </a:r>
                      <a:r>
                        <a:rPr kumimoji="0" lang="en-US" sz="1800" kern="1200" dirty="0" smtClean="0">
                          <a:solidFill>
                            <a:schemeClr val="tx1"/>
                          </a:solidFill>
                        </a:rPr>
                        <a:t>)</a:t>
                      </a:r>
                      <a:endParaRPr kumimoji="0" lang="en-GB" sz="1800" kern="1200" dirty="0">
                        <a:solidFill>
                          <a:schemeClr val="tx1"/>
                        </a:solidFill>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sz="1800" kern="1200" dirty="0">
                        <a:solidFill>
                          <a:schemeClr val="tx1"/>
                        </a:solidFill>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endParaRPr kumimoji="0" lang="en-GB" sz="1800" kern="1200" dirty="0">
                        <a:solidFill>
                          <a:schemeClr val="tx1"/>
                        </a:solidFill>
                        <a:latin typeface="Arial" panose="020B0604020202020204" pitchFamily="34" charset="0"/>
                        <a:ea typeface="+mn-ea"/>
                        <a:cs typeface="Arial" panose="020B0604020202020204" pitchFamily="34" charset="0"/>
                      </a:endParaRPr>
                    </a:p>
                  </a:txBody>
                  <a:tcPr anchor="ctr" horzOverflow="overflow">
                    <a:solidFill>
                      <a:schemeClr val="bg1"/>
                    </a:solidFill>
                  </a:tcPr>
                </a:tc>
                <a:tc>
                  <a:txBody>
                    <a:bodyPr/>
                    <a:lstStyle/>
                    <a:p>
                      <a:pPr marL="182880" marR="0" lvl="0" indent="-18288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Parcels</a:t>
                      </a:r>
                    </a:p>
                    <a:p>
                      <a:pPr marL="182880" marR="0" lvl="0" indent="-18288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Luggage</a:t>
                      </a:r>
                    </a:p>
                    <a:p>
                      <a:pPr marL="182880" marR="0" lvl="0" indent="-18288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Special Trains (other than Military)</a:t>
                      </a:r>
                    </a:p>
                    <a:p>
                      <a:pPr marL="182880" marR="0" lvl="0" indent="-18288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Special Trains (Military Specials)</a:t>
                      </a:r>
                    </a:p>
                    <a:p>
                      <a:pPr marL="182880" marR="0" lvl="0" indent="-18288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Penalties imposed by Ticket Checking staff/Station Masters.</a:t>
                      </a:r>
                    </a:p>
                    <a:p>
                      <a:pPr marL="182880" marR="0" lvl="0" indent="-18288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Platform tickets</a:t>
                      </a:r>
                    </a:p>
                    <a:p>
                      <a:pPr marL="182880" marR="0" lvl="0" indent="-18288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Cloak Room charges</a:t>
                      </a:r>
                    </a:p>
                    <a:p>
                      <a:pPr marL="182880" marR="0" lvl="0" indent="-18288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Postal Haulage charges</a:t>
                      </a:r>
                    </a:p>
                    <a:p>
                      <a:pPr marL="182880" marR="0" lvl="0" indent="-18288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Cancellation and </a:t>
                      </a:r>
                      <a:r>
                        <a:rPr kumimoji="0" lang="en-GB" sz="1800" kern="1200" dirty="0" err="1">
                          <a:solidFill>
                            <a:schemeClr val="tx1"/>
                          </a:solidFill>
                        </a:rPr>
                        <a:t>Clerkage</a:t>
                      </a:r>
                      <a:r>
                        <a:rPr kumimoji="0" lang="en-GB" sz="1800" kern="1200" dirty="0">
                          <a:solidFill>
                            <a:schemeClr val="tx1"/>
                          </a:solidFill>
                        </a:rPr>
                        <a:t> charges.</a:t>
                      </a:r>
                    </a:p>
                    <a:p>
                      <a:pPr marL="182880" marR="0" lvl="0" indent="-18288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Identity Cards</a:t>
                      </a:r>
                    </a:p>
                    <a:p>
                      <a:pPr marL="182880" marR="0" lvl="0" indent="-18288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Demurrage/</a:t>
                      </a:r>
                      <a:r>
                        <a:rPr kumimoji="0" lang="en-GB" sz="1800" kern="1200" dirty="0" err="1">
                          <a:solidFill>
                            <a:schemeClr val="tx1"/>
                          </a:solidFill>
                        </a:rPr>
                        <a:t>Wharfage</a:t>
                      </a:r>
                      <a:endParaRPr kumimoji="0" lang="en-GB" sz="1800" kern="1200" dirty="0">
                        <a:solidFill>
                          <a:schemeClr val="tx1"/>
                        </a:solidFill>
                      </a:endParaRPr>
                    </a:p>
                    <a:p>
                      <a:pPr marL="182880" marR="0" lvl="0" indent="-182880" algn="just"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Miscellaneous </a:t>
                      </a:r>
                      <a:r>
                        <a:rPr kumimoji="0" lang="en-US" altLang="en-GB" sz="1800" kern="1200" dirty="0">
                          <a:solidFill>
                            <a:schemeClr val="tx1"/>
                          </a:solidFill>
                        </a:rPr>
                        <a:t>                                                                   </a:t>
                      </a:r>
                      <a:endParaRPr kumimoji="0" lang="en-GB" sz="1800" kern="1200" dirty="0">
                        <a:solidFill>
                          <a:schemeClr val="tx1"/>
                        </a:solidFill>
                        <a:latin typeface="Arial" panose="020B0604020202020204" pitchFamily="34" charset="0"/>
                        <a:ea typeface="+mn-ea"/>
                        <a:cs typeface="Arial" panose="020B0604020202020204" pitchFamily="34" charset="0"/>
                      </a:endParaRPr>
                    </a:p>
                  </a:txBody>
                  <a:tcPr anchor="ctr" horzOverflow="overflow">
                    <a:solidFill>
                      <a:schemeClr val="bg1"/>
                    </a:solidFill>
                  </a:tcPr>
                </a:tc>
                <a:extLst>
                  <a:ext uri="{0D108BD9-81ED-4DB2-BD59-A6C34878D82A}">
                    <a16:rowId xmlns:a16="http://schemas.microsoft.com/office/drawing/2014/main" xmlns="" val="10001"/>
                  </a:ext>
                </a:extLst>
              </a:tr>
            </a:tbl>
          </a:graphicData>
        </a:graphic>
      </p:graphicFrame>
      <p:sp>
        <p:nvSpPr>
          <p:cNvPr id="2" name="Slide Number Placeholder 1"/>
          <p:cNvSpPr>
            <a:spLocks noGrp="1"/>
          </p:cNvSpPr>
          <p:nvPr>
            <p:ph type="sldNum" sz="quarter" idx="12"/>
          </p:nvPr>
        </p:nvSpPr>
        <p:spPr/>
        <p:txBody>
          <a:bodyPr>
            <a:normAutofit/>
          </a:bodyPr>
          <a:lstStyle/>
          <a:p>
            <a:pPr>
              <a:defRPr/>
            </a:pPr>
            <a:fld id="{996577C4-22DD-42F0-B379-C6CFEB28A9AE}" type="slidenum">
              <a:rPr lang="en-US"/>
              <a:pPr>
                <a:defRPr/>
              </a:pPr>
              <a:t>3</a:t>
            </a:fld>
            <a:endParaRPr lang="en-US"/>
          </a:p>
        </p:txBody>
      </p:sp>
    </p:spTree>
    <p:extLst>
      <p:ext uri="{BB962C8B-B14F-4D97-AF65-F5344CB8AC3E}">
        <p14:creationId xmlns:p14="http://schemas.microsoft.com/office/powerpoint/2010/main" val="1807620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B0F0"/>
          </a:solidFill>
        </p:spPr>
        <p:txBody>
          <a:bodyPr>
            <a:normAutofit fontScale="90000"/>
          </a:bodyPr>
          <a:lstStyle/>
          <a:p>
            <a:r>
              <a:rPr lang="en-US" dirty="0" smtClean="0"/>
              <a:t>Balance Wagon Order Up To 29/02/24</a:t>
            </a:r>
            <a:endParaRPr lang="en-US" dirty="0"/>
          </a:p>
        </p:txBody>
      </p:sp>
      <p:sp>
        <p:nvSpPr>
          <p:cNvPr id="5" name="Oval 4"/>
          <p:cNvSpPr/>
          <p:nvPr/>
        </p:nvSpPr>
        <p:spPr>
          <a:xfrm>
            <a:off x="251520" y="2132856"/>
            <a:ext cx="1800200" cy="72008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RSP</a:t>
            </a:r>
          </a:p>
        </p:txBody>
      </p:sp>
      <p:sp>
        <p:nvSpPr>
          <p:cNvPr id="6" name="Oval 5"/>
          <p:cNvSpPr/>
          <p:nvPr/>
        </p:nvSpPr>
        <p:spPr>
          <a:xfrm>
            <a:off x="6156176" y="1982709"/>
            <a:ext cx="1728192" cy="72008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NRC</a:t>
            </a:r>
          </a:p>
        </p:txBody>
      </p:sp>
      <p:sp>
        <p:nvSpPr>
          <p:cNvPr id="7" name="Rectangle 6"/>
          <p:cNvSpPr/>
          <p:nvPr/>
        </p:nvSpPr>
        <p:spPr>
          <a:xfrm>
            <a:off x="2051720" y="3645024"/>
            <a:ext cx="1512168" cy="720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46348</a:t>
            </a:r>
          </a:p>
        </p:txBody>
      </p:sp>
      <p:sp>
        <p:nvSpPr>
          <p:cNvPr id="8" name="Rectangle 7"/>
          <p:cNvSpPr/>
          <p:nvPr/>
        </p:nvSpPr>
        <p:spPr>
          <a:xfrm>
            <a:off x="4932040" y="3717032"/>
            <a:ext cx="1800200" cy="720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8661</a:t>
            </a:r>
          </a:p>
        </p:txBody>
      </p:sp>
      <p:sp>
        <p:nvSpPr>
          <p:cNvPr id="9" name="Plus 8"/>
          <p:cNvSpPr/>
          <p:nvPr/>
        </p:nvSpPr>
        <p:spPr>
          <a:xfrm flipH="1" flipV="1">
            <a:off x="3995934" y="3861046"/>
            <a:ext cx="504057" cy="360041"/>
          </a:xfrm>
          <a:prstGeom prst="mathPlu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1691680" y="2852936"/>
            <a:ext cx="86409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8" idx="0"/>
          </p:cNvCxnSpPr>
          <p:nvPr/>
        </p:nvCxnSpPr>
        <p:spPr>
          <a:xfrm flipH="1">
            <a:off x="5832140" y="2702789"/>
            <a:ext cx="828092" cy="10142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67744" y="4797152"/>
            <a:ext cx="4680520" cy="11521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TOTAL=55009</a:t>
            </a:r>
          </a:p>
        </p:txBody>
      </p:sp>
    </p:spTree>
    <p:extLst>
      <p:ext uri="{BB962C8B-B14F-4D97-AF65-F5344CB8AC3E}">
        <p14:creationId xmlns:p14="http://schemas.microsoft.com/office/powerpoint/2010/main" val="2975341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 y="620689"/>
            <a:ext cx="7878763" cy="5760640"/>
          </a:xfrm>
          <a:prstGeom prst="rect">
            <a:avLst/>
          </a:prstGeom>
          <a:solidFill>
            <a:srgbClr val="00B0F0"/>
          </a:solidFill>
          <a:ln>
            <a:noFill/>
          </a:ln>
          <a:effectLst/>
          <a:extLst/>
        </p:spPr>
      </p:pic>
    </p:spTree>
    <p:extLst>
      <p:ext uri="{BB962C8B-B14F-4D97-AF65-F5344CB8AC3E}">
        <p14:creationId xmlns:p14="http://schemas.microsoft.com/office/powerpoint/2010/main" val="1956159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solidFill>
            <a:srgbClr val="00B0F0"/>
          </a:solidFill>
        </p:spPr>
        <p:txBody>
          <a:bodyPr/>
          <a:lstStyle/>
          <a:p>
            <a:r>
              <a:rPr lang="en-US" dirty="0" smtClean="0"/>
              <a:t>Revised New Wagon Design Policy</a:t>
            </a:r>
            <a:endParaRPr lang="en-US" dirty="0"/>
          </a:p>
        </p:txBody>
      </p:sp>
      <p:sp>
        <p:nvSpPr>
          <p:cNvPr id="3" name="Rectangle 2"/>
          <p:cNvSpPr/>
          <p:nvPr/>
        </p:nvSpPr>
        <p:spPr>
          <a:xfrm>
            <a:off x="533400" y="2707975"/>
            <a:ext cx="8077200" cy="3276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chemeClr val="tx1"/>
                </a:solidFill>
              </a:rPr>
              <a:t>ln</a:t>
            </a:r>
            <a:r>
              <a:rPr lang="en-US" sz="2400" dirty="0" smtClean="0">
                <a:solidFill>
                  <a:schemeClr val="tx1"/>
                </a:solidFill>
              </a:rPr>
              <a:t> order to expedite the introduction of New Wagon Designs incorporating</a:t>
            </a:r>
          </a:p>
          <a:p>
            <a:pPr algn="just"/>
            <a:r>
              <a:rPr lang="en-US" sz="2400" dirty="0" smtClean="0">
                <a:solidFill>
                  <a:schemeClr val="tx1"/>
                </a:solidFill>
              </a:rPr>
              <a:t>latest technological advancements on Indian Railways to cater to the emerging need of</a:t>
            </a:r>
          </a:p>
          <a:p>
            <a:pPr algn="just"/>
            <a:r>
              <a:rPr lang="en-US" sz="2400" dirty="0" smtClean="0">
                <a:solidFill>
                  <a:schemeClr val="tx1"/>
                </a:solidFill>
              </a:rPr>
              <a:t>more efficient and cost effective transportation of existing commodities and expansion of</a:t>
            </a:r>
          </a:p>
          <a:p>
            <a:pPr algn="just"/>
            <a:r>
              <a:rPr lang="en-US" sz="2400" dirty="0" smtClean="0">
                <a:solidFill>
                  <a:schemeClr val="tx1"/>
                </a:solidFill>
              </a:rPr>
              <a:t>the commodity basket, a Revised New Wagon Design Policy has been framed</a:t>
            </a:r>
            <a:endParaRPr lang="en-US" sz="2400" dirty="0">
              <a:solidFill>
                <a:schemeClr val="tx1"/>
              </a:solidFill>
            </a:endParaRPr>
          </a:p>
        </p:txBody>
      </p:sp>
      <p:sp>
        <p:nvSpPr>
          <p:cNvPr id="4" name="Down Arrow 3"/>
          <p:cNvSpPr/>
          <p:nvPr/>
        </p:nvSpPr>
        <p:spPr>
          <a:xfrm>
            <a:off x="4495800" y="1524000"/>
            <a:ext cx="76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3328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US" dirty="0"/>
              <a:t>Stages of Approval/Clearance</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solidFill>
                  <a:srgbClr val="0070C0"/>
                </a:solidFill>
              </a:rPr>
              <a:t>S</a:t>
            </a:r>
            <a:r>
              <a:rPr lang="en-US" dirty="0" smtClean="0">
                <a:solidFill>
                  <a:srgbClr val="0070C0"/>
                </a:solidFill>
              </a:rPr>
              <a:t>tage-l</a:t>
            </a:r>
            <a:r>
              <a:rPr lang="en-US" dirty="0" smtClean="0"/>
              <a:t>- </a:t>
            </a:r>
            <a:r>
              <a:rPr lang="en-US" dirty="0"/>
              <a:t>Preparation &amp; submission of proposal of </a:t>
            </a:r>
            <a:endParaRPr lang="en-US" dirty="0" smtClean="0"/>
          </a:p>
          <a:p>
            <a:pPr marL="0" indent="0">
              <a:buNone/>
            </a:pPr>
            <a:r>
              <a:rPr lang="en-US" dirty="0"/>
              <a:t> </a:t>
            </a:r>
            <a:r>
              <a:rPr lang="en-US" dirty="0" smtClean="0"/>
              <a:t>              New wagon </a:t>
            </a:r>
            <a:r>
              <a:rPr lang="en-US" dirty="0"/>
              <a:t>Design (NWD) by the wagon</a:t>
            </a:r>
          </a:p>
          <a:p>
            <a:pPr marL="0" indent="0">
              <a:buNone/>
            </a:pPr>
            <a:r>
              <a:rPr lang="en-US" dirty="0" smtClean="0"/>
              <a:t>    	    </a:t>
            </a:r>
            <a:r>
              <a:rPr lang="en-US" dirty="0" err="1" smtClean="0"/>
              <a:t>lnvestor</a:t>
            </a:r>
            <a:r>
              <a:rPr lang="en-US" dirty="0" smtClean="0"/>
              <a:t> </a:t>
            </a:r>
            <a:r>
              <a:rPr lang="en-US" dirty="0"/>
              <a:t>(</a:t>
            </a:r>
            <a:r>
              <a:rPr lang="en-US" dirty="0" err="1"/>
              <a:t>Wl</a:t>
            </a:r>
            <a:r>
              <a:rPr lang="en-US" dirty="0" smtClean="0"/>
              <a:t>)</a:t>
            </a:r>
          </a:p>
          <a:p>
            <a:pPr marL="0" indent="0">
              <a:buNone/>
            </a:pPr>
            <a:endParaRPr lang="en-US" dirty="0"/>
          </a:p>
          <a:p>
            <a:pPr marL="0" indent="0">
              <a:buNone/>
            </a:pPr>
            <a:r>
              <a:rPr lang="en-US" dirty="0" smtClean="0">
                <a:solidFill>
                  <a:srgbClr val="0070C0"/>
                </a:solidFill>
              </a:rPr>
              <a:t>Stage-</a:t>
            </a:r>
            <a:r>
              <a:rPr lang="en-US" dirty="0" err="1" smtClean="0">
                <a:solidFill>
                  <a:srgbClr val="0070C0"/>
                </a:solidFill>
              </a:rPr>
              <a:t>ll</a:t>
            </a:r>
            <a:r>
              <a:rPr lang="en-US" dirty="0" smtClean="0"/>
              <a:t>- </a:t>
            </a:r>
            <a:r>
              <a:rPr lang="en-US" dirty="0" err="1"/>
              <a:t>ln</a:t>
            </a:r>
            <a:r>
              <a:rPr lang="en-US" dirty="0"/>
              <a:t>-principle Clearance by the Committee </a:t>
            </a:r>
            <a:endParaRPr lang="en-US" dirty="0" smtClean="0"/>
          </a:p>
          <a:p>
            <a:pPr marL="0" indent="0">
              <a:buNone/>
            </a:pPr>
            <a:r>
              <a:rPr lang="en-US" dirty="0"/>
              <a:t> </a:t>
            </a:r>
            <a:r>
              <a:rPr lang="en-US" dirty="0" smtClean="0"/>
              <a:t>              </a:t>
            </a:r>
            <a:r>
              <a:rPr lang="en-US" dirty="0" err="1" smtClean="0"/>
              <a:t>onWagon</a:t>
            </a:r>
            <a:r>
              <a:rPr lang="en-US" dirty="0" smtClean="0"/>
              <a:t> </a:t>
            </a:r>
            <a:r>
              <a:rPr lang="en-US" dirty="0"/>
              <a:t>Design (CWD</a:t>
            </a:r>
            <a:r>
              <a:rPr lang="en-US" dirty="0" smtClean="0"/>
              <a:t>)</a:t>
            </a:r>
          </a:p>
          <a:p>
            <a:pPr marL="0" indent="0">
              <a:buNone/>
            </a:pPr>
            <a:endParaRPr lang="en-US" dirty="0"/>
          </a:p>
          <a:p>
            <a:pPr marL="0" indent="0">
              <a:buNone/>
            </a:pPr>
            <a:r>
              <a:rPr lang="en-US" dirty="0" smtClean="0">
                <a:solidFill>
                  <a:srgbClr val="0070C0"/>
                </a:solidFill>
              </a:rPr>
              <a:t>Stage-</a:t>
            </a:r>
            <a:r>
              <a:rPr lang="en-US" dirty="0" err="1" smtClean="0">
                <a:solidFill>
                  <a:srgbClr val="0070C0"/>
                </a:solidFill>
              </a:rPr>
              <a:t>lll</a:t>
            </a:r>
            <a:r>
              <a:rPr lang="en-US" dirty="0" smtClean="0"/>
              <a:t>- Detailed </a:t>
            </a:r>
            <a:r>
              <a:rPr lang="en-US" dirty="0"/>
              <a:t>Designing of the proposed </a:t>
            </a:r>
            <a:r>
              <a:rPr lang="en-US" dirty="0" smtClean="0"/>
              <a:t>NWD</a:t>
            </a:r>
          </a:p>
          <a:p>
            <a:pPr marL="0" indent="0">
              <a:buNone/>
            </a:pPr>
            <a:endParaRPr lang="en-US" dirty="0"/>
          </a:p>
          <a:p>
            <a:pPr marL="0" indent="0">
              <a:buNone/>
            </a:pPr>
            <a:r>
              <a:rPr lang="en-US" dirty="0" smtClean="0">
                <a:solidFill>
                  <a:srgbClr val="0070C0"/>
                </a:solidFill>
              </a:rPr>
              <a:t>Stage-</a:t>
            </a:r>
            <a:r>
              <a:rPr lang="en-US" dirty="0" err="1" smtClean="0">
                <a:solidFill>
                  <a:srgbClr val="0070C0"/>
                </a:solidFill>
              </a:rPr>
              <a:t>lV</a:t>
            </a:r>
            <a:r>
              <a:rPr lang="en-US" dirty="0" smtClean="0"/>
              <a:t>- Manufacturing </a:t>
            </a:r>
            <a:r>
              <a:rPr lang="en-US" dirty="0"/>
              <a:t>of two prototype Wagons</a:t>
            </a:r>
          </a:p>
        </p:txBody>
      </p:sp>
    </p:spTree>
    <p:extLst>
      <p:ext uri="{BB962C8B-B14F-4D97-AF65-F5344CB8AC3E}">
        <p14:creationId xmlns:p14="http://schemas.microsoft.com/office/powerpoint/2010/main" val="1574165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US" dirty="0"/>
              <a:t>Stages of Approval/Clearance</a:t>
            </a:r>
          </a:p>
        </p:txBody>
      </p:sp>
      <p:sp>
        <p:nvSpPr>
          <p:cNvPr id="3" name="Content Placeholder 2"/>
          <p:cNvSpPr>
            <a:spLocks noGrp="1"/>
          </p:cNvSpPr>
          <p:nvPr>
            <p:ph idx="1"/>
          </p:nvPr>
        </p:nvSpPr>
        <p:spPr>
          <a:xfrm>
            <a:off x="467544" y="1981200"/>
            <a:ext cx="8229600" cy="4400128"/>
          </a:xfrm>
        </p:spPr>
        <p:txBody>
          <a:bodyPr>
            <a:normAutofit/>
          </a:bodyPr>
          <a:lstStyle/>
          <a:p>
            <a:pPr marL="0" indent="0">
              <a:buNone/>
            </a:pPr>
            <a:r>
              <a:rPr lang="en-US" dirty="0"/>
              <a:t> </a:t>
            </a:r>
            <a:r>
              <a:rPr lang="en-US" dirty="0" smtClean="0"/>
              <a:t> </a:t>
            </a:r>
            <a:r>
              <a:rPr lang="en-US" dirty="0" smtClean="0">
                <a:solidFill>
                  <a:srgbClr val="0070C0"/>
                </a:solidFill>
              </a:rPr>
              <a:t>Stage-V</a:t>
            </a:r>
            <a:r>
              <a:rPr lang="en-US" dirty="0" smtClean="0"/>
              <a:t>- </a:t>
            </a:r>
            <a:r>
              <a:rPr lang="en-US" dirty="0"/>
              <a:t>Static and Dynamic testing of </a:t>
            </a:r>
            <a:endParaRPr lang="en-US" dirty="0" smtClean="0"/>
          </a:p>
          <a:p>
            <a:pPr marL="0" indent="0">
              <a:buNone/>
            </a:pPr>
            <a:r>
              <a:rPr lang="en-US" dirty="0"/>
              <a:t> </a:t>
            </a:r>
            <a:r>
              <a:rPr lang="en-US" dirty="0" smtClean="0"/>
              <a:t>                 prototype </a:t>
            </a:r>
            <a:r>
              <a:rPr lang="en-US" dirty="0"/>
              <a:t>Wagons</a:t>
            </a:r>
          </a:p>
          <a:p>
            <a:pPr marL="0" indent="0">
              <a:buNone/>
            </a:pPr>
            <a:r>
              <a:rPr lang="en-US" dirty="0" smtClean="0"/>
              <a:t>               </a:t>
            </a:r>
            <a:endParaRPr lang="en-US" dirty="0"/>
          </a:p>
          <a:p>
            <a:pPr marL="0" indent="0">
              <a:buNone/>
            </a:pPr>
            <a:r>
              <a:rPr lang="en-US" dirty="0"/>
              <a:t> </a:t>
            </a:r>
            <a:r>
              <a:rPr lang="en-US" dirty="0" smtClean="0"/>
              <a:t> </a:t>
            </a:r>
            <a:r>
              <a:rPr lang="en-US" dirty="0" smtClean="0">
                <a:solidFill>
                  <a:srgbClr val="0070C0"/>
                </a:solidFill>
              </a:rPr>
              <a:t>Stage-</a:t>
            </a:r>
            <a:r>
              <a:rPr lang="en-US" dirty="0" err="1" smtClean="0">
                <a:solidFill>
                  <a:srgbClr val="0070C0"/>
                </a:solidFill>
              </a:rPr>
              <a:t>Vl</a:t>
            </a:r>
            <a:r>
              <a:rPr lang="en-US" dirty="0" smtClean="0"/>
              <a:t>- </a:t>
            </a:r>
            <a:r>
              <a:rPr lang="en-US" dirty="0"/>
              <a:t>Sanction &amp; Manufacturing of </a:t>
            </a:r>
            <a:r>
              <a:rPr lang="en-US" dirty="0" smtClean="0"/>
              <a:t>NWDs</a:t>
            </a:r>
          </a:p>
          <a:p>
            <a:pPr marL="0" indent="0">
              <a:buNone/>
            </a:pPr>
            <a:endParaRPr lang="en-US" dirty="0"/>
          </a:p>
          <a:p>
            <a:pPr marL="0" indent="0">
              <a:buNone/>
            </a:pPr>
            <a:r>
              <a:rPr lang="en-US" dirty="0"/>
              <a:t> </a:t>
            </a:r>
            <a:r>
              <a:rPr lang="en-US" dirty="0" smtClean="0"/>
              <a:t> </a:t>
            </a:r>
            <a:r>
              <a:rPr lang="en-US" dirty="0">
                <a:solidFill>
                  <a:srgbClr val="0070C0"/>
                </a:solidFill>
              </a:rPr>
              <a:t>Stage-</a:t>
            </a:r>
            <a:r>
              <a:rPr lang="en-US" dirty="0" err="1">
                <a:solidFill>
                  <a:srgbClr val="0070C0"/>
                </a:solidFill>
              </a:rPr>
              <a:t>Vll</a:t>
            </a:r>
            <a:r>
              <a:rPr lang="en-US" dirty="0"/>
              <a:t>- Field Service testing and trial of 2 </a:t>
            </a:r>
            <a:endParaRPr lang="en-US" dirty="0" smtClean="0"/>
          </a:p>
          <a:p>
            <a:pPr marL="0" indent="0">
              <a:buNone/>
            </a:pPr>
            <a:r>
              <a:rPr lang="en-US" dirty="0"/>
              <a:t> </a:t>
            </a:r>
            <a:r>
              <a:rPr lang="en-US" dirty="0" smtClean="0"/>
              <a:t>                   rakes </a:t>
            </a:r>
            <a:r>
              <a:rPr lang="en-US" dirty="0"/>
              <a:t>of </a:t>
            </a:r>
            <a:r>
              <a:rPr lang="en-US" dirty="0" smtClean="0"/>
              <a:t>NWD</a:t>
            </a:r>
            <a:endParaRPr lang="en-US" dirty="0"/>
          </a:p>
        </p:txBody>
      </p:sp>
    </p:spTree>
    <p:extLst>
      <p:ext uri="{BB962C8B-B14F-4D97-AF65-F5344CB8AC3E}">
        <p14:creationId xmlns:p14="http://schemas.microsoft.com/office/powerpoint/2010/main" val="572886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Wagon Builders</a:t>
            </a:r>
            <a:endParaRPr lang="en-US" dirty="0"/>
          </a:p>
        </p:txBody>
      </p:sp>
      <p:sp>
        <p:nvSpPr>
          <p:cNvPr id="3" name="Content Placeholder 2"/>
          <p:cNvSpPr>
            <a:spLocks noGrp="1"/>
          </p:cNvSpPr>
          <p:nvPr>
            <p:ph idx="1"/>
          </p:nvPr>
        </p:nvSpPr>
        <p:spPr>
          <a:xfrm>
            <a:off x="467544" y="1981200"/>
            <a:ext cx="8229600" cy="4876800"/>
          </a:xfrm>
        </p:spPr>
        <p:txBody>
          <a:bodyPr/>
          <a:lstStyle/>
          <a:p>
            <a:pPr algn="ctr"/>
            <a:r>
              <a:rPr lang="en-US" dirty="0" smtClean="0"/>
              <a:t>Total </a:t>
            </a:r>
            <a:r>
              <a:rPr lang="en-US" dirty="0" smtClean="0">
                <a:solidFill>
                  <a:srgbClr val="00B0F0"/>
                </a:solidFill>
              </a:rPr>
              <a:t>16</a:t>
            </a:r>
            <a:r>
              <a:rPr lang="en-US" dirty="0" smtClean="0"/>
              <a:t> wagon builder`s (</a:t>
            </a:r>
            <a:r>
              <a:rPr lang="en-US" dirty="0" smtClean="0">
                <a:solidFill>
                  <a:srgbClr val="00B0F0"/>
                </a:solidFill>
              </a:rPr>
              <a:t>21</a:t>
            </a:r>
            <a:r>
              <a:rPr lang="en-US" dirty="0" smtClean="0"/>
              <a:t> units).</a:t>
            </a:r>
          </a:p>
          <a:p>
            <a:pPr algn="ctr"/>
            <a:endParaRPr lang="en-US" dirty="0" smtClean="0"/>
          </a:p>
          <a:p>
            <a:pPr algn="ctr"/>
            <a:r>
              <a:rPr lang="en-US" dirty="0" smtClean="0"/>
              <a:t>Out of which </a:t>
            </a:r>
            <a:r>
              <a:rPr lang="en-US" dirty="0" smtClean="0">
                <a:solidFill>
                  <a:srgbClr val="00B0F0"/>
                </a:solidFill>
              </a:rPr>
              <a:t>10</a:t>
            </a:r>
            <a:r>
              <a:rPr lang="en-US" dirty="0" smtClean="0"/>
              <a:t> PVT Wagon builder`s.</a:t>
            </a:r>
          </a:p>
          <a:p>
            <a:pPr algn="ctr"/>
            <a:endParaRPr lang="en-US" dirty="0" smtClean="0"/>
          </a:p>
          <a:p>
            <a:pPr algn="ctr"/>
            <a:r>
              <a:rPr lang="en-US" dirty="0" smtClean="0">
                <a:solidFill>
                  <a:srgbClr val="00B0F0"/>
                </a:solidFill>
              </a:rPr>
              <a:t>02</a:t>
            </a:r>
            <a:r>
              <a:rPr lang="en-US" dirty="0" smtClean="0"/>
              <a:t> PSU Wagon builder`s.</a:t>
            </a:r>
          </a:p>
          <a:p>
            <a:pPr marL="0" indent="0" algn="ctr">
              <a:buNone/>
            </a:pPr>
            <a:endParaRPr lang="en-US" dirty="0" smtClean="0"/>
          </a:p>
          <a:p>
            <a:pPr algn="ctr"/>
            <a:r>
              <a:rPr lang="en-US" dirty="0" smtClean="0">
                <a:solidFill>
                  <a:srgbClr val="00B0F0"/>
                </a:solidFill>
              </a:rPr>
              <a:t>04</a:t>
            </a:r>
            <a:r>
              <a:rPr lang="en-US" dirty="0" smtClean="0"/>
              <a:t> Railway workshops manufacturing Wagons.</a:t>
            </a:r>
            <a:endParaRPr lang="en-US" dirty="0"/>
          </a:p>
        </p:txBody>
      </p:sp>
    </p:spTree>
    <p:extLst>
      <p:ext uri="{BB962C8B-B14F-4D97-AF65-F5344CB8AC3E}">
        <p14:creationId xmlns:p14="http://schemas.microsoft.com/office/powerpoint/2010/main" val="2080505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91743883"/>
              </p:ext>
            </p:extLst>
          </p:nvPr>
        </p:nvGraphicFramePr>
        <p:xfrm>
          <a:off x="1115616" y="2060848"/>
          <a:ext cx="6960096" cy="4079240"/>
        </p:xfrm>
        <a:graphic>
          <a:graphicData uri="http://schemas.openxmlformats.org/drawingml/2006/table">
            <a:tbl>
              <a:tblPr firstRow="1" bandRow="1">
                <a:tableStyleId>{5C22544A-7EE6-4342-B048-85BDC9FD1C3A}</a:tableStyleId>
              </a:tblPr>
              <a:tblGrid>
                <a:gridCol w="931383"/>
                <a:gridCol w="2092953"/>
                <a:gridCol w="866787"/>
                <a:gridCol w="3068973"/>
              </a:tblGrid>
              <a:tr h="370840">
                <a:tc>
                  <a:txBody>
                    <a:bodyPr/>
                    <a:lstStyle/>
                    <a:p>
                      <a:r>
                        <a:rPr lang="en-US" dirty="0" err="1" smtClean="0"/>
                        <a:t>Sl.No</a:t>
                      </a:r>
                      <a:endParaRPr lang="en-US" dirty="0"/>
                    </a:p>
                  </a:txBody>
                  <a:tcPr/>
                </a:tc>
                <a:tc>
                  <a:txBody>
                    <a:bodyPr/>
                    <a:lstStyle/>
                    <a:p>
                      <a:r>
                        <a:rPr lang="en-US" dirty="0" smtClean="0"/>
                        <a:t>Name</a:t>
                      </a:r>
                      <a:endParaRPr lang="en-US" dirty="0"/>
                    </a:p>
                  </a:txBody>
                  <a:tcPr/>
                </a:tc>
                <a:tc>
                  <a:txBody>
                    <a:bodyPr/>
                    <a:lstStyle/>
                    <a:p>
                      <a:r>
                        <a:rPr lang="en-US" dirty="0" smtClean="0"/>
                        <a:t>Units </a:t>
                      </a:r>
                      <a:endParaRPr lang="en-US" dirty="0"/>
                    </a:p>
                  </a:txBody>
                  <a:tcPr/>
                </a:tc>
                <a:tc>
                  <a:txBody>
                    <a:bodyPr/>
                    <a:lstStyle/>
                    <a:p>
                      <a:r>
                        <a:rPr lang="en-US" dirty="0" smtClean="0"/>
                        <a:t>Locations</a:t>
                      </a:r>
                      <a:endParaRPr lang="en-US" dirty="0"/>
                    </a:p>
                  </a:txBody>
                  <a:tcPr/>
                </a:tc>
              </a:tr>
              <a:tr h="370840">
                <a:tc>
                  <a:txBody>
                    <a:bodyPr/>
                    <a:lstStyle/>
                    <a:p>
                      <a:pPr marL="0" indent="0">
                        <a:buFontTx/>
                        <a:buNone/>
                      </a:pPr>
                      <a:r>
                        <a:rPr lang="en-US" dirty="0" smtClean="0"/>
                        <a:t>1.</a:t>
                      </a:r>
                      <a:endParaRPr lang="en-US" dirty="0"/>
                    </a:p>
                  </a:txBody>
                  <a:tcPr/>
                </a:tc>
                <a:tc>
                  <a:txBody>
                    <a:bodyPr/>
                    <a:lstStyle/>
                    <a:p>
                      <a:r>
                        <a:rPr lang="en-US" dirty="0" smtClean="0"/>
                        <a:t>TEXMACO</a:t>
                      </a:r>
                      <a:endParaRPr lang="en-US" dirty="0"/>
                    </a:p>
                  </a:txBody>
                  <a:tcPr/>
                </a:tc>
                <a:tc>
                  <a:txBody>
                    <a:bodyPr/>
                    <a:lstStyle/>
                    <a:p>
                      <a:r>
                        <a:rPr lang="en-US" dirty="0" smtClean="0"/>
                        <a:t>02</a:t>
                      </a:r>
                      <a:endParaRPr lang="en-US" dirty="0"/>
                    </a:p>
                  </a:txBody>
                  <a:tcPr/>
                </a:tc>
                <a:tc>
                  <a:txBody>
                    <a:bodyPr/>
                    <a:lstStyle/>
                    <a:p>
                      <a:r>
                        <a:rPr lang="en-US" dirty="0" smtClean="0"/>
                        <a:t>KOLKATA</a:t>
                      </a:r>
                      <a:endParaRPr lang="en-US" dirty="0"/>
                    </a:p>
                  </a:txBody>
                  <a:tcPr/>
                </a:tc>
              </a:tr>
              <a:tr h="370840">
                <a:tc>
                  <a:txBody>
                    <a:bodyPr/>
                    <a:lstStyle/>
                    <a:p>
                      <a:pPr marL="0" indent="0">
                        <a:buFontTx/>
                        <a:buNone/>
                      </a:pPr>
                      <a:r>
                        <a:rPr lang="en-US" dirty="0" smtClean="0"/>
                        <a:t>2.</a:t>
                      </a:r>
                      <a:endParaRPr lang="en-US" dirty="0"/>
                    </a:p>
                  </a:txBody>
                  <a:tcPr/>
                </a:tc>
                <a:tc>
                  <a:txBody>
                    <a:bodyPr/>
                    <a:lstStyle/>
                    <a:p>
                      <a:r>
                        <a:rPr lang="en-US" dirty="0" smtClean="0"/>
                        <a:t>HEI</a:t>
                      </a:r>
                      <a:endParaRPr lang="en-US" dirty="0"/>
                    </a:p>
                  </a:txBody>
                  <a:tcPr/>
                </a:tc>
                <a:tc>
                  <a:txBody>
                    <a:bodyPr/>
                    <a:lstStyle/>
                    <a:p>
                      <a:r>
                        <a:rPr lang="en-US" dirty="0" smtClean="0"/>
                        <a:t>02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KOLKATA</a:t>
                      </a:r>
                    </a:p>
                  </a:txBody>
                  <a:tcPr/>
                </a:tc>
              </a:tr>
              <a:tr h="370840">
                <a:tc>
                  <a:txBody>
                    <a:bodyPr/>
                    <a:lstStyle/>
                    <a:p>
                      <a:pPr marL="0" indent="0">
                        <a:buFontTx/>
                        <a:buNone/>
                      </a:pPr>
                      <a:r>
                        <a:rPr lang="en-US" dirty="0" smtClean="0"/>
                        <a:t>3.</a:t>
                      </a:r>
                      <a:endParaRPr lang="en-US" dirty="0"/>
                    </a:p>
                  </a:txBody>
                  <a:tcPr/>
                </a:tc>
                <a:tc>
                  <a:txBody>
                    <a:bodyPr/>
                    <a:lstStyle/>
                    <a:p>
                      <a:r>
                        <a:rPr lang="en-US" dirty="0" smtClean="0"/>
                        <a:t>TRS</a:t>
                      </a:r>
                      <a:endParaRPr lang="en-US" dirty="0"/>
                    </a:p>
                  </a:txBody>
                  <a:tcPr/>
                </a:tc>
                <a:tc>
                  <a:txBody>
                    <a:bodyPr/>
                    <a:lstStyle/>
                    <a:p>
                      <a:r>
                        <a:rPr lang="en-US" dirty="0" smtClean="0"/>
                        <a:t>02</a:t>
                      </a:r>
                      <a:endParaRPr lang="en-US" dirty="0"/>
                    </a:p>
                  </a:txBody>
                  <a:tcPr/>
                </a:tc>
                <a:tc>
                  <a:txBody>
                    <a:bodyPr/>
                    <a:lstStyle/>
                    <a:p>
                      <a:r>
                        <a:rPr lang="en-US" dirty="0" smtClean="0"/>
                        <a:t>KOLKATA/BHARATPUR</a:t>
                      </a:r>
                      <a:endParaRPr lang="en-US" dirty="0"/>
                    </a:p>
                  </a:txBody>
                  <a:tcPr/>
                </a:tc>
              </a:tr>
              <a:tr h="370840">
                <a:tc>
                  <a:txBody>
                    <a:bodyPr/>
                    <a:lstStyle/>
                    <a:p>
                      <a:pPr marL="0" indent="0">
                        <a:buFontTx/>
                        <a:buNone/>
                      </a:pPr>
                      <a:r>
                        <a:rPr lang="en-US" dirty="0" smtClean="0"/>
                        <a:t>4.</a:t>
                      </a:r>
                      <a:endParaRPr lang="en-US" dirty="0"/>
                    </a:p>
                  </a:txBody>
                  <a:tcPr/>
                </a:tc>
                <a:tc>
                  <a:txBody>
                    <a:bodyPr/>
                    <a:lstStyle/>
                    <a:p>
                      <a:r>
                        <a:rPr lang="en-US" dirty="0" smtClean="0"/>
                        <a:t>JWL</a:t>
                      </a:r>
                      <a:endParaRPr lang="en-US" dirty="0"/>
                    </a:p>
                  </a:txBody>
                  <a:tcPr/>
                </a:tc>
                <a:tc>
                  <a:txBody>
                    <a:bodyPr/>
                    <a:lstStyle/>
                    <a:p>
                      <a:r>
                        <a:rPr lang="en-US" dirty="0" smtClean="0"/>
                        <a:t>02</a:t>
                      </a:r>
                      <a:endParaRPr lang="en-US" dirty="0"/>
                    </a:p>
                  </a:txBody>
                  <a:tcPr/>
                </a:tc>
                <a:tc>
                  <a:txBody>
                    <a:bodyPr/>
                    <a:lstStyle/>
                    <a:p>
                      <a:r>
                        <a:rPr lang="en-US" dirty="0" smtClean="0"/>
                        <a:t>KOLKATA/JABALPUR</a:t>
                      </a:r>
                      <a:endParaRPr lang="en-US" dirty="0"/>
                    </a:p>
                  </a:txBody>
                  <a:tcPr/>
                </a:tc>
              </a:tr>
              <a:tr h="370840">
                <a:tc>
                  <a:txBody>
                    <a:bodyPr/>
                    <a:lstStyle/>
                    <a:p>
                      <a:pPr marL="0" indent="0">
                        <a:buFontTx/>
                        <a:buNone/>
                      </a:pPr>
                      <a:r>
                        <a:rPr lang="en-US" dirty="0" smtClean="0"/>
                        <a:t>5.</a:t>
                      </a:r>
                      <a:endParaRPr lang="en-US" dirty="0"/>
                    </a:p>
                  </a:txBody>
                  <a:tcPr/>
                </a:tc>
                <a:tc>
                  <a:txBody>
                    <a:bodyPr/>
                    <a:lstStyle/>
                    <a:p>
                      <a:r>
                        <a:rPr lang="en-US" dirty="0" smtClean="0"/>
                        <a:t>BESCO(F)</a:t>
                      </a:r>
                      <a:endParaRPr lang="en-US" dirty="0"/>
                    </a:p>
                  </a:txBody>
                  <a:tcPr/>
                </a:tc>
                <a:tc>
                  <a:txBody>
                    <a:bodyPr/>
                    <a:lstStyle/>
                    <a:p>
                      <a:r>
                        <a:rPr lang="en-US" dirty="0" smtClean="0"/>
                        <a:t>01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KOLKATA</a:t>
                      </a:r>
                    </a:p>
                  </a:txBody>
                  <a:tcPr/>
                </a:tc>
              </a:tr>
              <a:tr h="370840">
                <a:tc>
                  <a:txBody>
                    <a:bodyPr/>
                    <a:lstStyle/>
                    <a:p>
                      <a:pPr marL="0" indent="0">
                        <a:buFontTx/>
                        <a:buNone/>
                      </a:pPr>
                      <a:r>
                        <a:rPr lang="en-US" dirty="0" smtClean="0"/>
                        <a:t>6.</a:t>
                      </a:r>
                      <a:endParaRPr lang="en-US" dirty="0"/>
                    </a:p>
                  </a:txBody>
                  <a:tcPr/>
                </a:tc>
                <a:tc>
                  <a:txBody>
                    <a:bodyPr/>
                    <a:lstStyle/>
                    <a:p>
                      <a:r>
                        <a:rPr lang="en-US" dirty="0" smtClean="0"/>
                        <a:t>BESCO(W)</a:t>
                      </a:r>
                      <a:endParaRPr lang="en-US" dirty="0"/>
                    </a:p>
                  </a:txBody>
                  <a:tcPr/>
                </a:tc>
                <a:tc>
                  <a:txBody>
                    <a:bodyPr/>
                    <a:lstStyle/>
                    <a:p>
                      <a:r>
                        <a:rPr lang="en-US" dirty="0" smtClean="0"/>
                        <a:t>01</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KOLKATA</a:t>
                      </a:r>
                    </a:p>
                  </a:txBody>
                  <a:tcPr/>
                </a:tc>
              </a:tr>
              <a:tr h="370840">
                <a:tc>
                  <a:txBody>
                    <a:bodyPr/>
                    <a:lstStyle/>
                    <a:p>
                      <a:pPr marL="0" indent="0">
                        <a:buFontTx/>
                        <a:buNone/>
                      </a:pPr>
                      <a:r>
                        <a:rPr lang="en-US" dirty="0" smtClean="0"/>
                        <a:t>7.</a:t>
                      </a:r>
                    </a:p>
                  </a:txBody>
                  <a:tcPr/>
                </a:tc>
                <a:tc>
                  <a:txBody>
                    <a:bodyPr/>
                    <a:lstStyle/>
                    <a:p>
                      <a:r>
                        <a:rPr lang="en-US" dirty="0" smtClean="0"/>
                        <a:t>OFPL</a:t>
                      </a:r>
                      <a:endParaRPr lang="en-US" dirty="0"/>
                    </a:p>
                  </a:txBody>
                  <a:tcPr/>
                </a:tc>
                <a:tc>
                  <a:txBody>
                    <a:bodyPr/>
                    <a:lstStyle/>
                    <a:p>
                      <a:r>
                        <a:rPr lang="en-US" dirty="0" smtClean="0"/>
                        <a:t>01</a:t>
                      </a:r>
                      <a:endParaRPr lang="en-US" dirty="0"/>
                    </a:p>
                  </a:txBody>
                  <a:tcPr/>
                </a:tc>
                <a:tc>
                  <a:txBody>
                    <a:bodyPr/>
                    <a:lstStyle/>
                    <a:p>
                      <a:r>
                        <a:rPr lang="en-US" dirty="0" smtClean="0"/>
                        <a:t>GUJRAT</a:t>
                      </a:r>
                    </a:p>
                  </a:txBody>
                  <a:tcPr/>
                </a:tc>
              </a:tr>
              <a:tr h="370840">
                <a:tc>
                  <a:txBody>
                    <a:bodyPr/>
                    <a:lstStyle/>
                    <a:p>
                      <a:r>
                        <a:rPr lang="en-US" dirty="0" smtClean="0"/>
                        <a:t>8.</a:t>
                      </a:r>
                      <a:endParaRPr lang="en-US" dirty="0"/>
                    </a:p>
                  </a:txBody>
                  <a:tcPr/>
                </a:tc>
                <a:tc>
                  <a:txBody>
                    <a:bodyPr/>
                    <a:lstStyle/>
                    <a:p>
                      <a:r>
                        <a:rPr lang="en-US" dirty="0" smtClean="0"/>
                        <a:t>JRIL</a:t>
                      </a:r>
                      <a:endParaRPr lang="en-US" dirty="0"/>
                    </a:p>
                  </a:txBody>
                  <a:tcPr/>
                </a:tc>
                <a:tc>
                  <a:txBody>
                    <a:bodyPr/>
                    <a:lstStyle/>
                    <a:p>
                      <a:r>
                        <a:rPr lang="en-US" dirty="0" smtClean="0"/>
                        <a:t>01</a:t>
                      </a:r>
                      <a:endParaRPr lang="en-US" dirty="0"/>
                    </a:p>
                  </a:txBody>
                  <a:tcPr/>
                </a:tc>
                <a:tc>
                  <a:txBody>
                    <a:bodyPr/>
                    <a:lstStyle/>
                    <a:p>
                      <a:r>
                        <a:rPr lang="en-US" dirty="0" smtClean="0"/>
                        <a:t>GUJRAT</a:t>
                      </a:r>
                      <a:endParaRPr lang="en-US" dirty="0"/>
                    </a:p>
                  </a:txBody>
                  <a:tcPr/>
                </a:tc>
              </a:tr>
              <a:tr h="370840">
                <a:tc>
                  <a:txBody>
                    <a:bodyPr/>
                    <a:lstStyle/>
                    <a:p>
                      <a:r>
                        <a:rPr lang="en-US" dirty="0" smtClean="0"/>
                        <a:t>9.</a:t>
                      </a:r>
                      <a:endParaRPr lang="en-US" dirty="0"/>
                    </a:p>
                  </a:txBody>
                  <a:tcPr/>
                </a:tc>
                <a:tc>
                  <a:txBody>
                    <a:bodyPr/>
                    <a:lstStyle/>
                    <a:p>
                      <a:r>
                        <a:rPr lang="en-US" dirty="0" smtClean="0"/>
                        <a:t>MODERN</a:t>
                      </a:r>
                      <a:endParaRPr lang="en-US" dirty="0"/>
                    </a:p>
                  </a:txBody>
                  <a:tcPr/>
                </a:tc>
                <a:tc>
                  <a:txBody>
                    <a:bodyPr/>
                    <a:lstStyle/>
                    <a:p>
                      <a:r>
                        <a:rPr lang="en-US" dirty="0" smtClean="0"/>
                        <a:t>01</a:t>
                      </a:r>
                      <a:endParaRPr lang="en-US" dirty="0"/>
                    </a:p>
                  </a:txBody>
                  <a:tcPr/>
                </a:tc>
                <a:tc>
                  <a:txBody>
                    <a:bodyPr/>
                    <a:lstStyle/>
                    <a:p>
                      <a:r>
                        <a:rPr lang="en-US" dirty="0" smtClean="0"/>
                        <a:t>GHAZIABAD (UP)</a:t>
                      </a:r>
                      <a:endParaRPr lang="en-US" dirty="0"/>
                    </a:p>
                  </a:txBody>
                  <a:tcPr/>
                </a:tc>
              </a:tr>
              <a:tr h="370840">
                <a:tc>
                  <a:txBody>
                    <a:bodyPr/>
                    <a:lstStyle/>
                    <a:p>
                      <a:r>
                        <a:rPr lang="en-US" dirty="0" smtClean="0"/>
                        <a:t>10.</a:t>
                      </a:r>
                      <a:endParaRPr lang="en-US" dirty="0"/>
                    </a:p>
                  </a:txBody>
                  <a:tcPr/>
                </a:tc>
                <a:tc>
                  <a:txBody>
                    <a:bodyPr/>
                    <a:lstStyle/>
                    <a:p>
                      <a:r>
                        <a:rPr lang="en-US" dirty="0" smtClean="0"/>
                        <a:t>AMZEN TRANS</a:t>
                      </a:r>
                      <a:endParaRPr lang="en-US" dirty="0"/>
                    </a:p>
                  </a:txBody>
                  <a:tcPr/>
                </a:tc>
                <a:tc>
                  <a:txBody>
                    <a:bodyPr/>
                    <a:lstStyle/>
                    <a:p>
                      <a:r>
                        <a:rPr lang="en-US" dirty="0" smtClean="0"/>
                        <a:t>01</a:t>
                      </a:r>
                      <a:endParaRPr lang="en-US" dirty="0"/>
                    </a:p>
                  </a:txBody>
                  <a:tcPr/>
                </a:tc>
                <a:tc>
                  <a:txBody>
                    <a:bodyPr/>
                    <a:lstStyle/>
                    <a:p>
                      <a:r>
                        <a:rPr lang="en-US" dirty="0" smtClean="0"/>
                        <a:t>RAJPURA (PB)</a:t>
                      </a:r>
                      <a:endParaRPr lang="en-US" dirty="0"/>
                    </a:p>
                  </a:txBody>
                  <a:tcPr/>
                </a:tc>
              </a:tr>
            </a:tbl>
          </a:graphicData>
        </a:graphic>
      </p:graphicFrame>
      <p:sp>
        <p:nvSpPr>
          <p:cNvPr id="8" name="Title 7"/>
          <p:cNvSpPr>
            <a:spLocks noGrp="1"/>
          </p:cNvSpPr>
          <p:nvPr>
            <p:ph type="title"/>
          </p:nvPr>
        </p:nvSpPr>
        <p:spPr/>
        <p:txBody>
          <a:bodyPr/>
          <a:lstStyle/>
          <a:p>
            <a:pPr algn="ctr"/>
            <a:r>
              <a:rPr lang="en-US" dirty="0" smtClean="0"/>
              <a:t>PVT  WAGON  BUILDERS</a:t>
            </a:r>
            <a:endParaRPr lang="en-US" dirty="0"/>
          </a:p>
        </p:txBody>
      </p:sp>
    </p:spTree>
    <p:extLst>
      <p:ext uri="{BB962C8B-B14F-4D97-AF65-F5344CB8AC3E}">
        <p14:creationId xmlns:p14="http://schemas.microsoft.com/office/powerpoint/2010/main" val="2163720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PSU  And Railway Workshops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69911697"/>
              </p:ext>
            </p:extLst>
          </p:nvPr>
        </p:nvGraphicFramePr>
        <p:xfrm>
          <a:off x="539552" y="2132855"/>
          <a:ext cx="8208910" cy="3574944"/>
        </p:xfrm>
        <a:graphic>
          <a:graphicData uri="http://schemas.openxmlformats.org/drawingml/2006/table">
            <a:tbl>
              <a:tblPr firstRow="1" bandRow="1">
                <a:tableStyleId>{5C22544A-7EE6-4342-B048-85BDC9FD1C3A}</a:tableStyleId>
              </a:tblPr>
              <a:tblGrid>
                <a:gridCol w="936102"/>
                <a:gridCol w="2347462"/>
                <a:gridCol w="1641782"/>
                <a:gridCol w="1641782"/>
                <a:gridCol w="1641782"/>
              </a:tblGrid>
              <a:tr h="755742">
                <a:tc>
                  <a:txBody>
                    <a:bodyPr/>
                    <a:lstStyle/>
                    <a:p>
                      <a:r>
                        <a:rPr lang="en-US" dirty="0" smtClean="0"/>
                        <a:t>SL.NO</a:t>
                      </a:r>
                      <a:endParaRPr lang="en-US" dirty="0"/>
                    </a:p>
                  </a:txBody>
                  <a:tcPr/>
                </a:tc>
                <a:tc>
                  <a:txBody>
                    <a:bodyPr/>
                    <a:lstStyle/>
                    <a:p>
                      <a:r>
                        <a:rPr lang="en-US" dirty="0" smtClean="0"/>
                        <a:t>NAME</a:t>
                      </a:r>
                      <a:endParaRPr lang="en-US" dirty="0"/>
                    </a:p>
                  </a:txBody>
                  <a:tcPr/>
                </a:tc>
                <a:tc>
                  <a:txBody>
                    <a:bodyPr/>
                    <a:lstStyle/>
                    <a:p>
                      <a:r>
                        <a:rPr lang="en-US" dirty="0" smtClean="0"/>
                        <a:t>TYPE</a:t>
                      </a:r>
                      <a:endParaRPr lang="en-US" dirty="0"/>
                    </a:p>
                  </a:txBody>
                  <a:tcPr/>
                </a:tc>
                <a:tc>
                  <a:txBody>
                    <a:bodyPr/>
                    <a:lstStyle/>
                    <a:p>
                      <a:r>
                        <a:rPr lang="en-US" dirty="0" smtClean="0"/>
                        <a:t>UNIT</a:t>
                      </a:r>
                      <a:endParaRPr lang="en-US" dirty="0"/>
                    </a:p>
                  </a:txBody>
                  <a:tcPr/>
                </a:tc>
                <a:tc>
                  <a:txBody>
                    <a:bodyPr/>
                    <a:lstStyle/>
                    <a:p>
                      <a:r>
                        <a:rPr lang="en-US" dirty="0" smtClean="0"/>
                        <a:t>LOCATION</a:t>
                      </a:r>
                      <a:endParaRPr lang="en-US" dirty="0"/>
                    </a:p>
                  </a:txBody>
                  <a:tcPr/>
                </a:tc>
              </a:tr>
              <a:tr h="469867">
                <a:tc>
                  <a:txBody>
                    <a:bodyPr/>
                    <a:lstStyle/>
                    <a:p>
                      <a:r>
                        <a:rPr lang="en-US" dirty="0" smtClean="0"/>
                        <a:t>1.</a:t>
                      </a:r>
                      <a:endParaRPr lang="en-US" dirty="0"/>
                    </a:p>
                  </a:txBody>
                  <a:tcPr/>
                </a:tc>
                <a:tc>
                  <a:txBody>
                    <a:bodyPr/>
                    <a:lstStyle/>
                    <a:p>
                      <a:r>
                        <a:rPr lang="en-US" dirty="0" smtClean="0"/>
                        <a:t>BWT</a:t>
                      </a:r>
                      <a:endParaRPr lang="en-US" dirty="0"/>
                    </a:p>
                  </a:txBody>
                  <a:tcPr/>
                </a:tc>
                <a:tc>
                  <a:txBody>
                    <a:bodyPr/>
                    <a:lstStyle/>
                    <a:p>
                      <a:r>
                        <a:rPr lang="en-US" dirty="0" smtClean="0"/>
                        <a:t>PSU</a:t>
                      </a:r>
                      <a:endParaRPr lang="en-US" dirty="0"/>
                    </a:p>
                  </a:txBody>
                  <a:tcPr/>
                </a:tc>
                <a:tc>
                  <a:txBody>
                    <a:bodyPr/>
                    <a:lstStyle/>
                    <a:p>
                      <a:r>
                        <a:rPr lang="en-US" dirty="0" smtClean="0"/>
                        <a:t>02</a:t>
                      </a:r>
                      <a:endParaRPr lang="en-US" dirty="0"/>
                    </a:p>
                  </a:txBody>
                  <a:tcPr/>
                </a:tc>
                <a:tc>
                  <a:txBody>
                    <a:bodyPr/>
                    <a:lstStyle/>
                    <a:p>
                      <a:r>
                        <a:rPr lang="en-US" dirty="0" smtClean="0"/>
                        <a:t>KOLKATA</a:t>
                      </a:r>
                      <a:endParaRPr lang="en-US" dirty="0"/>
                    </a:p>
                  </a:txBody>
                  <a:tcPr/>
                </a:tc>
              </a:tr>
              <a:tr h="469867">
                <a:tc>
                  <a:txBody>
                    <a:bodyPr/>
                    <a:lstStyle/>
                    <a:p>
                      <a:r>
                        <a:rPr lang="en-US" dirty="0" smtClean="0"/>
                        <a:t>2.</a:t>
                      </a:r>
                      <a:endParaRPr lang="en-US" dirty="0"/>
                    </a:p>
                  </a:txBody>
                  <a:tcPr/>
                </a:tc>
                <a:tc>
                  <a:txBody>
                    <a:bodyPr/>
                    <a:lstStyle/>
                    <a:p>
                      <a:r>
                        <a:rPr lang="en-US" dirty="0" smtClean="0"/>
                        <a:t>SRBWIPL</a:t>
                      </a:r>
                      <a:endParaRPr lang="en-US" dirty="0"/>
                    </a:p>
                  </a:txBody>
                  <a:tcPr/>
                </a:tc>
                <a:tc>
                  <a:txBody>
                    <a:bodyPr/>
                    <a:lstStyle/>
                    <a:p>
                      <a:r>
                        <a:rPr lang="en-US" dirty="0" smtClean="0"/>
                        <a:t>PSU</a:t>
                      </a:r>
                      <a:endParaRPr lang="en-US" dirty="0"/>
                    </a:p>
                  </a:txBody>
                  <a:tcPr/>
                </a:tc>
                <a:tc>
                  <a:txBody>
                    <a:bodyPr/>
                    <a:lstStyle/>
                    <a:p>
                      <a:r>
                        <a:rPr lang="en-US" dirty="0" smtClean="0"/>
                        <a:t>01</a:t>
                      </a:r>
                      <a:endParaRPr lang="en-US" dirty="0"/>
                    </a:p>
                  </a:txBody>
                  <a:tcPr/>
                </a:tc>
                <a:tc>
                  <a:txBody>
                    <a:bodyPr/>
                    <a:lstStyle/>
                    <a:p>
                      <a:r>
                        <a:rPr lang="en-US" dirty="0" smtClean="0"/>
                        <a:t>KULTI(WB)</a:t>
                      </a:r>
                      <a:endParaRPr lang="en-US" dirty="0"/>
                    </a:p>
                  </a:txBody>
                  <a:tcPr/>
                </a:tc>
              </a:tr>
              <a:tr h="469867">
                <a:tc>
                  <a:txBody>
                    <a:bodyPr/>
                    <a:lstStyle/>
                    <a:p>
                      <a:r>
                        <a:rPr lang="en-US" dirty="0" smtClean="0"/>
                        <a:t>3.</a:t>
                      </a:r>
                      <a:endParaRPr lang="en-US" dirty="0"/>
                    </a:p>
                  </a:txBody>
                  <a:tcPr/>
                </a:tc>
                <a:tc>
                  <a:txBody>
                    <a:bodyPr/>
                    <a:lstStyle/>
                    <a:p>
                      <a:r>
                        <a:rPr lang="en-US" dirty="0" smtClean="0"/>
                        <a:t>JMP WS</a:t>
                      </a:r>
                      <a:endParaRPr lang="en-US" dirty="0"/>
                    </a:p>
                  </a:txBody>
                  <a:tcPr/>
                </a:tc>
                <a:tc>
                  <a:txBody>
                    <a:bodyPr/>
                    <a:lstStyle/>
                    <a:p>
                      <a:r>
                        <a:rPr lang="en-US" dirty="0" smtClean="0"/>
                        <a:t>RLY</a:t>
                      </a:r>
                      <a:endParaRPr lang="en-US" dirty="0"/>
                    </a:p>
                  </a:txBody>
                  <a:tcPr/>
                </a:tc>
                <a:tc>
                  <a:txBody>
                    <a:bodyPr/>
                    <a:lstStyle/>
                    <a:p>
                      <a:r>
                        <a:rPr lang="en-US" dirty="0" smtClean="0"/>
                        <a:t>01</a:t>
                      </a:r>
                      <a:endParaRPr lang="en-US" dirty="0"/>
                    </a:p>
                  </a:txBody>
                  <a:tcPr/>
                </a:tc>
                <a:tc>
                  <a:txBody>
                    <a:bodyPr/>
                    <a:lstStyle/>
                    <a:p>
                      <a:r>
                        <a:rPr lang="en-US" dirty="0" smtClean="0"/>
                        <a:t>JMP (BR)</a:t>
                      </a:r>
                      <a:endParaRPr lang="en-US" dirty="0"/>
                    </a:p>
                  </a:txBody>
                  <a:tcPr/>
                </a:tc>
              </a:tr>
              <a:tr h="469867">
                <a:tc>
                  <a:txBody>
                    <a:bodyPr/>
                    <a:lstStyle/>
                    <a:p>
                      <a:r>
                        <a:rPr lang="en-US" dirty="0" smtClean="0"/>
                        <a:t>4.</a:t>
                      </a:r>
                      <a:endParaRPr lang="en-US" dirty="0"/>
                    </a:p>
                  </a:txBody>
                  <a:tcPr/>
                </a:tc>
                <a:tc>
                  <a:txBody>
                    <a:bodyPr/>
                    <a:lstStyle/>
                    <a:p>
                      <a:r>
                        <a:rPr lang="en-US" dirty="0" smtClean="0"/>
                        <a:t>SPJ WS</a:t>
                      </a:r>
                      <a:endParaRPr lang="en-US" dirty="0"/>
                    </a:p>
                  </a:txBody>
                  <a:tcPr/>
                </a:tc>
                <a:tc>
                  <a:txBody>
                    <a:bodyPr/>
                    <a:lstStyle/>
                    <a:p>
                      <a:r>
                        <a:rPr lang="en-US" dirty="0" smtClean="0"/>
                        <a:t>RLY</a:t>
                      </a:r>
                      <a:endParaRPr lang="en-US" dirty="0"/>
                    </a:p>
                  </a:txBody>
                  <a:tcPr/>
                </a:tc>
                <a:tc>
                  <a:txBody>
                    <a:bodyPr/>
                    <a:lstStyle/>
                    <a:p>
                      <a:r>
                        <a:rPr lang="en-US" dirty="0" smtClean="0"/>
                        <a:t>01</a:t>
                      </a:r>
                      <a:endParaRPr lang="en-US" dirty="0"/>
                    </a:p>
                  </a:txBody>
                  <a:tcPr/>
                </a:tc>
                <a:tc>
                  <a:txBody>
                    <a:bodyPr/>
                    <a:lstStyle/>
                    <a:p>
                      <a:r>
                        <a:rPr lang="en-US" dirty="0" smtClean="0"/>
                        <a:t>SPJ (BR)</a:t>
                      </a:r>
                      <a:endParaRPr lang="en-US" dirty="0"/>
                    </a:p>
                  </a:txBody>
                  <a:tcPr/>
                </a:tc>
              </a:tr>
              <a:tr h="469867">
                <a:tc>
                  <a:txBody>
                    <a:bodyPr/>
                    <a:lstStyle/>
                    <a:p>
                      <a:r>
                        <a:rPr lang="en-US" dirty="0" smtClean="0"/>
                        <a:t>5.</a:t>
                      </a:r>
                      <a:endParaRPr lang="en-US" dirty="0"/>
                    </a:p>
                  </a:txBody>
                  <a:tcPr/>
                </a:tc>
                <a:tc>
                  <a:txBody>
                    <a:bodyPr/>
                    <a:lstStyle/>
                    <a:p>
                      <a:r>
                        <a:rPr lang="en-US" dirty="0" smtClean="0"/>
                        <a:t>ASR WS</a:t>
                      </a:r>
                      <a:endParaRPr lang="en-US" dirty="0"/>
                    </a:p>
                  </a:txBody>
                  <a:tcPr/>
                </a:tc>
                <a:tc>
                  <a:txBody>
                    <a:bodyPr/>
                    <a:lstStyle/>
                    <a:p>
                      <a:r>
                        <a:rPr lang="en-US" dirty="0" smtClean="0"/>
                        <a:t>RLY</a:t>
                      </a:r>
                      <a:endParaRPr lang="en-US" dirty="0"/>
                    </a:p>
                  </a:txBody>
                  <a:tcPr/>
                </a:tc>
                <a:tc>
                  <a:txBody>
                    <a:bodyPr/>
                    <a:lstStyle/>
                    <a:p>
                      <a:r>
                        <a:rPr lang="en-US" dirty="0" smtClean="0"/>
                        <a:t>01</a:t>
                      </a:r>
                      <a:endParaRPr lang="en-US" dirty="0"/>
                    </a:p>
                  </a:txBody>
                  <a:tcPr/>
                </a:tc>
                <a:tc>
                  <a:txBody>
                    <a:bodyPr/>
                    <a:lstStyle/>
                    <a:p>
                      <a:r>
                        <a:rPr lang="en-US" dirty="0" smtClean="0"/>
                        <a:t>ASR (PB)</a:t>
                      </a:r>
                      <a:endParaRPr lang="en-US" dirty="0"/>
                    </a:p>
                  </a:txBody>
                  <a:tcPr/>
                </a:tc>
              </a:tr>
              <a:tr h="469867">
                <a:tc>
                  <a:txBody>
                    <a:bodyPr/>
                    <a:lstStyle/>
                    <a:p>
                      <a:r>
                        <a:rPr lang="en-US" dirty="0" smtClean="0"/>
                        <a:t>6.</a:t>
                      </a:r>
                      <a:endParaRPr lang="en-US" dirty="0"/>
                    </a:p>
                  </a:txBody>
                  <a:tcPr/>
                </a:tc>
                <a:tc>
                  <a:txBody>
                    <a:bodyPr/>
                    <a:lstStyle/>
                    <a:p>
                      <a:r>
                        <a:rPr lang="en-US" dirty="0" smtClean="0"/>
                        <a:t>GOC WS</a:t>
                      </a:r>
                      <a:endParaRPr lang="en-US" dirty="0"/>
                    </a:p>
                  </a:txBody>
                  <a:tcPr/>
                </a:tc>
                <a:tc>
                  <a:txBody>
                    <a:bodyPr/>
                    <a:lstStyle/>
                    <a:p>
                      <a:r>
                        <a:rPr lang="en-US" dirty="0" smtClean="0"/>
                        <a:t>RLY</a:t>
                      </a:r>
                      <a:endParaRPr lang="en-US" dirty="0"/>
                    </a:p>
                  </a:txBody>
                  <a:tcPr/>
                </a:tc>
                <a:tc>
                  <a:txBody>
                    <a:bodyPr/>
                    <a:lstStyle/>
                    <a:p>
                      <a:r>
                        <a:rPr lang="en-US" dirty="0" smtClean="0"/>
                        <a:t>01</a:t>
                      </a:r>
                      <a:endParaRPr lang="en-US" dirty="0"/>
                    </a:p>
                  </a:txBody>
                  <a:tcPr/>
                </a:tc>
                <a:tc>
                  <a:txBody>
                    <a:bodyPr/>
                    <a:lstStyle/>
                    <a:p>
                      <a:r>
                        <a:rPr lang="en-US" dirty="0" smtClean="0"/>
                        <a:t>GOC (TN)</a:t>
                      </a:r>
                      <a:endParaRPr lang="en-US" dirty="0"/>
                    </a:p>
                  </a:txBody>
                  <a:tcPr/>
                </a:tc>
              </a:tr>
            </a:tbl>
          </a:graphicData>
        </a:graphic>
      </p:graphicFrame>
    </p:spTree>
    <p:extLst>
      <p:ext uri="{BB962C8B-B14F-4D97-AF65-F5344CB8AC3E}">
        <p14:creationId xmlns:p14="http://schemas.microsoft.com/office/powerpoint/2010/main" val="2703598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126" y="93134"/>
            <a:ext cx="9015748" cy="569499"/>
          </a:xfrm>
          <a:prstGeom prst="rect">
            <a:avLst/>
          </a:prstGeom>
        </p:spPr>
        <p:txBody>
          <a:bodyPr lIns="120823" tIns="60412" rIns="120823" bIns="60412">
            <a:spAutoFit/>
          </a:bodyPr>
          <a:lstStyle/>
          <a:p>
            <a:pPr algn="ctr" fontAlgn="b">
              <a:defRPr/>
            </a:pPr>
            <a:r>
              <a:rPr lang="en-US" sz="2908" b="1" kern="0" dirty="0">
                <a:solidFill>
                  <a:srgbClr val="C00000"/>
                </a:solidFill>
                <a:latin typeface="Bookman Old Style" panose="02050604050505020204" pitchFamily="18" charset="0"/>
                <a:cs typeface="Arial" pitchFamily="34" charset="0"/>
              </a:rPr>
              <a:t>EXAMINATION AND MAINTENANCE (Wagons)</a:t>
            </a:r>
            <a:endParaRPr lang="en-IN" sz="2908" b="1" kern="0" dirty="0">
              <a:solidFill>
                <a:srgbClr val="C00000"/>
              </a:solidFill>
              <a:latin typeface="Bookman Old Style" panose="02050604050505020204" pitchFamily="18" charset="0"/>
              <a:cs typeface="Arial" pitchFamily="34" charset="0"/>
            </a:endParaRPr>
          </a:p>
        </p:txBody>
      </p:sp>
      <p:sp>
        <p:nvSpPr>
          <p:cNvPr id="6" name="TextBox 5">
            <a:extLst>
              <a:ext uri="{FF2B5EF4-FFF2-40B4-BE49-F238E27FC236}">
                <a16:creationId xmlns="" xmlns:a16="http://schemas.microsoft.com/office/drawing/2014/main" id="{C1C1C012-1239-B115-AC1E-6F5ED809C930}"/>
              </a:ext>
            </a:extLst>
          </p:cNvPr>
          <p:cNvSpPr txBox="1"/>
          <p:nvPr/>
        </p:nvSpPr>
        <p:spPr>
          <a:xfrm>
            <a:off x="850900" y="662632"/>
            <a:ext cx="7124700" cy="5232202"/>
          </a:xfrm>
          <a:prstGeom prst="rect">
            <a:avLst/>
          </a:prstGeom>
          <a:noFill/>
        </p:spPr>
        <p:txBody>
          <a:bodyPr wrap="square">
            <a:spAutoFit/>
          </a:bodyPr>
          <a:lstStyle/>
          <a:p>
            <a:pPr>
              <a:spcBef>
                <a:spcPts val="600"/>
              </a:spcBef>
              <a:spcAft>
                <a:spcPts val="600"/>
              </a:spcAft>
            </a:pPr>
            <a:r>
              <a:rPr lang="en-US" sz="2400" b="1" i="0" u="none" strike="noStrike" baseline="0" dirty="0">
                <a:solidFill>
                  <a:srgbClr val="2940E9"/>
                </a:solidFill>
                <a:latin typeface="Bookman Old Style" panose="02050604050505020204" pitchFamily="18" charset="0"/>
              </a:rPr>
              <a:t>Wagon maintenance is divided into 3 categories</a:t>
            </a:r>
          </a:p>
          <a:p>
            <a:pPr marL="457200" indent="-457200">
              <a:spcBef>
                <a:spcPts val="600"/>
              </a:spcBef>
              <a:spcAft>
                <a:spcPts val="600"/>
              </a:spcAft>
              <a:buFont typeface="+mj-lt"/>
              <a:buAutoNum type="arabicPeriod"/>
            </a:pPr>
            <a:r>
              <a:rPr lang="en-US" sz="2400" b="1" i="0" u="none" strike="noStrike" baseline="0" dirty="0">
                <a:solidFill>
                  <a:srgbClr val="000000"/>
                </a:solidFill>
                <a:latin typeface="Bookman Old Style" panose="02050604050505020204" pitchFamily="18" charset="0"/>
              </a:rPr>
              <a:t>Yard Examination.</a:t>
            </a:r>
          </a:p>
          <a:p>
            <a:pPr marL="457200" indent="-457200">
              <a:spcBef>
                <a:spcPts val="600"/>
              </a:spcBef>
              <a:spcAft>
                <a:spcPts val="600"/>
              </a:spcAft>
              <a:buFont typeface="+mj-lt"/>
              <a:buAutoNum type="arabicPeriod"/>
            </a:pPr>
            <a:r>
              <a:rPr lang="en-US" sz="2400" b="1" dirty="0">
                <a:solidFill>
                  <a:srgbClr val="000000"/>
                </a:solidFill>
                <a:latin typeface="Bookman Old Style" panose="02050604050505020204" pitchFamily="18" charset="0"/>
              </a:rPr>
              <a:t>Routine Overhaul (</a:t>
            </a:r>
            <a:r>
              <a:rPr lang="en-US" sz="2400" b="1" i="0" u="none" strike="noStrike" baseline="0" dirty="0">
                <a:solidFill>
                  <a:srgbClr val="000000"/>
                </a:solidFill>
                <a:latin typeface="Bookman Old Style" panose="02050604050505020204" pitchFamily="18" charset="0"/>
              </a:rPr>
              <a:t>ROH).</a:t>
            </a:r>
          </a:p>
          <a:p>
            <a:pPr marL="457200" indent="-457200">
              <a:spcBef>
                <a:spcPts val="600"/>
              </a:spcBef>
              <a:spcAft>
                <a:spcPts val="600"/>
              </a:spcAft>
              <a:buFont typeface="+mj-lt"/>
              <a:buAutoNum type="arabicPeriod"/>
            </a:pPr>
            <a:r>
              <a:rPr lang="en-US" sz="2400" b="1" dirty="0">
                <a:solidFill>
                  <a:srgbClr val="000000"/>
                </a:solidFill>
                <a:latin typeface="Bookman Old Style" panose="02050604050505020204" pitchFamily="18" charset="0"/>
              </a:rPr>
              <a:t>Periodical Overhaul (</a:t>
            </a:r>
            <a:r>
              <a:rPr lang="en-US" sz="2400" b="1" i="0" u="none" strike="noStrike" baseline="0" dirty="0">
                <a:solidFill>
                  <a:srgbClr val="000000"/>
                </a:solidFill>
                <a:latin typeface="Bookman Old Style" panose="02050604050505020204" pitchFamily="18" charset="0"/>
              </a:rPr>
              <a:t>POH).</a:t>
            </a:r>
          </a:p>
          <a:p>
            <a:pPr>
              <a:spcBef>
                <a:spcPts val="600"/>
              </a:spcBef>
              <a:spcAft>
                <a:spcPts val="600"/>
              </a:spcAft>
            </a:pPr>
            <a:r>
              <a:rPr lang="en-US" sz="2400" b="1" dirty="0">
                <a:solidFill>
                  <a:srgbClr val="2940E9"/>
                </a:solidFill>
                <a:latin typeface="Bookman Old Style" panose="02050604050505020204" pitchFamily="18" charset="0"/>
              </a:rPr>
              <a:t>Types of Yard Examination:</a:t>
            </a:r>
          </a:p>
          <a:p>
            <a:pPr marL="457200" indent="-457200">
              <a:spcBef>
                <a:spcPts val="600"/>
              </a:spcBef>
              <a:spcAft>
                <a:spcPts val="600"/>
              </a:spcAft>
              <a:buFont typeface="+mj-lt"/>
              <a:buAutoNum type="arabicPeriod"/>
            </a:pPr>
            <a:r>
              <a:rPr lang="en-US" sz="2400" b="1" i="0" u="none" strike="noStrike" baseline="0" dirty="0">
                <a:solidFill>
                  <a:srgbClr val="000000"/>
                </a:solidFill>
                <a:latin typeface="Bookman Old Style" panose="02050604050505020204" pitchFamily="18" charset="0"/>
              </a:rPr>
              <a:t>CC Examination – 7500 Kms periodicity. </a:t>
            </a:r>
          </a:p>
          <a:p>
            <a:pPr marL="457200" indent="-457200">
              <a:spcBef>
                <a:spcPts val="600"/>
              </a:spcBef>
              <a:spcAft>
                <a:spcPts val="600"/>
              </a:spcAft>
              <a:buFont typeface="+mj-lt"/>
              <a:buAutoNum type="arabicPeriod"/>
            </a:pPr>
            <a:r>
              <a:rPr lang="en-US" sz="2400" b="1" dirty="0">
                <a:solidFill>
                  <a:srgbClr val="000000"/>
                </a:solidFill>
                <a:latin typeface="Bookman Old Style" panose="02050604050505020204" pitchFamily="18" charset="0"/>
              </a:rPr>
              <a:t>Premium Examination – 12+3 days periodicity.</a:t>
            </a:r>
          </a:p>
          <a:p>
            <a:pPr marL="457200" indent="-457200">
              <a:spcBef>
                <a:spcPts val="600"/>
              </a:spcBef>
              <a:spcAft>
                <a:spcPts val="600"/>
              </a:spcAft>
              <a:buFont typeface="+mj-lt"/>
              <a:buAutoNum type="arabicPeriod"/>
            </a:pPr>
            <a:r>
              <a:rPr lang="en-US" sz="2400" b="1" i="0" u="none" strike="noStrike" baseline="0" dirty="0">
                <a:solidFill>
                  <a:srgbClr val="000000"/>
                </a:solidFill>
                <a:latin typeface="Bookman Old Style" panose="02050604050505020204" pitchFamily="18" charset="0"/>
              </a:rPr>
              <a:t>End to End Examination.</a:t>
            </a:r>
            <a:endParaRPr lang="en-US" sz="2400" b="1" dirty="0">
              <a:solidFill>
                <a:srgbClr val="000000"/>
              </a:solidFill>
              <a:latin typeface="Bookman Old Style" panose="02050604050505020204" pitchFamily="18" charset="0"/>
            </a:endParaRPr>
          </a:p>
        </p:txBody>
      </p:sp>
    </p:spTree>
    <p:extLst>
      <p:ext uri="{BB962C8B-B14F-4D97-AF65-F5344CB8AC3E}">
        <p14:creationId xmlns:p14="http://schemas.microsoft.com/office/powerpoint/2010/main" val="1239470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4126" y="93134"/>
            <a:ext cx="9015748" cy="569499"/>
          </a:xfrm>
          <a:prstGeom prst="rect">
            <a:avLst/>
          </a:prstGeom>
        </p:spPr>
        <p:txBody>
          <a:bodyPr lIns="120823" tIns="60412" rIns="120823" bIns="60412">
            <a:spAutoFit/>
          </a:bodyPr>
          <a:lstStyle/>
          <a:p>
            <a:pPr algn="ctr" fontAlgn="b">
              <a:defRPr/>
            </a:pPr>
            <a:r>
              <a:rPr lang="en-US" sz="2908" b="1" kern="0" dirty="0">
                <a:solidFill>
                  <a:srgbClr val="C00000"/>
                </a:solidFill>
                <a:latin typeface="Bookman Old Style" panose="02050604050505020204" pitchFamily="18" charset="0"/>
                <a:cs typeface="Arial" pitchFamily="34" charset="0"/>
              </a:rPr>
              <a:t>EXAMINATION AND MAINTENANCE (Wagons)</a:t>
            </a:r>
            <a:endParaRPr lang="en-IN" sz="2908" b="1" kern="0" dirty="0">
              <a:solidFill>
                <a:srgbClr val="C00000"/>
              </a:solidFill>
              <a:latin typeface="Bookman Old Style" panose="02050604050505020204" pitchFamily="18" charset="0"/>
              <a:cs typeface="Arial" pitchFamily="34" charset="0"/>
            </a:endParaRPr>
          </a:p>
        </p:txBody>
      </p:sp>
      <p:graphicFrame>
        <p:nvGraphicFramePr>
          <p:cNvPr id="2" name="Table 1">
            <a:extLst>
              <a:ext uri="{FF2B5EF4-FFF2-40B4-BE49-F238E27FC236}">
                <a16:creationId xmlns="" xmlns:a16="http://schemas.microsoft.com/office/drawing/2014/main" id="{E8223414-8EBC-BFAB-7FC0-EA249FA207FB}"/>
              </a:ext>
            </a:extLst>
          </p:cNvPr>
          <p:cNvGraphicFramePr>
            <a:graphicFrameLocks noGrp="1"/>
          </p:cNvGraphicFramePr>
          <p:nvPr>
            <p:extLst>
              <p:ext uri="{D42A27DB-BD31-4B8C-83A1-F6EECF244321}">
                <p14:modId xmlns:p14="http://schemas.microsoft.com/office/powerpoint/2010/main" val="2145939114"/>
              </p:ext>
            </p:extLst>
          </p:nvPr>
        </p:nvGraphicFramePr>
        <p:xfrm>
          <a:off x="1365251" y="1498470"/>
          <a:ext cx="6762750" cy="4335846"/>
        </p:xfrm>
        <a:graphic>
          <a:graphicData uri="http://schemas.openxmlformats.org/drawingml/2006/table">
            <a:tbl>
              <a:tblPr firstRow="1" bandRow="1">
                <a:tableStyleId>{5C22544A-7EE6-4342-B048-85BDC9FD1C3A}</a:tableStyleId>
              </a:tblPr>
              <a:tblGrid>
                <a:gridCol w="951012">
                  <a:extLst>
                    <a:ext uri="{9D8B030D-6E8A-4147-A177-3AD203B41FA5}">
                      <a16:colId xmlns="" xmlns:a16="http://schemas.microsoft.com/office/drawing/2014/main" val="3909878316"/>
                    </a:ext>
                  </a:extLst>
                </a:gridCol>
                <a:gridCol w="3557488">
                  <a:extLst>
                    <a:ext uri="{9D8B030D-6E8A-4147-A177-3AD203B41FA5}">
                      <a16:colId xmlns="" xmlns:a16="http://schemas.microsoft.com/office/drawing/2014/main" val="1998334070"/>
                    </a:ext>
                  </a:extLst>
                </a:gridCol>
                <a:gridCol w="2254250">
                  <a:extLst>
                    <a:ext uri="{9D8B030D-6E8A-4147-A177-3AD203B41FA5}">
                      <a16:colId xmlns="" xmlns:a16="http://schemas.microsoft.com/office/drawing/2014/main" val="540246933"/>
                    </a:ext>
                  </a:extLst>
                </a:gridCol>
              </a:tblGrid>
              <a:tr h="622322">
                <a:tc>
                  <a:txBody>
                    <a:bodyPr/>
                    <a:lstStyle/>
                    <a:p>
                      <a:pPr algn="ctr"/>
                      <a:r>
                        <a:rPr lang="en-US" sz="2400" dirty="0">
                          <a:solidFill>
                            <a:srgbClr val="2940E9"/>
                          </a:solidFill>
                          <a:latin typeface="Bookman Old Style" panose="02050604050505020204" pitchFamily="18" charset="0"/>
                        </a:rPr>
                        <a:t>S. No</a:t>
                      </a:r>
                      <a:endParaRPr lang="en-IN" sz="2400" dirty="0">
                        <a:solidFill>
                          <a:srgbClr val="2940E9"/>
                        </a:solidFill>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2940E9"/>
                          </a:solidFill>
                          <a:latin typeface="Bookman Old Style" panose="02050604050505020204" pitchFamily="18" charset="0"/>
                        </a:rPr>
                        <a:t>Description</a:t>
                      </a:r>
                      <a:endParaRPr lang="en-IN" sz="2400" dirty="0">
                        <a:solidFill>
                          <a:srgbClr val="2940E9"/>
                        </a:solidFill>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rgbClr val="2940E9"/>
                          </a:solidFill>
                          <a:latin typeface="Bookman Old Style" panose="02050604050505020204" pitchFamily="18" charset="0"/>
                        </a:rPr>
                        <a:t>Points Over IR</a:t>
                      </a:r>
                      <a:endParaRPr lang="en-IN" sz="2400" dirty="0">
                        <a:solidFill>
                          <a:srgbClr val="2940E9"/>
                        </a:solidFill>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640970682"/>
                  </a:ext>
                </a:extLst>
              </a:tr>
              <a:tr h="622322">
                <a:tc>
                  <a:txBody>
                    <a:bodyPr/>
                    <a:lstStyle/>
                    <a:p>
                      <a:pPr algn="ctr"/>
                      <a:r>
                        <a:rPr lang="en-US" sz="2400" dirty="0">
                          <a:latin typeface="Bookman Old Style" panose="02050604050505020204" pitchFamily="18" charset="0"/>
                        </a:rPr>
                        <a:t>1</a:t>
                      </a:r>
                      <a:endParaRPr lang="en-IN" sz="2400" dirty="0">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i="0" u="none" strike="noStrike" baseline="0" dirty="0">
                          <a:solidFill>
                            <a:srgbClr val="000000"/>
                          </a:solidFill>
                          <a:latin typeface="Bookman Old Style" panose="02050604050505020204" pitchFamily="18" charset="0"/>
                        </a:rPr>
                        <a:t>Yard Examination</a:t>
                      </a:r>
                      <a:endParaRPr lang="en-IN" sz="2400" dirty="0">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Bookman Old Style" panose="02050604050505020204" pitchFamily="18" charset="0"/>
                        </a:rPr>
                        <a:t>122</a:t>
                      </a:r>
                      <a:endParaRPr lang="en-IN" sz="2400" dirty="0">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64475662"/>
                  </a:ext>
                </a:extLst>
              </a:tr>
              <a:tr h="622322">
                <a:tc>
                  <a:txBody>
                    <a:bodyPr/>
                    <a:lstStyle/>
                    <a:p>
                      <a:pPr algn="ctr"/>
                      <a:r>
                        <a:rPr lang="en-US" sz="2400" dirty="0">
                          <a:latin typeface="Bookman Old Style" panose="02050604050505020204" pitchFamily="18" charset="0"/>
                        </a:rPr>
                        <a:t>2</a:t>
                      </a:r>
                      <a:endParaRPr lang="en-IN" sz="2400" dirty="0">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a:solidFill>
                            <a:srgbClr val="000000"/>
                          </a:solidFill>
                          <a:latin typeface="Bookman Old Style" panose="02050604050505020204" pitchFamily="18" charset="0"/>
                        </a:rPr>
                        <a:t>Routine Overhaul (</a:t>
                      </a:r>
                      <a:r>
                        <a:rPr lang="en-US" sz="2400" b="1" i="0" u="none" strike="noStrike" baseline="0" dirty="0">
                          <a:solidFill>
                            <a:srgbClr val="000000"/>
                          </a:solidFill>
                          <a:latin typeface="Bookman Old Style" panose="02050604050505020204" pitchFamily="18" charset="0"/>
                        </a:rPr>
                        <a:t>ROH)</a:t>
                      </a:r>
                      <a:endParaRPr lang="en-IN" sz="2400" dirty="0">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Bookman Old Style" panose="02050604050505020204" pitchFamily="18" charset="0"/>
                        </a:rPr>
                        <a:t>47</a:t>
                      </a:r>
                      <a:endParaRPr lang="en-IN" sz="2400" dirty="0">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60973918"/>
                  </a:ext>
                </a:extLst>
              </a:tr>
              <a:tr h="622322">
                <a:tc>
                  <a:txBody>
                    <a:bodyPr/>
                    <a:lstStyle/>
                    <a:p>
                      <a:pPr algn="ctr"/>
                      <a:r>
                        <a:rPr lang="en-US" sz="2400" dirty="0">
                          <a:latin typeface="Bookman Old Style" panose="02050604050505020204" pitchFamily="18" charset="0"/>
                        </a:rPr>
                        <a:t>3</a:t>
                      </a:r>
                      <a:endParaRPr lang="en-IN" sz="2400" dirty="0">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i="0" u="none" strike="noStrike" baseline="0" dirty="0">
                          <a:solidFill>
                            <a:srgbClr val="000000"/>
                          </a:solidFill>
                          <a:latin typeface="Bookman Old Style" panose="02050604050505020204" pitchFamily="18" charset="0"/>
                        </a:rPr>
                        <a:t>CC Examination </a:t>
                      </a:r>
                      <a:endParaRPr lang="en-IN" sz="2400" dirty="0">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Bookman Old Style" panose="02050604050505020204" pitchFamily="18" charset="0"/>
                        </a:rPr>
                        <a:t>60</a:t>
                      </a:r>
                      <a:endParaRPr lang="en-IN" sz="2400" dirty="0">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20192199"/>
                  </a:ext>
                </a:extLst>
              </a:tr>
              <a:tr h="622322">
                <a:tc>
                  <a:txBody>
                    <a:bodyPr/>
                    <a:lstStyle/>
                    <a:p>
                      <a:pPr algn="ctr"/>
                      <a:r>
                        <a:rPr lang="en-US" sz="2400" dirty="0">
                          <a:latin typeface="Bookman Old Style" panose="02050604050505020204" pitchFamily="18" charset="0"/>
                        </a:rPr>
                        <a:t>4</a:t>
                      </a:r>
                      <a:endParaRPr lang="en-IN" sz="2400" dirty="0">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dirty="0">
                          <a:solidFill>
                            <a:srgbClr val="000000"/>
                          </a:solidFill>
                          <a:latin typeface="Bookman Old Style" panose="02050604050505020204" pitchFamily="18" charset="0"/>
                        </a:rPr>
                        <a:t>Premium Examination </a:t>
                      </a:r>
                      <a:endParaRPr lang="en-IN" sz="2400" dirty="0">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Bookman Old Style" panose="02050604050505020204" pitchFamily="18" charset="0"/>
                        </a:rPr>
                        <a:t>83</a:t>
                      </a:r>
                      <a:endParaRPr lang="en-IN" sz="2400" dirty="0">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20457856"/>
                  </a:ext>
                </a:extLst>
              </a:tr>
              <a:tr h="622322">
                <a:tc>
                  <a:txBody>
                    <a:bodyPr/>
                    <a:lstStyle/>
                    <a:p>
                      <a:pPr algn="ctr"/>
                      <a:r>
                        <a:rPr lang="en-US" sz="2400" dirty="0">
                          <a:latin typeface="Bookman Old Style" panose="02050604050505020204" pitchFamily="18" charset="0"/>
                        </a:rPr>
                        <a:t>5</a:t>
                      </a:r>
                      <a:endParaRPr lang="en-IN" sz="2400" dirty="0">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2400" b="1" kern="1200" dirty="0">
                          <a:solidFill>
                            <a:srgbClr val="000000"/>
                          </a:solidFill>
                          <a:latin typeface="Bookman Old Style" panose="02050604050505020204" pitchFamily="18" charset="0"/>
                          <a:ea typeface="+mn-ea"/>
                          <a:cs typeface="+mn-cs"/>
                        </a:rPr>
                        <a:t>Sick line</a:t>
                      </a:r>
                      <a:endParaRPr lang="en-IN" sz="2400" b="1" kern="1200" dirty="0">
                        <a:solidFill>
                          <a:srgbClr val="000000"/>
                        </a:solidFill>
                        <a:latin typeface="Bookman Old Style" panose="02050604050505020204" pitchFamily="18" charset="0"/>
                        <a:ea typeface="+mn-ea"/>
                        <a:cs typeface="+mn-cs"/>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latin typeface="Bookman Old Style" panose="02050604050505020204" pitchFamily="18" charset="0"/>
                        </a:rPr>
                        <a:t>100</a:t>
                      </a:r>
                      <a:endParaRPr lang="en-IN" sz="2400" dirty="0">
                        <a:latin typeface="Bookman Old Style" panose="02050604050505020204" pitchFamily="18" charset="0"/>
                      </a:endParaRPr>
                    </a:p>
                  </a:txBody>
                  <a:tcPr marL="68580" marR="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48683705"/>
                  </a:ext>
                </a:extLst>
              </a:tr>
            </a:tbl>
          </a:graphicData>
        </a:graphic>
      </p:graphicFrame>
    </p:spTree>
    <p:extLst>
      <p:ext uri="{BB962C8B-B14F-4D97-AF65-F5344CB8AC3E}">
        <p14:creationId xmlns:p14="http://schemas.microsoft.com/office/powerpoint/2010/main" val="115530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52400" y="1066800"/>
            <a:ext cx="8763000" cy="1446550"/>
          </a:xfrm>
          <a:prstGeom prst="rect">
            <a:avLst/>
          </a:prstGeom>
          <a:noFill/>
          <a:ln w="9525">
            <a:noFill/>
            <a:miter lim="800000"/>
          </a:ln>
        </p:spPr>
        <p:txBody>
          <a:bodyPr wrap="square">
            <a:spAutoFit/>
          </a:bodyPr>
          <a:lstStyle/>
          <a:p>
            <a:pPr marL="189230" indent="-189230" algn="just">
              <a:spcBef>
                <a:spcPct val="50000"/>
              </a:spcBef>
              <a:defRPr/>
            </a:pPr>
            <a:r>
              <a:rPr lang="en-US" sz="2200" b="0" dirty="0">
                <a:solidFill>
                  <a:srgbClr val="CC3300"/>
                </a:solidFill>
                <a:latin typeface="Arial" panose="020B0604020202020204" pitchFamily="34" charset="0"/>
                <a:cs typeface="Times New Roman" panose="02020603050405020304" pitchFamily="18" charset="0"/>
              </a:rPr>
              <a:t>  </a:t>
            </a:r>
            <a:endParaRPr lang="en-US" b="0" dirty="0">
              <a:solidFill>
                <a:srgbClr val="FF0000"/>
              </a:solidFill>
              <a:latin typeface="Arial" panose="020B0604020202020204" pitchFamily="34" charset="0"/>
              <a:cs typeface="Times New Roman" panose="02020603050405020304" pitchFamily="18" charset="0"/>
            </a:endParaRPr>
          </a:p>
          <a:p>
            <a:pPr marL="189230" indent="-189230">
              <a:spcBef>
                <a:spcPct val="50000"/>
              </a:spcBef>
              <a:buFont typeface="Wingdings" panose="05000000000000000000" pitchFamily="2" charset="2"/>
              <a:buNone/>
              <a:defRPr/>
            </a:pPr>
            <a:endParaRPr lang="en-US" sz="1600" b="0" dirty="0">
              <a:solidFill>
                <a:srgbClr val="663300"/>
              </a:solidFill>
              <a:latin typeface="Arial" panose="020B0604020202020204" pitchFamily="34" charset="0"/>
              <a:cs typeface="Times New Roman" panose="02020603050405020304" pitchFamily="18" charset="0"/>
            </a:endParaRPr>
          </a:p>
          <a:p>
            <a:pPr marL="189230" indent="-189230">
              <a:spcBef>
                <a:spcPct val="50000"/>
              </a:spcBef>
              <a:buFont typeface="Wingdings" panose="05000000000000000000" pitchFamily="2" charset="2"/>
              <a:buNone/>
              <a:defRPr/>
            </a:pPr>
            <a:r>
              <a:rPr lang="en-US" sz="1400" b="0" dirty="0">
                <a:solidFill>
                  <a:srgbClr val="0000FF"/>
                </a:solidFill>
                <a:latin typeface="Arial" panose="020B0604020202020204" pitchFamily="34" charset="0"/>
                <a:cs typeface="Times New Roman" panose="02020603050405020304" pitchFamily="18" charset="0"/>
              </a:rPr>
              <a:t>        					</a:t>
            </a:r>
            <a:r>
              <a:rPr lang="en-US" sz="1400" b="0" dirty="0">
                <a:latin typeface="Arial" panose="020B0604020202020204" pitchFamily="34" charset="0"/>
                <a:cs typeface="Times New Roman" panose="02020603050405020304" pitchFamily="18" charset="0"/>
              </a:rPr>
              <a:t>		</a:t>
            </a:r>
            <a:r>
              <a:rPr lang="en-US" sz="1400" dirty="0">
                <a:latin typeface="Arial" panose="020B0604020202020204" pitchFamily="34" charset="0"/>
                <a:cs typeface="Times New Roman" panose="02020603050405020304" pitchFamily="18" charset="0"/>
              </a:rPr>
              <a:t>		</a:t>
            </a:r>
          </a:p>
          <a:p>
            <a:pPr marL="189230" indent="-189230">
              <a:spcBef>
                <a:spcPct val="50000"/>
              </a:spcBef>
              <a:buFont typeface="Wingdings" panose="05000000000000000000" pitchFamily="2" charset="2"/>
              <a:buNone/>
              <a:defRPr/>
            </a:pPr>
            <a:endParaRPr lang="en-GB" sz="1400" dirty="0">
              <a:latin typeface="Arial" panose="020B0604020202020204" pitchFamily="34" charset="0"/>
              <a:cs typeface="Times New Roman" panose="02020603050405020304" pitchFamily="18" charset="0"/>
            </a:endParaRPr>
          </a:p>
        </p:txBody>
      </p:sp>
      <p:sp>
        <p:nvSpPr>
          <p:cNvPr id="66563" name="Rectangle 3"/>
          <p:cNvSpPr>
            <a:spLocks noChangeArrowheads="1"/>
          </p:cNvSpPr>
          <p:nvPr/>
        </p:nvSpPr>
        <p:spPr bwMode="auto">
          <a:xfrm>
            <a:off x="0" y="1"/>
            <a:ext cx="9144000" cy="1200329"/>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endParaRPr lang="en-GB" sz="2400" dirty="0">
              <a:solidFill>
                <a:schemeClr val="tx1"/>
              </a:solidFill>
              <a:latin typeface="Arial" panose="020B0604020202020204" pitchFamily="34" charset="0"/>
              <a:cs typeface="Times New Roman" panose="02020603050405020304" pitchFamily="18" charset="0"/>
            </a:endParaRPr>
          </a:p>
          <a:p>
            <a:pPr algn="ctr"/>
            <a:r>
              <a:rPr lang="en-GB" sz="2200" dirty="0">
                <a:solidFill>
                  <a:schemeClr val="tx1"/>
                </a:solidFill>
                <a:latin typeface="Arial" panose="020B0604020202020204" pitchFamily="34" charset="0"/>
                <a:cs typeface="Arial" panose="020B0604020202020204" pitchFamily="34" charset="0"/>
              </a:rPr>
              <a:t>SOURCE</a:t>
            </a:r>
            <a:r>
              <a:rPr lang="en-GB" sz="2400" dirty="0">
                <a:solidFill>
                  <a:schemeClr val="tx1"/>
                </a:solidFill>
                <a:latin typeface="Arial" panose="020B0604020202020204" pitchFamily="34" charset="0"/>
                <a:cs typeface="Times New Roman" panose="02020603050405020304" pitchFamily="18" charset="0"/>
              </a:rPr>
              <a:t> </a:t>
            </a:r>
            <a:r>
              <a:rPr lang="en-GB" sz="2200" dirty="0">
                <a:solidFill>
                  <a:schemeClr val="tx1"/>
                </a:solidFill>
                <a:latin typeface="Arial" panose="020B0604020202020204" pitchFamily="34" charset="0"/>
                <a:cs typeface="Arial" panose="020B0604020202020204" pitchFamily="34" charset="0"/>
              </a:rPr>
              <a:t>OF</a:t>
            </a:r>
            <a:r>
              <a:rPr lang="en-GB" sz="2400" dirty="0">
                <a:solidFill>
                  <a:schemeClr val="tx1"/>
                </a:solidFill>
                <a:latin typeface="Arial" panose="020B0604020202020204" pitchFamily="34" charset="0"/>
                <a:cs typeface="Times New Roman" panose="02020603050405020304" pitchFamily="18" charset="0"/>
              </a:rPr>
              <a:t> </a:t>
            </a:r>
            <a:r>
              <a:rPr lang="en-GB" sz="2200" dirty="0">
                <a:solidFill>
                  <a:schemeClr val="tx1"/>
                </a:solidFill>
                <a:latin typeface="Arial" panose="020B0604020202020204" pitchFamily="34" charset="0"/>
                <a:cs typeface="Arial" panose="020B0604020202020204" pitchFamily="34" charset="0"/>
              </a:rPr>
              <a:t>EARNINGS</a:t>
            </a:r>
            <a:r>
              <a:rPr lang="en-GB" sz="2400" dirty="0">
                <a:solidFill>
                  <a:schemeClr val="tx1"/>
                </a:solidFill>
                <a:latin typeface="Arial" panose="020B0604020202020204" pitchFamily="34" charset="0"/>
                <a:cs typeface="Times New Roman" panose="02020603050405020304" pitchFamily="18" charset="0"/>
              </a:rPr>
              <a:t> </a:t>
            </a:r>
            <a:r>
              <a:rPr lang="en-GB" sz="2200" dirty="0">
                <a:solidFill>
                  <a:schemeClr val="tx1"/>
                </a:solidFill>
                <a:latin typeface="Arial" panose="020B0604020202020204" pitchFamily="34" charset="0"/>
                <a:cs typeface="Arial" panose="020B0604020202020204" pitchFamily="34" charset="0"/>
              </a:rPr>
              <a:t>ON</a:t>
            </a:r>
            <a:r>
              <a:rPr lang="en-GB" sz="2400" dirty="0">
                <a:solidFill>
                  <a:schemeClr val="tx1"/>
                </a:solidFill>
                <a:latin typeface="Arial" panose="020B0604020202020204" pitchFamily="34" charset="0"/>
                <a:cs typeface="Times New Roman" panose="02020603050405020304" pitchFamily="18" charset="0"/>
              </a:rPr>
              <a:t> </a:t>
            </a:r>
            <a:r>
              <a:rPr lang="en-GB" sz="2200" dirty="0">
                <a:solidFill>
                  <a:schemeClr val="tx1"/>
                </a:solidFill>
                <a:latin typeface="Arial" panose="020B0604020202020204" pitchFamily="34" charset="0"/>
                <a:cs typeface="Arial" panose="020B0604020202020204" pitchFamily="34" charset="0"/>
              </a:rPr>
              <a:t>INDIAN</a:t>
            </a:r>
            <a:r>
              <a:rPr lang="en-GB" sz="2400" dirty="0">
                <a:solidFill>
                  <a:schemeClr val="tx1"/>
                </a:solidFill>
                <a:latin typeface="Arial" panose="020B0604020202020204" pitchFamily="34" charset="0"/>
                <a:cs typeface="Times New Roman" panose="02020603050405020304" pitchFamily="18" charset="0"/>
              </a:rPr>
              <a:t> </a:t>
            </a:r>
            <a:r>
              <a:rPr lang="en-GB" sz="2200" dirty="0">
                <a:solidFill>
                  <a:schemeClr val="tx1"/>
                </a:solidFill>
                <a:latin typeface="Arial" panose="020B0604020202020204" pitchFamily="34" charset="0"/>
                <a:cs typeface="Arial" panose="020B0604020202020204" pitchFamily="34" charset="0"/>
              </a:rPr>
              <a:t>RAILWAYS</a:t>
            </a:r>
          </a:p>
          <a:p>
            <a:pPr algn="ctr"/>
            <a:endParaRPr lang="en-GB" sz="2400" dirty="0">
              <a:solidFill>
                <a:schemeClr val="tx1"/>
              </a:solidFill>
              <a:latin typeface="Arial" panose="020B0604020202020204" pitchFamily="34" charset="0"/>
              <a:cs typeface="Times New Roman" panose="02020603050405020304" pitchFamily="18" charset="0"/>
            </a:endParaRPr>
          </a:p>
        </p:txBody>
      </p:sp>
      <p:sp>
        <p:nvSpPr>
          <p:cNvPr id="84994" name="AutoShape 2" descr="http://docs.google.com/?attid=0.1&amp;pid=gmail&amp;thid=133a140cb8d133ee&amp;url=http%3A%2F%2Fmail.google.com%2Fmail%2F%3Fui%3D2%26ik%3D824a850a4d%26view%3Datt%26th%3D133a140cb8d133ee%26attid%3D0.1%26disp%3Dsafe%26zw&amp;docid=9e8eac89aa3bee53a184d69c663f9dbb%7C6a9c40806b10f73fd4b003ca3fcfd965&amp;a=bi&amp;pagenumber=1&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en-US"/>
          </a:p>
        </p:txBody>
      </p:sp>
      <p:sp>
        <p:nvSpPr>
          <p:cNvPr id="8" name="Rectangle 7"/>
          <p:cNvSpPr/>
          <p:nvPr/>
        </p:nvSpPr>
        <p:spPr>
          <a:xfrm>
            <a:off x="0" y="1225688"/>
            <a:ext cx="9072594" cy="707886"/>
          </a:xfrm>
          <a:prstGeom prst="rect">
            <a:avLst/>
          </a:prstGeom>
        </p:spPr>
        <p:txBody>
          <a:bodyPr wrap="square">
            <a:spAutoFit/>
          </a:bodyPr>
          <a:lstStyle/>
          <a:p>
            <a:pPr marL="800100" lvl="1" indent="-342900">
              <a:buClr>
                <a:schemeClr val="tx1"/>
              </a:buClr>
              <a:buFont typeface="Wingdings" panose="05000000000000000000" pitchFamily="2" charset="2"/>
              <a:buChar char="Ø"/>
            </a:pPr>
            <a:endParaRPr lang="en-US" sz="1200" dirty="0">
              <a:solidFill>
                <a:srgbClr val="0000FF"/>
              </a:solidFill>
              <a:latin typeface="Arial" panose="020B0604020202020204" pitchFamily="34" charset="0"/>
              <a:cs typeface="Arial" panose="020B0604020202020204" pitchFamily="34" charset="0"/>
            </a:endParaRPr>
          </a:p>
          <a:p>
            <a:pPr marL="800100" lvl="1" indent="-342900" algn="just">
              <a:buClr>
                <a:schemeClr val="tx1"/>
              </a:buClr>
            </a:pPr>
            <a:endParaRPr lang="en-US" sz="2800" dirty="0">
              <a:solidFill>
                <a:srgbClr val="0000FF"/>
              </a:solidFill>
              <a:latin typeface="Arial" panose="020B0604020202020204" pitchFamily="34" charset="0"/>
              <a:cs typeface="Arial" panose="020B0604020202020204" pitchFamily="34" charset="0"/>
            </a:endParaRPr>
          </a:p>
        </p:txBody>
      </p:sp>
      <p:graphicFrame>
        <p:nvGraphicFramePr>
          <p:cNvPr id="7" name="Group 3"/>
          <p:cNvGraphicFramePr/>
          <p:nvPr>
            <p:extLst>
              <p:ext uri="{D42A27DB-BD31-4B8C-83A1-F6EECF244321}">
                <p14:modId xmlns:p14="http://schemas.microsoft.com/office/powerpoint/2010/main" val="2417631605"/>
              </p:ext>
            </p:extLst>
          </p:nvPr>
        </p:nvGraphicFramePr>
        <p:xfrm>
          <a:off x="0" y="1066800"/>
          <a:ext cx="9252520" cy="6178624"/>
        </p:xfrm>
        <a:graphic>
          <a:graphicData uri="http://schemas.openxmlformats.org/drawingml/2006/table">
            <a:tbl>
              <a:tblPr>
                <a:tableStyleId>{D7AC3CCA-C797-4891-BE02-D94E43425B78}</a:tableStyleId>
              </a:tblPr>
              <a:tblGrid>
                <a:gridCol w="2552419">
                  <a:extLst>
                    <a:ext uri="{9D8B030D-6E8A-4147-A177-3AD203B41FA5}">
                      <a16:colId xmlns:a16="http://schemas.microsoft.com/office/drawing/2014/main" xmlns="" val="20000"/>
                    </a:ext>
                  </a:extLst>
                </a:gridCol>
                <a:gridCol w="6700101">
                  <a:extLst>
                    <a:ext uri="{9D8B030D-6E8A-4147-A177-3AD203B41FA5}">
                      <a16:colId xmlns:a16="http://schemas.microsoft.com/office/drawing/2014/main" xmlns="" val="20001"/>
                    </a:ext>
                  </a:extLst>
                </a:gridCol>
              </a:tblGrid>
              <a:tr h="3377136">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sz="2200" kern="1200" dirty="0">
                          <a:solidFill>
                            <a:schemeClr val="tx1"/>
                          </a:solidFill>
                        </a:rPr>
                        <a:t>Goods </a:t>
                      </a:r>
                      <a:r>
                        <a:rPr lang="en-GB" sz="2200" kern="1200" dirty="0">
                          <a:solidFill>
                            <a:schemeClr val="tx1"/>
                          </a:solidFill>
                        </a:rPr>
                        <a:t>Earnings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sz="2200" kern="1200" dirty="0" smtClean="0">
                          <a:solidFill>
                            <a:schemeClr val="tx1"/>
                          </a:solidFill>
                        </a:rPr>
                        <a:t>(</a:t>
                      </a:r>
                      <a:r>
                        <a:rPr kumimoji="0" lang="en-GB" sz="2200" kern="1200" dirty="0" err="1" smtClean="0">
                          <a:solidFill>
                            <a:schemeClr val="tx1"/>
                          </a:solidFill>
                        </a:rPr>
                        <a:t>Approx</a:t>
                      </a:r>
                      <a:r>
                        <a:rPr kumimoji="0" lang="en-GB" sz="2200" kern="1200" dirty="0" smtClean="0">
                          <a:solidFill>
                            <a:schemeClr val="tx1"/>
                          </a:solidFill>
                        </a:rPr>
                        <a:t> 75% </a:t>
                      </a:r>
                      <a:r>
                        <a:rPr kumimoji="0" lang="en-GB" sz="2200" kern="1200" dirty="0">
                          <a:solidFill>
                            <a:schemeClr val="tx1"/>
                          </a:solidFill>
                        </a:rPr>
                        <a:t>of total earnings </a:t>
                      </a:r>
                      <a:r>
                        <a:rPr kumimoji="0" lang="en-GB" sz="2200" kern="1200" dirty="0" smtClean="0">
                          <a:solidFill>
                            <a:schemeClr val="tx1"/>
                          </a:solidFill>
                        </a:rPr>
                        <a:t>)</a:t>
                      </a:r>
                      <a:endParaRPr kumimoji="0" lang="en-GB" sz="2200" kern="1200" dirty="0">
                        <a:solidFill>
                          <a:schemeClr val="tx1"/>
                        </a:solidFill>
                        <a:latin typeface="Arial" panose="020B0604020202020204" pitchFamily="34" charset="0"/>
                        <a:ea typeface="+mn-ea"/>
                        <a:cs typeface="Arial" panose="020B0604020202020204" pitchFamily="3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Freight earnings </a:t>
                      </a:r>
                    </a:p>
                    <a:p>
                      <a:pPr marL="441325" marR="0" lvl="0" indent="-441325"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sz="1800" kern="1200" dirty="0">
                          <a:solidFill>
                            <a:schemeClr val="tx1"/>
                          </a:solidFill>
                        </a:rPr>
                        <a:t>     - commodities viz., Coal, Cement, Iron Ore, </a:t>
                      </a:r>
                      <a:r>
                        <a:rPr kumimoji="0" lang="en-GB" sz="1800" kern="1200" dirty="0" err="1">
                          <a:solidFill>
                            <a:schemeClr val="tx1"/>
                          </a:solidFill>
                        </a:rPr>
                        <a:t>Foodgrains</a:t>
                      </a:r>
                      <a:r>
                        <a:rPr kumimoji="0" lang="en-GB" sz="1800" kern="1200" dirty="0">
                          <a:solidFill>
                            <a:schemeClr val="tx1"/>
                          </a:solidFill>
                        </a:rPr>
                        <a:t>, Fertilizers, Petroleum Products, Container services, Raw Material for Steel Plants (</a:t>
                      </a:r>
                      <a:r>
                        <a:rPr kumimoji="0" lang="en-GB" sz="1800" kern="1200" dirty="0" err="1">
                          <a:solidFill>
                            <a:schemeClr val="tx1"/>
                          </a:solidFill>
                        </a:rPr>
                        <a:t>RMS</a:t>
                      </a:r>
                      <a:r>
                        <a:rPr kumimoji="0" lang="en-GB" sz="1800" kern="1200" dirty="0">
                          <a:solidFill>
                            <a:schemeClr val="tx1"/>
                          </a:solidFill>
                        </a:rPr>
                        <a:t>) and others.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Miscellaneous Goods earnings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sz="1800" kern="1200" dirty="0">
                          <a:solidFill>
                            <a:schemeClr val="tx1"/>
                          </a:solidFill>
                        </a:rPr>
                        <a:t>      - Demurrage/</a:t>
                      </a:r>
                      <a:r>
                        <a:rPr kumimoji="0" lang="en-GB" sz="1800" kern="1200" dirty="0" err="1">
                          <a:solidFill>
                            <a:schemeClr val="tx1"/>
                          </a:solidFill>
                        </a:rPr>
                        <a:t>Wharfage</a:t>
                      </a:r>
                      <a:endParaRPr kumimoji="0" lang="en-GB" sz="1800" kern="1200" dirty="0">
                        <a:solidFill>
                          <a:schemeClr val="tx1"/>
                        </a:solidFill>
                      </a:endParaRP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sz="1800" kern="1200" dirty="0">
                          <a:solidFill>
                            <a:schemeClr val="tx1"/>
                          </a:solidFill>
                        </a:rPr>
                        <a:t>      - Stacking charges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sz="1800" kern="1200" dirty="0">
                          <a:solidFill>
                            <a:schemeClr val="tx1"/>
                          </a:solidFill>
                        </a:rPr>
                        <a:t>      - Siding charges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sz="1800" kern="1200" dirty="0">
                          <a:solidFill>
                            <a:schemeClr val="tx1"/>
                          </a:solidFill>
                        </a:rPr>
                        <a:t>      - Trip charges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sz="1800" kern="1200" dirty="0">
                          <a:solidFill>
                            <a:schemeClr val="tx1"/>
                          </a:solidFill>
                        </a:rPr>
                        <a:t>      - Shunting charges</a:t>
                      </a:r>
                      <a:endParaRPr kumimoji="0" lang="en-GB" sz="1800" kern="1200" dirty="0">
                        <a:solidFill>
                          <a:schemeClr val="tx1"/>
                        </a:solidFill>
                        <a:latin typeface="Arial" panose="020B0604020202020204" pitchFamily="34" charset="0"/>
                        <a:ea typeface="+mn-ea"/>
                        <a:cs typeface="Arial" panose="020B0604020202020204" pitchFamily="34" charset="0"/>
                      </a:endParaRPr>
                    </a:p>
                  </a:txBody>
                  <a:tcPr anchor="ctr" horzOverflow="overflow">
                    <a:solidFill>
                      <a:schemeClr val="bg1"/>
                    </a:solidFill>
                  </a:tcPr>
                </a:tc>
                <a:extLst>
                  <a:ext uri="{0D108BD9-81ED-4DB2-BD59-A6C34878D82A}">
                    <a16:rowId xmlns:a16="http://schemas.microsoft.com/office/drawing/2014/main" xmlns="" val="10000"/>
                  </a:ext>
                </a:extLst>
              </a:tr>
              <a:tr h="2801488">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GB" sz="2200" kern="1200" dirty="0">
                          <a:solidFill>
                            <a:schemeClr val="tx1"/>
                          </a:solidFill>
                        </a:rPr>
                        <a:t>Sundry Earnings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pPr>
                      <a:r>
                        <a:rPr kumimoji="0" lang="en-US" sz="2200" kern="1200" dirty="0" smtClean="0">
                          <a:solidFill>
                            <a:schemeClr val="tx1"/>
                          </a:solidFill>
                        </a:rPr>
                        <a:t>(</a:t>
                      </a:r>
                      <a:r>
                        <a:rPr kumimoji="0" lang="en-US" sz="2200" kern="1200" dirty="0" err="1" smtClean="0">
                          <a:solidFill>
                            <a:schemeClr val="tx1"/>
                          </a:solidFill>
                        </a:rPr>
                        <a:t>Approx</a:t>
                      </a:r>
                      <a:r>
                        <a:rPr kumimoji="0" lang="en-US" sz="2200" kern="1200" dirty="0" smtClean="0">
                          <a:solidFill>
                            <a:schemeClr val="tx1"/>
                          </a:solidFill>
                        </a:rPr>
                        <a:t> 2% </a:t>
                      </a:r>
                      <a:r>
                        <a:rPr kumimoji="0" lang="en-US" sz="2200" kern="1200" dirty="0">
                          <a:solidFill>
                            <a:schemeClr val="tx1"/>
                          </a:solidFill>
                        </a:rPr>
                        <a:t>of total earnings </a:t>
                      </a:r>
                      <a:r>
                        <a:rPr kumimoji="0" lang="en-US" sz="2200" kern="1200" dirty="0" smtClean="0">
                          <a:solidFill>
                            <a:schemeClr val="tx1"/>
                          </a:solidFill>
                        </a:rPr>
                        <a:t>)</a:t>
                      </a:r>
                      <a:endParaRPr kumimoji="0" lang="en-US" sz="2200" kern="1200" dirty="0">
                        <a:solidFill>
                          <a:schemeClr val="tx1"/>
                        </a:solidFill>
                        <a:latin typeface="Arial" panose="020B0604020202020204" pitchFamily="34" charset="0"/>
                        <a:ea typeface="+mn-ea"/>
                        <a:cs typeface="Arial" panose="020B0604020202020204" pitchFamily="34" charset="0"/>
                      </a:endParaRPr>
                    </a:p>
                  </a:txBody>
                  <a:tcPr anchor="ctr" horzOverflow="overflow">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Rent &amp; Tolls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Non Fare Revenue (Commercial Publicity)</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Catering</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Parking</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ATMs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Pay &amp; Use Toilets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Commercial Plots</a:t>
                      </a:r>
                    </a:p>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Char char="Ø"/>
                      </a:pPr>
                      <a:r>
                        <a:rPr kumimoji="0" lang="en-GB" sz="1800" kern="1200" dirty="0">
                          <a:solidFill>
                            <a:schemeClr val="tx1"/>
                          </a:solidFill>
                        </a:rPr>
                        <a:t>Sale of Time Tables</a:t>
                      </a:r>
                      <a:r>
                        <a:rPr kumimoji="0" lang="en-US" altLang="en-GB" sz="1800" kern="1200" dirty="0">
                          <a:solidFill>
                            <a:schemeClr val="tx1"/>
                          </a:solidFill>
                        </a:rPr>
                        <a:t>                                                                </a:t>
                      </a:r>
                      <a:endParaRPr kumimoji="0" lang="en-GB" sz="1800" kern="1200" dirty="0">
                        <a:solidFill>
                          <a:schemeClr val="tx1"/>
                        </a:solidFill>
                        <a:latin typeface="Arial" panose="020B0604020202020204" pitchFamily="34" charset="0"/>
                        <a:ea typeface="+mn-ea"/>
                        <a:cs typeface="Arial" panose="020B0604020202020204" pitchFamily="34" charset="0"/>
                      </a:endParaRPr>
                    </a:p>
                  </a:txBody>
                  <a:tcPr anchor="ctr" horzOverflow="overflow">
                    <a:solidFill>
                      <a:schemeClr val="bg1"/>
                    </a:solidFill>
                  </a:tcPr>
                </a:tc>
                <a:extLst>
                  <a:ext uri="{0D108BD9-81ED-4DB2-BD59-A6C34878D82A}">
                    <a16:rowId xmlns:a16="http://schemas.microsoft.com/office/drawing/2014/main" xmlns="" val="10001"/>
                  </a:ext>
                </a:extLst>
              </a:tr>
            </a:tbl>
          </a:graphicData>
        </a:graphic>
      </p:graphicFrame>
      <p:sp>
        <p:nvSpPr>
          <p:cNvPr id="2" name="Slide Number Placeholder 1"/>
          <p:cNvSpPr>
            <a:spLocks noGrp="1"/>
          </p:cNvSpPr>
          <p:nvPr>
            <p:ph type="sldNum" sz="quarter" idx="12"/>
          </p:nvPr>
        </p:nvSpPr>
        <p:spPr/>
        <p:txBody>
          <a:bodyPr>
            <a:normAutofit/>
          </a:bodyPr>
          <a:lstStyle/>
          <a:p>
            <a:pPr>
              <a:defRPr/>
            </a:pPr>
            <a:fld id="{996577C4-22DD-42F0-B379-C6CFEB28A9AE}" type="slidenum">
              <a:rPr lang="en-US"/>
              <a:pPr>
                <a:defRPr/>
              </a:pPr>
              <a:t>4</a:t>
            </a:fld>
            <a:endParaRPr lang="en-US"/>
          </a:p>
        </p:txBody>
      </p:sp>
    </p:spTree>
    <p:extLst>
      <p:ext uri="{BB962C8B-B14F-4D97-AF65-F5344CB8AC3E}">
        <p14:creationId xmlns:p14="http://schemas.microsoft.com/office/powerpoint/2010/main" val="31161522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8D2580-96ED-4AE1-BDEF-9AE857FDFE9D}"/>
              </a:ext>
            </a:extLst>
          </p:cNvPr>
          <p:cNvSpPr>
            <a:spLocks noGrp="1"/>
          </p:cNvSpPr>
          <p:nvPr>
            <p:ph type="title"/>
          </p:nvPr>
        </p:nvSpPr>
        <p:spPr>
          <a:xfrm>
            <a:off x="457199" y="98954"/>
            <a:ext cx="8229600" cy="663046"/>
          </a:xfrm>
        </p:spPr>
        <p:txBody>
          <a:bodyPr>
            <a:normAutofit fontScale="90000"/>
          </a:bodyPr>
          <a:lstStyle/>
          <a:p>
            <a:pPr algn="ctr"/>
            <a:r>
              <a:rPr lang="en-US" sz="4000" b="1" dirty="0">
                <a:solidFill>
                  <a:srgbClr val="008000"/>
                </a:solidFill>
                <a:latin typeface="Bookman Old Style" panose="02050604050505020204" pitchFamily="18" charset="0"/>
              </a:rPr>
              <a:t>Classification of ROH Depots</a:t>
            </a:r>
            <a:endParaRPr lang="en-IN" sz="4000" b="1" dirty="0">
              <a:solidFill>
                <a:srgbClr val="008000"/>
              </a:solidFill>
              <a:latin typeface="Bookman Old Style" panose="02050604050505020204" pitchFamily="18" charset="0"/>
            </a:endParaRPr>
          </a:p>
        </p:txBody>
      </p:sp>
      <p:graphicFrame>
        <p:nvGraphicFramePr>
          <p:cNvPr id="4" name="Table Placeholder 3">
            <a:extLst>
              <a:ext uri="{FF2B5EF4-FFF2-40B4-BE49-F238E27FC236}">
                <a16:creationId xmlns="" xmlns:a16="http://schemas.microsoft.com/office/drawing/2014/main" id="{2DAE4996-8CEC-CE48-0772-70DF47452E91}"/>
              </a:ext>
            </a:extLst>
          </p:cNvPr>
          <p:cNvGraphicFramePr>
            <a:graphicFrameLocks noGrp="1"/>
          </p:cNvGraphicFramePr>
          <p:nvPr>
            <p:ph type="tbl" idx="1"/>
            <p:extLst>
              <p:ext uri="{D42A27DB-BD31-4B8C-83A1-F6EECF244321}">
                <p14:modId xmlns:p14="http://schemas.microsoft.com/office/powerpoint/2010/main" val="2594859028"/>
              </p:ext>
            </p:extLst>
          </p:nvPr>
        </p:nvGraphicFramePr>
        <p:xfrm>
          <a:off x="1301748" y="840172"/>
          <a:ext cx="6540501" cy="2651760"/>
        </p:xfrm>
        <a:graphic>
          <a:graphicData uri="http://schemas.openxmlformats.org/drawingml/2006/table">
            <a:tbl>
              <a:tblPr firstRow="1" bandRow="1">
                <a:tableStyleId>{5C22544A-7EE6-4342-B048-85BDC9FD1C3A}</a:tableStyleId>
              </a:tblPr>
              <a:tblGrid>
                <a:gridCol w="912353">
                  <a:extLst>
                    <a:ext uri="{9D8B030D-6E8A-4147-A177-3AD203B41FA5}">
                      <a16:colId xmlns="" xmlns:a16="http://schemas.microsoft.com/office/drawing/2014/main" val="4196506299"/>
                    </a:ext>
                  </a:extLst>
                </a:gridCol>
                <a:gridCol w="2097226">
                  <a:extLst>
                    <a:ext uri="{9D8B030D-6E8A-4147-A177-3AD203B41FA5}">
                      <a16:colId xmlns="" xmlns:a16="http://schemas.microsoft.com/office/drawing/2014/main" val="3998329233"/>
                    </a:ext>
                  </a:extLst>
                </a:gridCol>
                <a:gridCol w="3530922">
                  <a:extLst>
                    <a:ext uri="{9D8B030D-6E8A-4147-A177-3AD203B41FA5}">
                      <a16:colId xmlns="" xmlns:a16="http://schemas.microsoft.com/office/drawing/2014/main" val="1102470772"/>
                    </a:ext>
                  </a:extLst>
                </a:gridCol>
              </a:tblGrid>
              <a:tr h="370840">
                <a:tc>
                  <a:txBody>
                    <a:bodyPr/>
                    <a:lstStyle/>
                    <a:p>
                      <a:pPr algn="ctr"/>
                      <a:r>
                        <a:rPr lang="en-US" sz="2400" dirty="0">
                          <a:latin typeface="Bookman Old Style" panose="02050604050505020204" pitchFamily="18" charset="0"/>
                        </a:rPr>
                        <a:t>S. No</a:t>
                      </a:r>
                      <a:endParaRPr lang="en-IN" sz="2400" dirty="0">
                        <a:latin typeface="Bookman Old Style" panose="02050604050505020204" pitchFamily="18" charset="0"/>
                      </a:endParaRPr>
                    </a:p>
                  </a:txBody>
                  <a:tcPr marL="68580" marR="68580"/>
                </a:tc>
                <a:tc>
                  <a:txBody>
                    <a:bodyPr/>
                    <a:lstStyle/>
                    <a:p>
                      <a:pPr algn="ctr"/>
                      <a:r>
                        <a:rPr lang="en-US" sz="2400" dirty="0">
                          <a:latin typeface="Bookman Old Style" panose="02050604050505020204" pitchFamily="18" charset="0"/>
                        </a:rPr>
                        <a:t>Category</a:t>
                      </a:r>
                      <a:endParaRPr lang="en-IN" sz="2400" dirty="0">
                        <a:latin typeface="Bookman Old Style" panose="02050604050505020204" pitchFamily="18" charset="0"/>
                      </a:endParaRPr>
                    </a:p>
                  </a:txBody>
                  <a:tcPr marL="68580" marR="68580"/>
                </a:tc>
                <a:tc>
                  <a:txBody>
                    <a:bodyPr/>
                    <a:lstStyle/>
                    <a:p>
                      <a:pPr algn="ctr"/>
                      <a:r>
                        <a:rPr lang="en-US" sz="2400" dirty="0">
                          <a:latin typeface="Bookman Old Style" panose="02050604050505020204" pitchFamily="18" charset="0"/>
                        </a:rPr>
                        <a:t>Targeted ROH/Month </a:t>
                      </a:r>
                      <a:endParaRPr lang="en-IN" sz="2400" dirty="0">
                        <a:latin typeface="Bookman Old Style" panose="02050604050505020204" pitchFamily="18" charset="0"/>
                      </a:endParaRPr>
                    </a:p>
                  </a:txBody>
                  <a:tcPr marL="68580" marR="68580"/>
                </a:tc>
                <a:extLst>
                  <a:ext uri="{0D108BD9-81ED-4DB2-BD59-A6C34878D82A}">
                    <a16:rowId xmlns="" xmlns:a16="http://schemas.microsoft.com/office/drawing/2014/main" val="778635956"/>
                  </a:ext>
                </a:extLst>
              </a:tr>
              <a:tr h="370840">
                <a:tc>
                  <a:txBody>
                    <a:bodyPr/>
                    <a:lstStyle/>
                    <a:p>
                      <a:pPr algn="ctr"/>
                      <a:r>
                        <a:rPr lang="en-US" sz="2400" dirty="0">
                          <a:latin typeface="Bookman Old Style" panose="02050604050505020204" pitchFamily="18" charset="0"/>
                        </a:rPr>
                        <a:t>1</a:t>
                      </a:r>
                      <a:endParaRPr lang="en-IN" sz="2400" dirty="0">
                        <a:latin typeface="Bookman Old Style" panose="02050604050505020204" pitchFamily="18" charset="0"/>
                      </a:endParaRPr>
                    </a:p>
                  </a:txBody>
                  <a:tcPr marL="68580" marR="68580"/>
                </a:tc>
                <a:tc>
                  <a:txBody>
                    <a:bodyPr/>
                    <a:lstStyle/>
                    <a:p>
                      <a:pPr algn="ctr"/>
                      <a:r>
                        <a:rPr lang="en-US" sz="2400" dirty="0">
                          <a:latin typeface="Bookman Old Style" panose="02050604050505020204" pitchFamily="18" charset="0"/>
                        </a:rPr>
                        <a:t>Super Depot</a:t>
                      </a:r>
                      <a:endParaRPr lang="en-IN" sz="2400" dirty="0">
                        <a:latin typeface="Bookman Old Style" panose="02050604050505020204" pitchFamily="18" charset="0"/>
                      </a:endParaRPr>
                    </a:p>
                  </a:txBody>
                  <a:tcPr marL="68580" marR="68580"/>
                </a:tc>
                <a:tc>
                  <a:txBody>
                    <a:bodyPr/>
                    <a:lstStyle/>
                    <a:p>
                      <a:pPr algn="ctr"/>
                      <a:r>
                        <a:rPr lang="en-US" sz="2400" dirty="0">
                          <a:latin typeface="Bookman Old Style" panose="02050604050505020204" pitchFamily="18" charset="0"/>
                        </a:rPr>
                        <a:t>&gt; 500 Wagons</a:t>
                      </a:r>
                      <a:endParaRPr lang="en-IN" sz="2400" dirty="0">
                        <a:latin typeface="Bookman Old Style" panose="02050604050505020204" pitchFamily="18" charset="0"/>
                      </a:endParaRPr>
                    </a:p>
                  </a:txBody>
                  <a:tcPr marL="68580" marR="68580"/>
                </a:tc>
                <a:extLst>
                  <a:ext uri="{0D108BD9-81ED-4DB2-BD59-A6C34878D82A}">
                    <a16:rowId xmlns="" xmlns:a16="http://schemas.microsoft.com/office/drawing/2014/main" val="2255675093"/>
                  </a:ext>
                </a:extLst>
              </a:tr>
              <a:tr h="370840">
                <a:tc>
                  <a:txBody>
                    <a:bodyPr/>
                    <a:lstStyle/>
                    <a:p>
                      <a:pPr algn="ctr"/>
                      <a:r>
                        <a:rPr lang="en-US" sz="2400" dirty="0">
                          <a:latin typeface="Bookman Old Style" panose="02050604050505020204" pitchFamily="18" charset="0"/>
                        </a:rPr>
                        <a:t>2</a:t>
                      </a:r>
                      <a:endParaRPr lang="en-IN" sz="2400" dirty="0">
                        <a:latin typeface="Bookman Old Style" panose="02050604050505020204" pitchFamily="18" charset="0"/>
                      </a:endParaRPr>
                    </a:p>
                  </a:txBody>
                  <a:tcPr marL="68580" marR="68580"/>
                </a:tc>
                <a:tc>
                  <a:txBody>
                    <a:bodyPr/>
                    <a:lstStyle/>
                    <a:p>
                      <a:pPr algn="ctr"/>
                      <a:r>
                        <a:rPr lang="en-US" sz="2400" dirty="0">
                          <a:latin typeface="Bookman Old Style" panose="02050604050505020204" pitchFamily="18" charset="0"/>
                        </a:rPr>
                        <a:t>Mega Depot</a:t>
                      </a:r>
                      <a:endParaRPr lang="en-IN" sz="2400" dirty="0">
                        <a:latin typeface="Bookman Old Style" panose="02050604050505020204" pitchFamily="18" charset="0"/>
                      </a:endParaRPr>
                    </a:p>
                  </a:txBody>
                  <a:tcPr marL="68580" marR="68580"/>
                </a:tc>
                <a:tc>
                  <a:txBody>
                    <a:bodyPr/>
                    <a:lstStyle/>
                    <a:p>
                      <a:pPr algn="ctr"/>
                      <a:r>
                        <a:rPr lang="en-US" sz="2400" dirty="0">
                          <a:latin typeface="Bookman Old Style" panose="02050604050505020204" pitchFamily="18" charset="0"/>
                        </a:rPr>
                        <a:t>250 to 500 Wagons</a:t>
                      </a:r>
                      <a:endParaRPr lang="en-IN" sz="2400" dirty="0">
                        <a:latin typeface="Bookman Old Style" panose="02050604050505020204" pitchFamily="18" charset="0"/>
                      </a:endParaRPr>
                    </a:p>
                  </a:txBody>
                  <a:tcPr marL="68580" marR="68580"/>
                </a:tc>
                <a:extLst>
                  <a:ext uri="{0D108BD9-81ED-4DB2-BD59-A6C34878D82A}">
                    <a16:rowId xmlns="" xmlns:a16="http://schemas.microsoft.com/office/drawing/2014/main" val="4277364196"/>
                  </a:ext>
                </a:extLst>
              </a:tr>
              <a:tr h="370840">
                <a:tc>
                  <a:txBody>
                    <a:bodyPr/>
                    <a:lstStyle/>
                    <a:p>
                      <a:pPr algn="ctr"/>
                      <a:r>
                        <a:rPr lang="en-US" sz="2400" dirty="0">
                          <a:latin typeface="Bookman Old Style" panose="02050604050505020204" pitchFamily="18" charset="0"/>
                        </a:rPr>
                        <a:t>3</a:t>
                      </a:r>
                      <a:endParaRPr lang="en-IN" sz="2400" dirty="0">
                        <a:latin typeface="Bookman Old Style" panose="02050604050505020204" pitchFamily="18" charset="0"/>
                      </a:endParaRPr>
                    </a:p>
                  </a:txBody>
                  <a:tcPr marL="68580" marR="68580"/>
                </a:tc>
                <a:tc>
                  <a:txBody>
                    <a:bodyPr/>
                    <a:lstStyle/>
                    <a:p>
                      <a:pPr algn="ctr"/>
                      <a:r>
                        <a:rPr lang="en-US" sz="2400" dirty="0">
                          <a:latin typeface="Bookman Old Style" panose="02050604050505020204" pitchFamily="18" charset="0"/>
                        </a:rPr>
                        <a:t>Major Depot</a:t>
                      </a:r>
                      <a:endParaRPr lang="en-IN" sz="2400" dirty="0">
                        <a:latin typeface="Bookman Old Style" panose="02050604050505020204" pitchFamily="18" charset="0"/>
                      </a:endParaRPr>
                    </a:p>
                  </a:txBody>
                  <a:tcPr marL="68580" marR="68580"/>
                </a:tc>
                <a:tc>
                  <a:txBody>
                    <a:bodyPr/>
                    <a:lstStyle/>
                    <a:p>
                      <a:pPr algn="ctr"/>
                      <a:r>
                        <a:rPr lang="en-US" sz="2400" dirty="0">
                          <a:latin typeface="Bookman Old Style" panose="02050604050505020204" pitchFamily="18" charset="0"/>
                        </a:rPr>
                        <a:t>125 to 250</a:t>
                      </a:r>
                      <a:endParaRPr lang="en-IN" sz="2400" dirty="0">
                        <a:latin typeface="Bookman Old Style" panose="02050604050505020204" pitchFamily="18" charset="0"/>
                      </a:endParaRPr>
                    </a:p>
                  </a:txBody>
                  <a:tcPr marL="68580" marR="68580"/>
                </a:tc>
                <a:extLst>
                  <a:ext uri="{0D108BD9-81ED-4DB2-BD59-A6C34878D82A}">
                    <a16:rowId xmlns="" xmlns:a16="http://schemas.microsoft.com/office/drawing/2014/main" val="3257039441"/>
                  </a:ext>
                </a:extLst>
              </a:tr>
              <a:tr h="370840">
                <a:tc>
                  <a:txBody>
                    <a:bodyPr/>
                    <a:lstStyle/>
                    <a:p>
                      <a:pPr algn="ctr"/>
                      <a:r>
                        <a:rPr lang="en-US" sz="2400" dirty="0">
                          <a:latin typeface="Bookman Old Style" panose="02050604050505020204" pitchFamily="18" charset="0"/>
                        </a:rPr>
                        <a:t>4</a:t>
                      </a:r>
                      <a:endParaRPr lang="en-IN" sz="2400" dirty="0">
                        <a:latin typeface="Bookman Old Style" panose="02050604050505020204" pitchFamily="18" charset="0"/>
                      </a:endParaRPr>
                    </a:p>
                  </a:txBody>
                  <a:tcPr marL="68580" marR="68580"/>
                </a:tc>
                <a:tc>
                  <a:txBody>
                    <a:bodyPr/>
                    <a:lstStyle/>
                    <a:p>
                      <a:pPr algn="ctr"/>
                      <a:r>
                        <a:rPr lang="en-US" sz="2400" dirty="0">
                          <a:latin typeface="Bookman Old Style" panose="02050604050505020204" pitchFamily="18" charset="0"/>
                        </a:rPr>
                        <a:t>Minor Depot</a:t>
                      </a:r>
                      <a:endParaRPr lang="en-IN" sz="2400" dirty="0">
                        <a:latin typeface="Bookman Old Style" panose="02050604050505020204" pitchFamily="18" charset="0"/>
                      </a:endParaRPr>
                    </a:p>
                  </a:txBody>
                  <a:tcPr marL="68580" marR="68580"/>
                </a:tc>
                <a:tc>
                  <a:txBody>
                    <a:bodyPr/>
                    <a:lstStyle/>
                    <a:p>
                      <a:pPr algn="ctr"/>
                      <a:r>
                        <a:rPr lang="en-US" sz="2400" dirty="0">
                          <a:latin typeface="Bookman Old Style" panose="02050604050505020204" pitchFamily="18" charset="0"/>
                        </a:rPr>
                        <a:t>Upto 125</a:t>
                      </a:r>
                      <a:endParaRPr lang="en-IN" sz="2400" dirty="0">
                        <a:latin typeface="Bookman Old Style" panose="02050604050505020204" pitchFamily="18" charset="0"/>
                      </a:endParaRPr>
                    </a:p>
                  </a:txBody>
                  <a:tcPr marL="68580" marR="68580"/>
                </a:tc>
                <a:extLst>
                  <a:ext uri="{0D108BD9-81ED-4DB2-BD59-A6C34878D82A}">
                    <a16:rowId xmlns="" xmlns:a16="http://schemas.microsoft.com/office/drawing/2014/main" val="4129613900"/>
                  </a:ext>
                </a:extLst>
              </a:tr>
            </a:tbl>
          </a:graphicData>
        </a:graphic>
      </p:graphicFrame>
      <p:pic>
        <p:nvPicPr>
          <p:cNvPr id="5" name="Picture 4">
            <a:extLst>
              <a:ext uri="{FF2B5EF4-FFF2-40B4-BE49-F238E27FC236}">
                <a16:creationId xmlns="" xmlns:a16="http://schemas.microsoft.com/office/drawing/2014/main" id="{67FD26E4-8495-05D9-9CAB-DEFA7448714B}"/>
              </a:ext>
            </a:extLst>
          </p:cNvPr>
          <p:cNvPicPr>
            <a:picLocks noChangeAspect="1"/>
          </p:cNvPicPr>
          <p:nvPr/>
        </p:nvPicPr>
        <p:blipFill>
          <a:blip r:embed="rId2"/>
          <a:stretch>
            <a:fillRect/>
          </a:stretch>
        </p:blipFill>
        <p:spPr>
          <a:xfrm>
            <a:off x="753682" y="3429001"/>
            <a:ext cx="3538919" cy="31466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Picture 6">
            <a:extLst>
              <a:ext uri="{FF2B5EF4-FFF2-40B4-BE49-F238E27FC236}">
                <a16:creationId xmlns="" xmlns:a16="http://schemas.microsoft.com/office/drawing/2014/main" id="{4DC108EB-BF26-7C91-655B-EC8CA748A5AA}"/>
              </a:ext>
            </a:extLst>
          </p:cNvPr>
          <p:cNvPicPr>
            <a:picLocks noChangeAspect="1"/>
          </p:cNvPicPr>
          <p:nvPr/>
        </p:nvPicPr>
        <p:blipFill>
          <a:blip r:embed="rId3"/>
          <a:stretch>
            <a:fillRect/>
          </a:stretch>
        </p:blipFill>
        <p:spPr>
          <a:xfrm>
            <a:off x="4851400" y="3429001"/>
            <a:ext cx="3538919" cy="31466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8" name="TextBox 7">
            <a:extLst>
              <a:ext uri="{FF2B5EF4-FFF2-40B4-BE49-F238E27FC236}">
                <a16:creationId xmlns="" xmlns:a16="http://schemas.microsoft.com/office/drawing/2014/main" id="{8275DF74-4B00-9E7D-CA06-D1388FB7D82C}"/>
              </a:ext>
            </a:extLst>
          </p:cNvPr>
          <p:cNvSpPr txBox="1"/>
          <p:nvPr/>
        </p:nvSpPr>
        <p:spPr>
          <a:xfrm>
            <a:off x="3022601" y="3526380"/>
            <a:ext cx="1486304" cy="369332"/>
          </a:xfrm>
          <a:prstGeom prst="rect">
            <a:avLst/>
          </a:prstGeom>
          <a:noFill/>
        </p:spPr>
        <p:txBody>
          <a:bodyPr wrap="none" rtlCol="0">
            <a:spAutoFit/>
          </a:bodyPr>
          <a:lstStyle/>
          <a:p>
            <a:r>
              <a:rPr lang="en-US" b="1" dirty="0">
                <a:solidFill>
                  <a:srgbClr val="C00000"/>
                </a:solidFill>
                <a:latin typeface="Bookman Old Style" panose="02050604050505020204" pitchFamily="18" charset="0"/>
              </a:rPr>
              <a:t>ROH Shed </a:t>
            </a:r>
            <a:endParaRPr lang="en-IN" b="1" dirty="0">
              <a:solidFill>
                <a:srgbClr val="C00000"/>
              </a:solidFill>
              <a:latin typeface="Bookman Old Style" panose="02050604050505020204" pitchFamily="18" charset="0"/>
            </a:endParaRPr>
          </a:p>
        </p:txBody>
      </p:sp>
      <p:sp>
        <p:nvSpPr>
          <p:cNvPr id="9" name="TextBox 8">
            <a:extLst>
              <a:ext uri="{FF2B5EF4-FFF2-40B4-BE49-F238E27FC236}">
                <a16:creationId xmlns="" xmlns:a16="http://schemas.microsoft.com/office/drawing/2014/main" id="{5ECB3AF9-B918-8E8A-6A7E-9BA153641D21}"/>
              </a:ext>
            </a:extLst>
          </p:cNvPr>
          <p:cNvSpPr txBox="1"/>
          <p:nvPr/>
        </p:nvSpPr>
        <p:spPr>
          <a:xfrm>
            <a:off x="6620859" y="6206357"/>
            <a:ext cx="1486304" cy="369332"/>
          </a:xfrm>
          <a:prstGeom prst="rect">
            <a:avLst/>
          </a:prstGeom>
          <a:noFill/>
        </p:spPr>
        <p:txBody>
          <a:bodyPr wrap="none" rtlCol="0">
            <a:spAutoFit/>
          </a:bodyPr>
          <a:lstStyle/>
          <a:p>
            <a:r>
              <a:rPr lang="en-US" b="1" dirty="0">
                <a:solidFill>
                  <a:srgbClr val="C00000"/>
                </a:solidFill>
                <a:latin typeface="Bookman Old Style" panose="02050604050505020204" pitchFamily="18" charset="0"/>
              </a:rPr>
              <a:t>ROH </a:t>
            </a:r>
            <a:r>
              <a:rPr lang="en-US" b="1" dirty="0" smtClean="0">
                <a:solidFill>
                  <a:srgbClr val="C00000"/>
                </a:solidFill>
                <a:latin typeface="Bookman Old Style" panose="02050604050505020204" pitchFamily="18" charset="0"/>
              </a:rPr>
              <a:t>Shed </a:t>
            </a:r>
            <a:endParaRPr lang="en-IN"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360757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38400"/>
            <a:ext cx="8229600" cy="1143000"/>
          </a:xfrm>
          <a:solidFill>
            <a:srgbClr val="00B0F0"/>
          </a:solidFill>
        </p:spPr>
        <p:txBody>
          <a:bodyPr/>
          <a:lstStyle/>
          <a:p>
            <a:r>
              <a:rPr lang="en-US" dirty="0" smtClean="0"/>
              <a:t>THANKS</a:t>
            </a:r>
            <a:endParaRPr lang="en-US" dirty="0"/>
          </a:p>
        </p:txBody>
      </p:sp>
    </p:spTree>
    <p:extLst>
      <p:ext uri="{BB962C8B-B14F-4D97-AF65-F5344CB8AC3E}">
        <p14:creationId xmlns:p14="http://schemas.microsoft.com/office/powerpoint/2010/main" val="2688844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solidFill>
            <a:srgbClr val="00B0F0"/>
          </a:solidFill>
        </p:spPr>
        <p:txBody>
          <a:bodyPr>
            <a:normAutofit fontScale="90000"/>
          </a:bodyPr>
          <a:lstStyle/>
          <a:p>
            <a:r>
              <a:rPr lang="en-US" b="1" dirty="0" smtClean="0"/>
              <a:t>Industry Scenario</a:t>
            </a:r>
            <a:r>
              <a:rPr lang="en-US" dirty="0" smtClean="0"/>
              <a:t/>
            </a:r>
            <a:br>
              <a:rPr lang="en-US" dirty="0" smtClean="0"/>
            </a:br>
            <a:endParaRPr lang="en-US" dirty="0"/>
          </a:p>
        </p:txBody>
      </p:sp>
      <p:sp>
        <p:nvSpPr>
          <p:cNvPr id="10" name="Content Placeholder 9"/>
          <p:cNvSpPr>
            <a:spLocks noGrp="1"/>
          </p:cNvSpPr>
          <p:nvPr>
            <p:ph idx="1"/>
          </p:nvPr>
        </p:nvSpPr>
        <p:spPr/>
        <p:txBody>
          <a:bodyPr/>
          <a:lstStyle/>
          <a:p>
            <a:pPr fontAlgn="base"/>
            <a:r>
              <a:rPr lang="en-US" dirty="0" smtClean="0"/>
              <a:t>Indian </a:t>
            </a:r>
            <a:r>
              <a:rPr lang="en-US" dirty="0"/>
              <a:t>Railways records 1434.03 MT freight loading till Feb 2024 monthly freight loading of 136.6 MT in Feb 2024,  an improvement of 10.13% over last year freight loading for the same period. </a:t>
            </a:r>
          </a:p>
          <a:p>
            <a:endParaRPr lang="en-US" dirty="0"/>
          </a:p>
        </p:txBody>
      </p:sp>
    </p:spTree>
    <p:extLst>
      <p:ext uri="{BB962C8B-B14F-4D97-AF65-F5344CB8AC3E}">
        <p14:creationId xmlns:p14="http://schemas.microsoft.com/office/powerpoint/2010/main" val="1812083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00B0F0"/>
          </a:solidFill>
        </p:spPr>
        <p:txBody>
          <a:bodyPr>
            <a:normAutofit fontScale="90000"/>
          </a:bodyPr>
          <a:lstStyle/>
          <a:p>
            <a:r>
              <a:rPr lang="en-US" b="1" dirty="0" smtClean="0"/>
              <a:t>Globalization Impacts On Logistics Sector </a:t>
            </a:r>
            <a:endParaRPr lang="en-US" dirty="0"/>
          </a:p>
        </p:txBody>
      </p:sp>
      <p:sp>
        <p:nvSpPr>
          <p:cNvPr id="7" name="Content Placeholder 6"/>
          <p:cNvSpPr>
            <a:spLocks noGrp="1"/>
          </p:cNvSpPr>
          <p:nvPr>
            <p:ph idx="1"/>
          </p:nvPr>
        </p:nvSpPr>
        <p:spPr>
          <a:xfrm>
            <a:off x="457200" y="1752600"/>
            <a:ext cx="8229600" cy="4953000"/>
          </a:xfrm>
        </p:spPr>
        <p:txBody>
          <a:bodyPr>
            <a:normAutofit fontScale="40000" lnSpcReduction="20000"/>
          </a:bodyPr>
          <a:lstStyle/>
          <a:p>
            <a:r>
              <a:rPr lang="en-US" sz="5900" dirty="0" smtClean="0"/>
              <a:t>Logistics promotes and facilitates the process of globalization.</a:t>
            </a:r>
          </a:p>
          <a:p>
            <a:r>
              <a:rPr lang="en-US" sz="5900" dirty="0" smtClean="0"/>
              <a:t>Logistics shifts from a purely cost center to center creating value.</a:t>
            </a:r>
          </a:p>
          <a:p>
            <a:r>
              <a:rPr lang="en-US" sz="5900" dirty="0" smtClean="0"/>
              <a:t>Effective logistics management helps companies gain competitive advantage through value enhancement and cost reduction.</a:t>
            </a:r>
          </a:p>
          <a:p>
            <a:r>
              <a:rPr lang="en-US" sz="5900" dirty="0" smtClean="0"/>
              <a:t>Trade is becoming more and more globalized, implying </a:t>
            </a:r>
            <a:r>
              <a:rPr lang="en-US" sz="5900" dirty="0" err="1" smtClean="0"/>
              <a:t>spetial</a:t>
            </a:r>
            <a:r>
              <a:rPr lang="en-US" sz="5900" dirty="0" smtClean="0"/>
              <a:t> expansion of the economy , more complex global economic integration, and an intricate network of global flows and hubs . </a:t>
            </a:r>
          </a:p>
          <a:p>
            <a:r>
              <a:rPr lang="en-US" sz="5900" dirty="0" smtClean="0"/>
              <a:t>To stay competitive in complex business, all stakeholders must collaborate seamlessly across time horizons and functional and geographical barriers.</a:t>
            </a:r>
          </a:p>
          <a:p>
            <a:endParaRPr lang="en-US" dirty="0"/>
          </a:p>
        </p:txBody>
      </p:sp>
    </p:spTree>
    <p:extLst>
      <p:ext uri="{BB962C8B-B14F-4D97-AF65-F5344CB8AC3E}">
        <p14:creationId xmlns:p14="http://schemas.microsoft.com/office/powerpoint/2010/main" val="817376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739" y="1524000"/>
            <a:ext cx="8686800" cy="4893647"/>
          </a:xfrm>
          <a:prstGeom prst="rect">
            <a:avLst/>
          </a:prstGeom>
        </p:spPr>
        <p:txBody>
          <a:bodyPr wrap="square">
            <a:spAutoFit/>
          </a:bodyPr>
          <a:lstStyle/>
          <a:p>
            <a:pPr marL="285750" indent="-285750">
              <a:buFont typeface="Arial" pitchFamily="34" charset="0"/>
              <a:buChar char="•"/>
            </a:pPr>
            <a:r>
              <a:rPr lang="en-US" sz="2400" dirty="0"/>
              <a:t>Till the late 1970s, railway operations mostly confined to piece-meal loading and </a:t>
            </a:r>
            <a:r>
              <a:rPr lang="en-US" sz="2400" dirty="0" err="1"/>
              <a:t>movement,individual</a:t>
            </a:r>
            <a:r>
              <a:rPr lang="en-US" sz="2400" dirty="0"/>
              <a:t> goods sheds were designed to handle low volume of traffic</a:t>
            </a:r>
            <a:r>
              <a:rPr lang="en-US" sz="2400" dirty="0" smtClean="0"/>
              <a:t>.</a:t>
            </a:r>
          </a:p>
          <a:p>
            <a:pPr marL="285750" indent="-285750">
              <a:buFont typeface="Arial" pitchFamily="34" charset="0"/>
              <a:buChar char="•"/>
            </a:pPr>
            <a:r>
              <a:rPr lang="en-US" sz="2400" dirty="0" smtClean="0"/>
              <a:t>Need </a:t>
            </a:r>
            <a:r>
              <a:rPr lang="en-US" sz="2400" dirty="0"/>
              <a:t>of the times was huge </a:t>
            </a:r>
            <a:r>
              <a:rPr lang="en-US" sz="2400" dirty="0" err="1"/>
              <a:t>marshalling</a:t>
            </a:r>
            <a:r>
              <a:rPr lang="en-US" sz="2400" dirty="0"/>
              <a:t> yards, big transit/repacking sheds, transshipment sheds</a:t>
            </a:r>
            <a:r>
              <a:rPr lang="en-US" sz="2400" dirty="0" smtClean="0"/>
              <a:t>.</a:t>
            </a:r>
          </a:p>
          <a:p>
            <a:pPr marL="285750" indent="-285750">
              <a:buFont typeface="Arial" pitchFamily="34" charset="0"/>
              <a:buChar char="•"/>
            </a:pPr>
            <a:r>
              <a:rPr lang="en-US" sz="2400" dirty="0" smtClean="0"/>
              <a:t>Block </a:t>
            </a:r>
            <a:r>
              <a:rPr lang="en-US" sz="2400" dirty="0"/>
              <a:t>rake movement in early 1980s </a:t>
            </a:r>
            <a:r>
              <a:rPr lang="en-US" sz="2400" dirty="0" err="1"/>
              <a:t>revolutionised</a:t>
            </a:r>
            <a:r>
              <a:rPr lang="en-US" sz="2400" dirty="0"/>
              <a:t> Indian railway operations, and sounded death knell of </a:t>
            </a:r>
            <a:r>
              <a:rPr lang="en-US" sz="2400" dirty="0" err="1"/>
              <a:t>marshalling</a:t>
            </a:r>
            <a:r>
              <a:rPr lang="en-US" sz="2400" dirty="0"/>
              <a:t> yards with allied repacking/transit sheds</a:t>
            </a:r>
            <a:r>
              <a:rPr lang="en-US" sz="2400" dirty="0" smtClean="0"/>
              <a:t>.</a:t>
            </a:r>
          </a:p>
          <a:p>
            <a:pPr marL="285750" indent="-285750">
              <a:buFont typeface="Arial" pitchFamily="34" charset="0"/>
              <a:buChar char="•"/>
            </a:pPr>
            <a:r>
              <a:rPr lang="en-US" sz="2400" dirty="0" smtClean="0"/>
              <a:t>The </a:t>
            </a:r>
            <a:r>
              <a:rPr lang="en-US" sz="2400" dirty="0"/>
              <a:t>main bottleneck to improved efficiency was the absence of full-length goods shed lines capable of releasing an entire rake in a single placement</a:t>
            </a:r>
            <a:r>
              <a:rPr lang="en-US" sz="2400" dirty="0" smtClean="0"/>
              <a:t>.</a:t>
            </a:r>
          </a:p>
          <a:p>
            <a:pPr marL="285750" indent="-285750">
              <a:buFont typeface="Arial" pitchFamily="34" charset="0"/>
              <a:buChar char="•"/>
            </a:pPr>
            <a:r>
              <a:rPr lang="en-US" sz="2400" dirty="0" smtClean="0"/>
              <a:t>Releasing </a:t>
            </a:r>
            <a:r>
              <a:rPr lang="en-US" sz="2400" dirty="0"/>
              <a:t>a full rake within hours of placement required sufficient </a:t>
            </a:r>
            <a:r>
              <a:rPr lang="en-US" sz="2400" dirty="0" err="1"/>
              <a:t>labour</a:t>
            </a:r>
            <a:r>
              <a:rPr lang="en-US" sz="2400" dirty="0"/>
              <a:t> to begin with</a:t>
            </a:r>
            <a:r>
              <a:rPr lang="en-US" sz="2400" dirty="0" smtClean="0"/>
              <a:t>.</a:t>
            </a:r>
          </a:p>
        </p:txBody>
      </p:sp>
      <p:sp>
        <p:nvSpPr>
          <p:cNvPr id="3" name="Rectangle 2"/>
          <p:cNvSpPr/>
          <p:nvPr/>
        </p:nvSpPr>
        <p:spPr>
          <a:xfrm>
            <a:off x="1219200" y="304800"/>
            <a:ext cx="7086600" cy="106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Changing Scene Posing New Challenges</a:t>
            </a: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Tree>
    <p:extLst>
      <p:ext uri="{BB962C8B-B14F-4D97-AF65-F5344CB8AC3E}">
        <p14:creationId xmlns:p14="http://schemas.microsoft.com/office/powerpoint/2010/main" val="72852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304800"/>
            <a:ext cx="7086600" cy="106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Changing Scene Posing New Challenges</a:t>
            </a:r>
            <a:r>
              <a:rPr lang="en-US" sz="2800" dirty="0" smtClean="0">
                <a:solidFill>
                  <a:schemeClr val="tx1"/>
                </a:solidFill>
              </a:rPr>
              <a:t/>
            </a:r>
            <a:br>
              <a:rPr lang="en-US" sz="2800" dirty="0" smtClean="0">
                <a:solidFill>
                  <a:schemeClr val="tx1"/>
                </a:solidFill>
              </a:rPr>
            </a:br>
            <a:endParaRPr lang="en-US" sz="2800" dirty="0">
              <a:solidFill>
                <a:schemeClr val="tx1"/>
              </a:solidFill>
            </a:endParaRPr>
          </a:p>
        </p:txBody>
      </p:sp>
      <p:sp>
        <p:nvSpPr>
          <p:cNvPr id="3" name="Rectangle 2"/>
          <p:cNvSpPr/>
          <p:nvPr/>
        </p:nvSpPr>
        <p:spPr>
          <a:xfrm>
            <a:off x="304800" y="1600200"/>
            <a:ext cx="8534400" cy="4893647"/>
          </a:xfrm>
          <a:prstGeom prst="rect">
            <a:avLst/>
          </a:prstGeom>
        </p:spPr>
        <p:txBody>
          <a:bodyPr wrap="square">
            <a:spAutoFit/>
          </a:bodyPr>
          <a:lstStyle/>
          <a:p>
            <a:pPr marL="285750" indent="-285750">
              <a:buFont typeface="Arial" pitchFamily="34" charset="0"/>
              <a:buChar char="•"/>
            </a:pPr>
            <a:r>
              <a:rPr lang="en-US" sz="2400" dirty="0" smtClean="0"/>
              <a:t>With a an entire rake getting unloaded at the same time , it was no longer feasible to have secured covered sheds for keeping goods in safe custody.</a:t>
            </a:r>
          </a:p>
          <a:p>
            <a:pPr marL="285750" indent="-285750">
              <a:buFont typeface="Arial" pitchFamily="34" charset="0"/>
              <a:buChar char="•"/>
            </a:pPr>
            <a:r>
              <a:rPr lang="en-US" sz="2400" dirty="0" smtClean="0"/>
              <a:t>Rake-load of consignments required spacious circulating areas for a large number of trucks to operate simultaneously.</a:t>
            </a:r>
          </a:p>
          <a:p>
            <a:pPr marL="285750" indent="-285750">
              <a:buFont typeface="Arial" pitchFamily="34" charset="0"/>
              <a:buChar char="•"/>
            </a:pPr>
            <a:r>
              <a:rPr lang="en-US" sz="2400" dirty="0" smtClean="0"/>
              <a:t>At most places, railways face popular pressure for shifting of most of their major goods sheds to outside city limits.</a:t>
            </a:r>
          </a:p>
          <a:p>
            <a:pPr marL="285750" indent="-285750">
              <a:buFont typeface="Arial" pitchFamily="34" charset="0"/>
              <a:buChar char="•"/>
            </a:pPr>
            <a:r>
              <a:rPr lang="en-US" sz="2400" dirty="0" smtClean="0"/>
              <a:t>There are two options available with railways at </a:t>
            </a:r>
            <a:r>
              <a:rPr lang="en-US" sz="2400" dirty="0" err="1" smtClean="0"/>
              <a:t>present.One</a:t>
            </a:r>
            <a:r>
              <a:rPr lang="en-US" sz="2400" dirty="0" smtClean="0"/>
              <a:t>, to permit private players to go in for their own freight terminals on private land with railways providing connectivity from the nearest </a:t>
            </a:r>
            <a:r>
              <a:rPr lang="en-US" sz="2400" dirty="0" err="1" smtClean="0"/>
              <a:t>station.Second</a:t>
            </a:r>
            <a:r>
              <a:rPr lang="en-US" sz="2400" dirty="0" smtClean="0"/>
              <a:t>, railways to go in for its own freight terminals on railway land to be managed by railways themselves or outsourced to private operators.</a:t>
            </a:r>
            <a:endParaRPr lang="en-US" sz="2400" dirty="0"/>
          </a:p>
        </p:txBody>
      </p:sp>
    </p:spTree>
    <p:extLst>
      <p:ext uri="{BB962C8B-B14F-4D97-AF65-F5344CB8AC3E}">
        <p14:creationId xmlns:p14="http://schemas.microsoft.com/office/powerpoint/2010/main" val="109420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507287"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11760" y="6093296"/>
            <a:ext cx="4477893" cy="369332"/>
          </a:xfrm>
          <a:prstGeom prst="rect">
            <a:avLst/>
          </a:prstGeom>
        </p:spPr>
        <p:txBody>
          <a:bodyPr wrap="none">
            <a:spAutoFit/>
          </a:bodyPr>
          <a:lstStyle/>
          <a:p>
            <a:r>
              <a:rPr lang="en-US" dirty="0"/>
              <a:t>Posted On: 16 MAR 2022 5:12PM by PIB Delhi</a:t>
            </a:r>
          </a:p>
        </p:txBody>
      </p:sp>
    </p:spTree>
    <p:extLst>
      <p:ext uri="{BB962C8B-B14F-4D97-AF65-F5344CB8AC3E}">
        <p14:creationId xmlns:p14="http://schemas.microsoft.com/office/powerpoint/2010/main" val="501281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1988</Words>
  <Application>Microsoft Office PowerPoint</Application>
  <PresentationFormat>On-screen Show (4:3)</PresentationFormat>
  <Paragraphs>375</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 Overview Of Freight Operation Over IR, Mission 6MT/Day</vt:lpstr>
      <vt:lpstr>EARNINGS ON INDIAN RAILWAYS</vt:lpstr>
      <vt:lpstr>PowerPoint Presentation</vt:lpstr>
      <vt:lpstr>PowerPoint Presentation</vt:lpstr>
      <vt:lpstr>Industry Scenario </vt:lpstr>
      <vt:lpstr>Globalization Impacts On Logistics Sector </vt:lpstr>
      <vt:lpstr>PowerPoint Presentation</vt:lpstr>
      <vt:lpstr>PowerPoint Presentation</vt:lpstr>
      <vt:lpstr>PowerPoint Presentation</vt:lpstr>
      <vt:lpstr>National Rail Plan Vision -2030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 3000 MT</vt:lpstr>
      <vt:lpstr>Report Of Committee On Mission 3000 MT</vt:lpstr>
      <vt:lpstr>    Railway’s share in Logistics Market </vt:lpstr>
      <vt:lpstr>   Logistics costs as a share of GDP</vt:lpstr>
      <vt:lpstr>Strategies For Inducing Modal Shift To Rail </vt:lpstr>
      <vt:lpstr>PowerPoint Presentation</vt:lpstr>
      <vt:lpstr>PowerPoint Presentation</vt:lpstr>
      <vt:lpstr>Action Plan for Mission-3000MT </vt:lpstr>
      <vt:lpstr>ADDITIONAL WAGON REQUIREMENT </vt:lpstr>
      <vt:lpstr>Balance Wagon Order Up To 29/02/24</vt:lpstr>
      <vt:lpstr>PowerPoint Presentation</vt:lpstr>
      <vt:lpstr>Revised New Wagon Design Policy</vt:lpstr>
      <vt:lpstr>Stages of Approval/Clearance</vt:lpstr>
      <vt:lpstr>Stages of Approval/Clearance</vt:lpstr>
      <vt:lpstr>Wagon Builders</vt:lpstr>
      <vt:lpstr>PVT  WAGON  BUILDERS</vt:lpstr>
      <vt:lpstr>PSU  And Railway Workshops</vt:lpstr>
      <vt:lpstr>PowerPoint Presentation</vt:lpstr>
      <vt:lpstr>PowerPoint Presentation</vt:lpstr>
      <vt:lpstr>Classification of ROH Depots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overview of freight operation over IR, Mission 6MT/day</dc:title>
  <dc:creator>IRIMEE-211</dc:creator>
  <cp:lastModifiedBy>IRIMEE-211</cp:lastModifiedBy>
  <cp:revision>14</cp:revision>
  <dcterms:created xsi:type="dcterms:W3CDTF">2024-04-19T04:32:41Z</dcterms:created>
  <dcterms:modified xsi:type="dcterms:W3CDTF">2024-11-05T04:24:10Z</dcterms:modified>
</cp:coreProperties>
</file>